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theme/themeOverride1.xml" ContentType="application/vnd.openxmlformats-officedocument.themeOverride+xml"/>
  <Override PartName="/ppt/charts/chart14.xml" ContentType="application/vnd.openxmlformats-officedocument.drawingml.chart+xml"/>
  <Override PartName="/ppt/theme/themeOverride2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2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2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2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8.xml" ContentType="application/vnd.openxmlformats-officedocument.drawingml.chart+xml"/>
  <Override PartName="/ppt/theme/themeOverride3.xml" ContentType="application/vnd.openxmlformats-officedocument.themeOverrid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theme/themeOverride4.xml" ContentType="application/vnd.openxmlformats-officedocument.themeOverrid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34.xml" ContentType="application/vnd.openxmlformats-officedocument.drawingml.chart+xml"/>
  <Override PartName="/ppt/theme/themeOverride5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35.xml" ContentType="application/vnd.openxmlformats-officedocument.drawingml.chart+xml"/>
  <Override PartName="/ppt/theme/themeOverride6.xml" ContentType="application/vnd.openxmlformats-officedocument.themeOverride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tags/tag5.xml" ContentType="application/vnd.openxmlformats-officedocument.presentationml.tags+xml"/>
  <Override PartName="/ppt/charts/chart39.xml" ContentType="application/vnd.openxmlformats-officedocument.drawingml.chart+xml"/>
  <Override PartName="/ppt/tags/tag6.xml" ContentType="application/vnd.openxmlformats-officedocument.presentationml.tags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theme/themeOverride8.xml" ContentType="application/vnd.openxmlformats-officedocument.themeOverride+xml"/>
  <Override PartName="/ppt/tags/tag8.xml" ContentType="application/vnd.openxmlformats-officedocument.presentationml.tags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theme/themeOverride9.xml" ContentType="application/vnd.openxmlformats-officedocument.themeOverride+xml"/>
  <Override PartName="/ppt/charts/chart46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47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48.xml" ContentType="application/vnd.openxmlformats-officedocument.drawingml.chart+xml"/>
  <Override PartName="/ppt/tags/tag9.xml" ContentType="application/vnd.openxmlformats-officedocument.presentationml.tags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5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5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5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5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5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5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5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5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5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6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6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6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6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6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6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6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6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6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6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7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7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7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7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7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7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tags/tag10.xml" ContentType="application/vnd.openxmlformats-officedocument.presentationml.tags+xml"/>
  <Override PartName="/ppt/charts/chart7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7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7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7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8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8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82.xml" ContentType="application/vnd.openxmlformats-officedocument.drawingml.chart+xml"/>
  <Override PartName="/ppt/theme/themeOverride10.xml" ContentType="application/vnd.openxmlformats-officedocument.themeOverride+xml"/>
  <Override PartName="/ppt/charts/chart83.xml" ContentType="application/vnd.openxmlformats-officedocument.drawingml.chart+xml"/>
  <Override PartName="/ppt/notesSlides/notesSlide2.xml" ContentType="application/vnd.openxmlformats-officedocument.presentationml.notesSlide+xml"/>
  <Override PartName="/ppt/charts/chart84.xml" ContentType="application/vnd.openxmlformats-officedocument.drawingml.chart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charts/chart85.xml" ContentType="application/vnd.openxmlformats-officedocument.drawingml.chart+xml"/>
  <Override PartName="/ppt/theme/themeOverride11.xml" ContentType="application/vnd.openxmlformats-officedocument.themeOverride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theme/themeOverride12.xml" ContentType="application/vnd.openxmlformats-officedocument.themeOverride+xml"/>
  <Override PartName="/ppt/charts/chart92.xml" ContentType="application/vnd.openxmlformats-officedocument.drawingml.chart+xml"/>
  <Override PartName="/ppt/theme/themeOverride13.xml" ContentType="application/vnd.openxmlformats-officedocument.themeOverride+xml"/>
  <Override PartName="/ppt/charts/chart93.xml" ContentType="application/vnd.openxmlformats-officedocument.drawingml.chart+xml"/>
  <Override PartName="/ppt/theme/themeOverride14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94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99.xml" ContentType="application/vnd.openxmlformats-officedocument.drawingml.chart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7.xml" ContentType="application/vnd.openxmlformats-officedocument.presentationml.notesSlide+xml"/>
  <Override PartName="/ppt/tags/tag39.xml" ContentType="application/vnd.openxmlformats-officedocument.presentationml.tags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tags/tag40.xml" ContentType="application/vnd.openxmlformats-officedocument.presentationml.tags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tags/tag41.xml" ContentType="application/vnd.openxmlformats-officedocument.presentationml.tags+xml"/>
  <Override PartName="/ppt/charts/chart110.xml" ContentType="application/vnd.openxmlformats-officedocument.drawingml.chart+xml"/>
  <Override PartName="/ppt/charts/chart111.xml" ContentType="application/vnd.openxmlformats-officedocument.drawingml.chart+xml"/>
  <Override PartName="/ppt/charts/chart112.xml" ContentType="application/vnd.openxmlformats-officedocument.drawingml.chart+xml"/>
  <Override PartName="/ppt/charts/chart113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114.xml" ContentType="application/vnd.openxmlformats-officedocument.drawingml.chart+xml"/>
  <Override PartName="/ppt/charts/chart115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116.xml" ContentType="application/vnd.openxmlformats-officedocument.drawingml.chart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charts/chart117.xml" ContentType="application/vnd.openxmlformats-officedocument.drawingml.chart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charts/chart118.xml" ContentType="application/vnd.openxmlformats-officedocument.drawingml.chart+xml"/>
  <Override PartName="/ppt/charts/chart119.xml" ContentType="application/vnd.openxmlformats-officedocument.drawingml.chart+xml"/>
  <Override PartName="/ppt/charts/chart120.xml" ContentType="application/vnd.openxmlformats-officedocument.drawingml.chart+xml"/>
  <Override PartName="/ppt/charts/chart121.xml" ContentType="application/vnd.openxmlformats-officedocument.drawingml.chart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22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123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tags/tag52.xml" ContentType="application/vnd.openxmlformats-officedocument.presentationml.tags+xml"/>
  <Override PartName="/ppt/charts/chart124.xml" ContentType="application/vnd.openxmlformats-officedocument.drawingml.chart+xml"/>
  <Override PartName="/ppt/charts/chart125.xml" ContentType="application/vnd.openxmlformats-officedocument.drawingml.chart+xml"/>
  <Override PartName="/ppt/charts/chart126.xml" ContentType="application/vnd.openxmlformats-officedocument.drawingml.char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charts/chart127.xml" ContentType="application/vnd.openxmlformats-officedocument.drawingml.chart+xml"/>
  <Override PartName="/ppt/charts/chart128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129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130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131.xml" ContentType="application/vnd.openxmlformats-officedocument.drawingml.chart+xml"/>
  <Override PartName="/ppt/charts/chart132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133.xml" ContentType="application/vnd.openxmlformats-officedocument.drawingml.chart+xml"/>
  <Override PartName="/ppt/theme/themeOverride15.xml" ContentType="application/vnd.openxmlformats-officedocument.themeOverride+xml"/>
  <Override PartName="/ppt/tags/tag55.xml" ContentType="application/vnd.openxmlformats-officedocument.presentationml.tags+xml"/>
  <Override PartName="/ppt/charts/chart134.xml" ContentType="application/vnd.openxmlformats-officedocument.drawingml.chart+xml"/>
  <Override PartName="/ppt/charts/chart135.xml" ContentType="application/vnd.openxmlformats-officedocument.drawingml.chart+xml"/>
  <Override PartName="/ppt/tags/tag56.xml" ContentType="application/vnd.openxmlformats-officedocument.presentationml.tags+xml"/>
  <Override PartName="/ppt/charts/chart136.xml" ContentType="application/vnd.openxmlformats-officedocument.drawingml.chart+xml"/>
  <Override PartName="/ppt/charts/chart137.xml" ContentType="application/vnd.openxmlformats-officedocument.drawingml.chart+xml"/>
  <Override PartName="/ppt/charts/chart138.xml" ContentType="application/vnd.openxmlformats-officedocument.drawingml.chart+xml"/>
  <Override PartName="/ppt/charts/chart139.xml" ContentType="application/vnd.openxmlformats-officedocument.drawingml.chart+xml"/>
  <Override PartName="/ppt/tags/tag57.xml" ContentType="application/vnd.openxmlformats-officedocument.presentationml.tags+xml"/>
  <Override PartName="/ppt/charts/chart140.xml" ContentType="application/vnd.openxmlformats-officedocument.drawingml.chart+xml"/>
  <Override PartName="/ppt/charts/chart141.xml" ContentType="application/vnd.openxmlformats-officedocument.drawingml.chart+xml"/>
  <Override PartName="/ppt/charts/chart142.xml" ContentType="application/vnd.openxmlformats-officedocument.drawingml.chart+xml"/>
  <Override PartName="/ppt/charts/chart143.xml" ContentType="application/vnd.openxmlformats-officedocument.drawingml.chart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144.xml" ContentType="application/vnd.openxmlformats-officedocument.drawingml.chart+xml"/>
  <Override PartName="/ppt/charts/chart145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tags/tag61.xml" ContentType="application/vnd.openxmlformats-officedocument.presentationml.tags+xml"/>
  <Override PartName="/ppt/charts/chart146.xml" ContentType="application/vnd.openxmlformats-officedocument.drawingml.chart+xml"/>
  <Override PartName="/ppt/charts/chart147.xml" ContentType="application/vnd.openxmlformats-officedocument.drawingml.chart+xml"/>
  <Override PartName="/ppt/charts/chart148.xml" ContentType="application/vnd.openxmlformats-officedocument.drawingml.chart+xml"/>
  <Override PartName="/ppt/theme/themeOverride16.xml" ContentType="application/vnd.openxmlformats-officedocument.themeOverr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charts/chart149.xml" ContentType="application/vnd.openxmlformats-officedocument.drawingml.chart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rts/chart150.xml" ContentType="application/vnd.openxmlformats-officedocument.drawingml.chart+xml"/>
  <Override PartName="/ppt/charts/chart151.xml" ContentType="application/vnd.openxmlformats-officedocument.drawingml.chart+xml"/>
  <Override PartName="/ppt/charts/chart152.xml" ContentType="application/vnd.openxmlformats-officedocument.drawingml.chart+xml"/>
  <Override PartName="/ppt/charts/chart153.xml" ContentType="application/vnd.openxmlformats-officedocument.drawingml.chart+xml"/>
  <Override PartName="/ppt/charts/chart154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155.xml" ContentType="application/vnd.openxmlformats-officedocument.drawingml.chart+xml"/>
  <Override PartName="/ppt/theme/themeOverride17.xml" ContentType="application/vnd.openxmlformats-officedocument.themeOverride+xml"/>
  <Override PartName="/ppt/charts/chart156.xml" ContentType="application/vnd.openxmlformats-officedocument.drawingml.chart+xml"/>
  <Override PartName="/ppt/charts/chart157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158.xml" ContentType="application/vnd.openxmlformats-officedocument.drawingml.chart+xml"/>
  <Override PartName="/ppt/theme/themeOverride18.xml" ContentType="application/vnd.openxmlformats-officedocument.themeOverride+xml"/>
  <Override PartName="/ppt/charts/chart159.xml" ContentType="application/vnd.openxmlformats-officedocument.drawingml.chart+xml"/>
  <Override PartName="/ppt/charts/chart160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161.xml" ContentType="application/vnd.openxmlformats-officedocument.drawingml.chart+xml"/>
  <Override PartName="/ppt/theme/themeOverride19.xml" ContentType="application/vnd.openxmlformats-officedocument.themeOverride+xml"/>
  <Override PartName="/ppt/charts/chart162.xml" ContentType="application/vnd.openxmlformats-officedocument.drawingml.chart+xml"/>
  <Override PartName="/ppt/charts/chart163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164.xml" ContentType="application/vnd.openxmlformats-officedocument.drawingml.chart+xml"/>
  <Override PartName="/ppt/theme/themeOverride20.xml" ContentType="application/vnd.openxmlformats-officedocument.themeOverride+xml"/>
  <Override PartName="/ppt/charts/chart165.xml" ContentType="application/vnd.openxmlformats-officedocument.drawingml.chart+xml"/>
  <Override PartName="/ppt/charts/chart166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167.xml" ContentType="application/vnd.openxmlformats-officedocument.drawingml.chart+xml"/>
  <Override PartName="/ppt/theme/themeOverride21.xml" ContentType="application/vnd.openxmlformats-officedocument.themeOverride+xml"/>
  <Override PartName="/ppt/charts/chart168.xml" ContentType="application/vnd.openxmlformats-officedocument.drawingml.chart+xml"/>
  <Override PartName="/ppt/charts/chart169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170.xml" ContentType="application/vnd.openxmlformats-officedocument.drawingml.chart+xml"/>
  <Override PartName="/ppt/theme/themeOverride22.xml" ContentType="application/vnd.openxmlformats-officedocument.themeOverride+xml"/>
  <Override PartName="/ppt/charts/chart171.xml" ContentType="application/vnd.openxmlformats-officedocument.drawingml.chart+xml"/>
  <Override PartName="/ppt/charts/chart172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173.xml" ContentType="application/vnd.openxmlformats-officedocument.drawingml.chart+xml"/>
  <Override PartName="/ppt/theme/themeOverride23.xml" ContentType="application/vnd.openxmlformats-officedocument.themeOverride+xml"/>
  <Override PartName="/ppt/charts/chart174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117"/>
  </p:notesMasterIdLst>
  <p:handoutMasterIdLst>
    <p:handoutMasterId r:id="rId118"/>
  </p:handoutMasterIdLst>
  <p:sldIdLst>
    <p:sldId id="2516" r:id="rId3"/>
    <p:sldId id="1975" r:id="rId4"/>
    <p:sldId id="2517" r:id="rId5"/>
    <p:sldId id="2264" r:id="rId6"/>
    <p:sldId id="2155" r:id="rId7"/>
    <p:sldId id="2275" r:id="rId8"/>
    <p:sldId id="2126" r:id="rId9"/>
    <p:sldId id="2127" r:id="rId10"/>
    <p:sldId id="2128" r:id="rId11"/>
    <p:sldId id="2130" r:id="rId12"/>
    <p:sldId id="2532" r:id="rId13"/>
    <p:sldId id="2132" r:id="rId14"/>
    <p:sldId id="2133" r:id="rId15"/>
    <p:sldId id="2282" r:id="rId16"/>
    <p:sldId id="2283" r:id="rId17"/>
    <p:sldId id="2134" r:id="rId18"/>
    <p:sldId id="2285" r:id="rId19"/>
    <p:sldId id="2135" r:id="rId20"/>
    <p:sldId id="2287" r:id="rId21"/>
    <p:sldId id="2136" r:id="rId22"/>
    <p:sldId id="2492" r:id="rId23"/>
    <p:sldId id="2493" r:id="rId24"/>
    <p:sldId id="2138" r:id="rId25"/>
    <p:sldId id="2533" r:id="rId26"/>
    <p:sldId id="2280" r:id="rId27"/>
    <p:sldId id="2140" r:id="rId28"/>
    <p:sldId id="2144" r:id="rId29"/>
    <p:sldId id="2145" r:id="rId30"/>
    <p:sldId id="2147" r:id="rId31"/>
    <p:sldId id="2148" r:id="rId32"/>
    <p:sldId id="2149" r:id="rId33"/>
    <p:sldId id="2143" r:id="rId34"/>
    <p:sldId id="2570" r:id="rId35"/>
    <p:sldId id="2152" r:id="rId36"/>
    <p:sldId id="2571" r:id="rId37"/>
    <p:sldId id="2167" r:id="rId38"/>
    <p:sldId id="2160" r:id="rId39"/>
    <p:sldId id="2534" r:id="rId40"/>
    <p:sldId id="2163" r:id="rId41"/>
    <p:sldId id="2164" r:id="rId42"/>
    <p:sldId id="2572" r:id="rId43"/>
    <p:sldId id="2573" r:id="rId44"/>
    <p:sldId id="2574" r:id="rId45"/>
    <p:sldId id="2166" r:id="rId46"/>
    <p:sldId id="2567" r:id="rId47"/>
    <p:sldId id="2168" r:id="rId48"/>
    <p:sldId id="2498" r:id="rId49"/>
    <p:sldId id="2499" r:id="rId50"/>
    <p:sldId id="2169" r:id="rId51"/>
    <p:sldId id="2170" r:id="rId52"/>
    <p:sldId id="2172" r:id="rId53"/>
    <p:sldId id="2180" r:id="rId54"/>
    <p:sldId id="2503" r:id="rId55"/>
    <p:sldId id="2504" r:id="rId56"/>
    <p:sldId id="2505" r:id="rId57"/>
    <p:sldId id="2183" r:id="rId58"/>
    <p:sldId id="2583" r:id="rId59"/>
    <p:sldId id="2575" r:id="rId60"/>
    <p:sldId id="2174" r:id="rId61"/>
    <p:sldId id="2184" r:id="rId62"/>
    <p:sldId id="2288" r:id="rId63"/>
    <p:sldId id="2525" r:id="rId64"/>
    <p:sldId id="2185" r:id="rId65"/>
    <p:sldId id="2191" r:id="rId66"/>
    <p:sldId id="2192" r:id="rId67"/>
    <p:sldId id="2569" r:id="rId68"/>
    <p:sldId id="2189" r:id="rId69"/>
    <p:sldId id="2193" r:id="rId70"/>
    <p:sldId id="2194" r:id="rId71"/>
    <p:sldId id="2186" r:id="rId72"/>
    <p:sldId id="2576" r:id="rId73"/>
    <p:sldId id="2577" r:id="rId74"/>
    <p:sldId id="2188" r:id="rId75"/>
    <p:sldId id="2195" r:id="rId76"/>
    <p:sldId id="2526" r:id="rId77"/>
    <p:sldId id="2198" r:id="rId78"/>
    <p:sldId id="2199" r:id="rId79"/>
    <p:sldId id="2200" r:id="rId80"/>
    <p:sldId id="2196" r:id="rId81"/>
    <p:sldId id="2197" r:id="rId82"/>
    <p:sldId id="2206" r:id="rId83"/>
    <p:sldId id="2204" r:id="rId84"/>
    <p:sldId id="2205" r:id="rId85"/>
    <p:sldId id="2527" r:id="rId86"/>
    <p:sldId id="2207" r:id="rId87"/>
    <p:sldId id="2209" r:id="rId88"/>
    <p:sldId id="2254" r:id="rId89"/>
    <p:sldId id="2208" r:id="rId90"/>
    <p:sldId id="2216" r:id="rId91"/>
    <p:sldId id="2578" r:id="rId92"/>
    <p:sldId id="2217" r:id="rId93"/>
    <p:sldId id="2529" r:id="rId94"/>
    <p:sldId id="2212" r:id="rId95"/>
    <p:sldId id="2530" r:id="rId96"/>
    <p:sldId id="2213" r:id="rId97"/>
    <p:sldId id="2531" r:id="rId98"/>
    <p:sldId id="2220" r:id="rId99"/>
    <p:sldId id="2214" r:id="rId100"/>
    <p:sldId id="2256" r:id="rId101"/>
    <p:sldId id="2257" r:id="rId102"/>
    <p:sldId id="2258" r:id="rId103"/>
    <p:sldId id="2259" r:id="rId104"/>
    <p:sldId id="2260" r:id="rId105"/>
    <p:sldId id="2261" r:id="rId106"/>
    <p:sldId id="2156" r:id="rId107"/>
    <p:sldId id="2580" r:id="rId108"/>
    <p:sldId id="2585" r:id="rId109"/>
    <p:sldId id="2582" r:id="rId110"/>
    <p:sldId id="2269" r:id="rId111"/>
    <p:sldId id="2581" r:id="rId112"/>
    <p:sldId id="2158" r:id="rId113"/>
    <p:sldId id="2278" r:id="rId114"/>
    <p:sldId id="2584" r:id="rId115"/>
    <p:sldId id="2518" r:id="rId1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0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9F5"/>
    <a:srgbClr val="E4F2EB"/>
    <a:srgbClr val="B9DE01"/>
    <a:srgbClr val="B1DDC8"/>
    <a:srgbClr val="D1005D"/>
    <a:srgbClr val="FDD6B7"/>
    <a:srgbClr val="CA7492"/>
    <a:srgbClr val="485E83"/>
    <a:srgbClr val="90A3C2"/>
    <a:srgbClr val="FFF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6240" autoAdjust="0"/>
  </p:normalViewPr>
  <p:slideViewPr>
    <p:cSldViewPr snapToGrid="0" showGuides="1">
      <p:cViewPr varScale="1">
        <p:scale>
          <a:sx n="80" d="100"/>
          <a:sy n="80" d="100"/>
        </p:scale>
        <p:origin x="88" y="44"/>
      </p:cViewPr>
      <p:guideLst>
        <p:guide orient="horz" pos="550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triz Herrero" userId="71e5d033-0e41-45a9-a06b-00a89fbb35ee" providerId="ADAL" clId="{2190E3B8-FA4B-4FA8-82C7-91E24B6A2746}"/>
    <pc:docChg chg="modSld">
      <pc:chgData name="Beatriz Herrero" userId="71e5d033-0e41-45a9-a06b-00a89fbb35ee" providerId="ADAL" clId="{2190E3B8-FA4B-4FA8-82C7-91E24B6A2746}" dt="2022-11-25T08:14:47.154" v="15" actId="1036"/>
      <pc:docMkLst>
        <pc:docMk/>
      </pc:docMkLst>
      <pc:sldChg chg="modSp mod">
        <pc:chgData name="Beatriz Herrero" userId="71e5d033-0e41-45a9-a06b-00a89fbb35ee" providerId="ADAL" clId="{2190E3B8-FA4B-4FA8-82C7-91E24B6A2746}" dt="2022-11-25T08:14:47.154" v="15" actId="1036"/>
        <pc:sldMkLst>
          <pc:docMk/>
          <pc:sldMk cId="440474443" sldId="2143"/>
        </pc:sldMkLst>
        <pc:spChg chg="mod">
          <ac:chgData name="Beatriz Herrero" userId="71e5d033-0e41-45a9-a06b-00a89fbb35ee" providerId="ADAL" clId="{2190E3B8-FA4B-4FA8-82C7-91E24B6A2746}" dt="2022-11-25T08:14:43.092" v="10" actId="1036"/>
          <ac:spMkLst>
            <pc:docMk/>
            <pc:sldMk cId="440474443" sldId="2143"/>
            <ac:spMk id="68" creationId="{DE763CD8-4D93-9412-F8B1-586E51CAEE2A}"/>
          </ac:spMkLst>
        </pc:spChg>
        <pc:spChg chg="mod">
          <ac:chgData name="Beatriz Herrero" userId="71e5d033-0e41-45a9-a06b-00a89fbb35ee" providerId="ADAL" clId="{2190E3B8-FA4B-4FA8-82C7-91E24B6A2746}" dt="2022-11-25T08:14:47.154" v="15" actId="1036"/>
          <ac:spMkLst>
            <pc:docMk/>
            <pc:sldMk cId="440474443" sldId="2143"/>
            <ac:spMk id="69" creationId="{7ADE146F-B9DA-CBE7-2B5B-C072A0797E9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0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9.xlsx"/></Relationships>
</file>

<file path=ppt/charts/_rels/chart10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0.xlsx"/></Relationships>
</file>

<file path=ppt/charts/_rels/chart10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1.xlsx"/></Relationships>
</file>

<file path=ppt/charts/_rels/chart10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2.xlsx"/></Relationships>
</file>

<file path=ppt/charts/_rels/chart10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3.xlsx"/></Relationships>
</file>

<file path=ppt/charts/_rels/chart10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4.xlsx"/></Relationships>
</file>

<file path=ppt/charts/_rels/chart10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5.xlsx"/></Relationships>
</file>

<file path=ppt/charts/_rels/chart10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6.xlsx"/></Relationships>
</file>

<file path=ppt/charts/_rels/chart10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7.xlsx"/></Relationships>
</file>

<file path=ppt/charts/_rels/chart10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8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9.xlsx"/></Relationships>
</file>

<file path=ppt/charts/_rels/chart1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0.xlsx"/></Relationships>
</file>

<file path=ppt/charts/_rels/chart1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2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1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3.xlsx"/></Relationships>
</file>

<file path=ppt/charts/_rels/chart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4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1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5.xlsx"/></Relationships>
</file>

<file path=ppt/charts/_rels/chart1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6.xlsx"/></Relationships>
</file>

<file path=ppt/charts/_rels/chart1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7.xlsx"/></Relationships>
</file>

<file path=ppt/charts/_rels/chart1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8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9.xlsx"/></Relationships>
</file>

<file path=ppt/charts/_rels/chart1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0.xlsx"/></Relationships>
</file>

<file path=ppt/charts/_rels/chart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1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2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1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3.xlsx"/></Relationships>
</file>

<file path=ppt/charts/_rels/chart1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4.xlsx"/></Relationships>
</file>

<file path=ppt/charts/_rels/chart1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5.xlsx"/></Relationships>
</file>

<file path=ppt/charts/_rels/chart1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6.xlsx"/></Relationships>
</file>

<file path=ppt/charts/_rels/chart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7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8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.xml"/></Relationships>
</file>

<file path=ppt/charts/_rels/chart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9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1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0.xlsx"/></Relationships>
</file>

<file path=ppt/charts/_rels/chart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1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1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2.xlsx"/><Relationship Id="rId1" Type="http://schemas.openxmlformats.org/officeDocument/2006/relationships/themeOverride" Target="../theme/themeOverride15.xml"/></Relationships>
</file>

<file path=ppt/charts/_rels/chart1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3.xlsx"/></Relationships>
</file>

<file path=ppt/charts/_rels/chart1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4.xlsx"/></Relationships>
</file>

<file path=ppt/charts/_rels/chart1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5.xlsx"/></Relationships>
</file>

<file path=ppt/charts/_rels/chart1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6.xlsx"/></Relationships>
</file>

<file path=ppt/charts/_rels/chart1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7.xlsx"/></Relationships>
</file>

<file path=ppt/charts/_rels/chart1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8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2.xml"/></Relationships>
</file>

<file path=ppt/charts/_rels/chart1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9.xlsx"/></Relationships>
</file>

<file path=ppt/charts/_rels/chart1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0.xlsx"/></Relationships>
</file>

<file path=ppt/charts/_rels/chart1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1.xlsx"/></Relationships>
</file>

<file path=ppt/charts/_rels/chart1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2.xlsx"/></Relationships>
</file>

<file path=ppt/charts/_rels/chart1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3.xlsx"/></Relationships>
</file>

<file path=ppt/charts/_rels/chart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4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1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5.xlsx"/></Relationships>
</file>

<file path=ppt/charts/_rels/chart1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6.xlsx"/></Relationships>
</file>

<file path=ppt/charts/_rels/chart14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7.xlsx"/><Relationship Id="rId1" Type="http://schemas.openxmlformats.org/officeDocument/2006/relationships/themeOverride" Target="../theme/themeOverride16.xml"/></Relationships>
</file>

<file path=ppt/charts/_rels/chart1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8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9.xlsx"/></Relationships>
</file>

<file path=ppt/charts/_rels/chart1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0.xlsx"/></Relationships>
</file>

<file path=ppt/charts/_rels/chart1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1.xlsx"/></Relationships>
</file>

<file path=ppt/charts/_rels/chart1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2.xlsx"/></Relationships>
</file>

<file path=ppt/charts/_rels/chart1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3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15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4.xlsx"/><Relationship Id="rId1" Type="http://schemas.openxmlformats.org/officeDocument/2006/relationships/themeOverride" Target="../theme/themeOverride17.xml"/></Relationships>
</file>

<file path=ppt/charts/_rels/chart15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5.xlsx"/></Relationships>
</file>

<file path=ppt/charts/_rels/chart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6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15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7.xlsx"/><Relationship Id="rId1" Type="http://schemas.openxmlformats.org/officeDocument/2006/relationships/themeOverride" Target="../theme/themeOverride18.xml"/></Relationships>
</file>

<file path=ppt/charts/_rels/chart15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8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9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16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0.xlsx"/><Relationship Id="rId1" Type="http://schemas.openxmlformats.org/officeDocument/2006/relationships/themeOverride" Target="../theme/themeOverride19.xml"/></Relationships>
</file>

<file path=ppt/charts/_rels/chart16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1.xlsx"/></Relationships>
</file>

<file path=ppt/charts/_rels/chart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2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16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3.xlsx"/><Relationship Id="rId1" Type="http://schemas.openxmlformats.org/officeDocument/2006/relationships/themeOverride" Target="../theme/themeOverride20.xml"/></Relationships>
</file>

<file path=ppt/charts/_rels/chart16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4.xlsx"/></Relationships>
</file>

<file path=ppt/charts/_rels/chart1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5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16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6.xlsx"/><Relationship Id="rId1" Type="http://schemas.openxmlformats.org/officeDocument/2006/relationships/themeOverride" Target="../theme/themeOverride21.xml"/></Relationships>
</file>

<file path=ppt/charts/_rels/chart16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7.xlsx"/></Relationships>
</file>

<file path=ppt/charts/_rels/chart1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8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9.xlsx"/><Relationship Id="rId1" Type="http://schemas.openxmlformats.org/officeDocument/2006/relationships/themeOverride" Target="../theme/themeOverride22.xml"/></Relationships>
</file>

<file path=ppt/charts/_rels/chart17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0.xlsx"/></Relationships>
</file>

<file path=ppt/charts/_rels/chart1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1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17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2.xlsx"/><Relationship Id="rId1" Type="http://schemas.openxmlformats.org/officeDocument/2006/relationships/themeOverride" Target="../theme/themeOverride23.xml"/></Relationships>
</file>

<file path=ppt/charts/_rels/chart17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3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3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4.xm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3.xlsx"/><Relationship Id="rId1" Type="http://schemas.openxmlformats.org/officeDocument/2006/relationships/themeOverride" Target="../theme/themeOverride5.xm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4.xlsx"/><Relationship Id="rId1" Type="http://schemas.openxmlformats.org/officeDocument/2006/relationships/themeOverride" Target="../theme/themeOverride6.xm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6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7.xlsx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8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9.xlsx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7.xm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8.xm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3.xlsx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9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8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1.xlsx"/><Relationship Id="rId1" Type="http://schemas.openxmlformats.org/officeDocument/2006/relationships/themeOverride" Target="../theme/themeOverride10.xml"/></Relationships>
</file>

<file path=ppt/charts/_rels/chart8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2.xlsx"/></Relationships>
</file>

<file path=ppt/charts/_rels/chart8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3.xlsx"/></Relationships>
</file>

<file path=ppt/charts/_rels/chart8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4.xlsx"/><Relationship Id="rId1" Type="http://schemas.openxmlformats.org/officeDocument/2006/relationships/themeOverride" Target="../theme/themeOverride11.xml"/></Relationships>
</file>

<file path=ppt/charts/_rels/chart8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5.xlsx"/></Relationships>
</file>

<file path=ppt/charts/_rels/chart8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6.xlsx"/></Relationships>
</file>

<file path=ppt/charts/_rels/chart8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7.xlsx"/></Relationships>
</file>

<file path=ppt/charts/_rels/chart8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9.xlsx"/></Relationships>
</file>

<file path=ppt/charts/_rels/chart9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0.xlsx"/><Relationship Id="rId1" Type="http://schemas.openxmlformats.org/officeDocument/2006/relationships/themeOverride" Target="../theme/themeOverride12.xml"/></Relationships>
</file>

<file path=ppt/charts/_rels/chart9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1.xlsx"/><Relationship Id="rId1" Type="http://schemas.openxmlformats.org/officeDocument/2006/relationships/themeOverride" Target="../theme/themeOverride13.xml"/></Relationships>
</file>

<file path=ppt/charts/_rels/chart9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2.xlsx"/><Relationship Id="rId1" Type="http://schemas.openxmlformats.org/officeDocument/2006/relationships/themeOverride" Target="../theme/themeOverride14.xml"/></Relationships>
</file>

<file path=ppt/charts/_rels/chart9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3.xlsx"/></Relationships>
</file>

<file path=ppt/charts/_rels/chart9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4.xlsx"/></Relationships>
</file>

<file path=ppt/charts/_rels/chart9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5.xlsx"/></Relationships>
</file>

<file path=ppt/charts/_rels/chart9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6.xlsx"/></Relationships>
</file>

<file path=ppt/charts/_rels/chart9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7.xlsx"/></Relationships>
</file>

<file path=ppt/charts/_rels/chart9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0276476805133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Norte</c:v>
                </c:pt>
                <c:pt idx="1">
                  <c:v>Área metropolitana de Lisboa</c:v>
                </c:pt>
                <c:pt idx="2">
                  <c:v>Centro</c:v>
                </c:pt>
                <c:pt idx="3">
                  <c:v>Alentejo</c:v>
                </c:pt>
                <c:pt idx="4">
                  <c:v>Algarve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36.5</c:v>
                </c:pt>
                <c:pt idx="1">
                  <c:v>33.299999999999997</c:v>
                </c:pt>
                <c:pt idx="2">
                  <c:v>21.5</c:v>
                </c:pt>
                <c:pt idx="3">
                  <c:v>6</c:v>
                </c:pt>
                <c:pt idx="4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Norte</c:v>
                </c:pt>
                <c:pt idx="1">
                  <c:v>Área metropolitana de Lisboa</c:v>
                </c:pt>
                <c:pt idx="2">
                  <c:v>Centro</c:v>
                </c:pt>
                <c:pt idx="3">
                  <c:v>Alentejo</c:v>
                </c:pt>
                <c:pt idx="4">
                  <c:v>Algarve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40.1</c:v>
                </c:pt>
                <c:pt idx="1">
                  <c:v>27.7</c:v>
                </c:pt>
                <c:pt idx="2">
                  <c:v>24.4</c:v>
                </c:pt>
                <c:pt idx="3">
                  <c:v>5.3</c:v>
                </c:pt>
                <c:pt idx="4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0034176"/>
        <c:axId val="50238592"/>
      </c:barChart>
      <c:catAx>
        <c:axId val="5003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50238592"/>
        <c:crosses val="autoZero"/>
        <c:auto val="1"/>
        <c:lblAlgn val="ctr"/>
        <c:lblOffset val="100"/>
        <c:noMultiLvlLbl val="0"/>
      </c:catAx>
      <c:valAx>
        <c:axId val="50238592"/>
        <c:scaling>
          <c:orientation val="minMax"/>
          <c:max val="60"/>
        </c:scaling>
        <c:delete val="1"/>
        <c:axPos val="l"/>
        <c:numFmt formatCode="General" sourceLinked="1"/>
        <c:majorTickMark val="out"/>
        <c:minorTickMark val="none"/>
        <c:tickLblPos val="nextTo"/>
        <c:crossAx val="50034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17757750857234"/>
          <c:y val="0.86815424617800163"/>
          <c:w val="0.11073734511247213"/>
          <c:h val="0.10489103124659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8F-4F25-B25B-C6EC836BD5EE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8F-4F25-B25B-C6EC836BD5E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8F-4F25-B25B-C6EC836BD5EE}"/>
              </c:ext>
            </c:extLst>
          </c:dPt>
          <c:dLbls>
            <c:dLbl>
              <c:idx val="0"/>
              <c:layout>
                <c:manualLayout>
                  <c:x val="0.13153786855386765"/>
                  <c:y val="-8.3496655860314691E-3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8F-4F25-B25B-C6EC836BD5EE}"/>
                </c:ext>
              </c:extLst>
            </c:dLbl>
            <c:dLbl>
              <c:idx val="1"/>
              <c:layout>
                <c:manualLayout>
                  <c:x val="-0.13623564957364867"/>
                  <c:y val="0.15029398054856646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08F-4F25-B25B-C6EC836BD5E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8F-4F25-B25B-C6EC836BD5E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43.8</c:v>
                </c:pt>
                <c:pt idx="1">
                  <c:v>56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8F-4F25-B25B-C6EC836BD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355219078222077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96.4</c:v>
                </c:pt>
                <c:pt idx="1">
                  <c:v>89.1</c:v>
                </c:pt>
                <c:pt idx="2">
                  <c:v>81.2</c:v>
                </c:pt>
                <c:pt idx="3">
                  <c:v>78.8</c:v>
                </c:pt>
                <c:pt idx="4">
                  <c:v>72.7</c:v>
                </c:pt>
                <c:pt idx="5">
                  <c:v>68.5</c:v>
                </c:pt>
                <c:pt idx="6">
                  <c:v>56.3</c:v>
                </c:pt>
                <c:pt idx="7">
                  <c:v>43.3</c:v>
                </c:pt>
                <c:pt idx="8">
                  <c:v>20.100000000000001</c:v>
                </c:pt>
                <c:pt idx="9">
                  <c:v>19</c:v>
                </c:pt>
                <c:pt idx="10">
                  <c:v>12.9</c:v>
                </c:pt>
                <c:pt idx="11">
                  <c:v>7.8</c:v>
                </c:pt>
                <c:pt idx="12">
                  <c:v>4.3</c:v>
                </c:pt>
                <c:pt idx="13">
                  <c:v>2.7</c:v>
                </c:pt>
                <c:pt idx="14">
                  <c:v>2.5</c:v>
                </c:pt>
                <c:pt idx="15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8711680"/>
        <c:axId val="188713216"/>
      </c:barChart>
      <c:catAx>
        <c:axId val="18871168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1887132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8713216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871168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97.9</c:v>
                </c:pt>
                <c:pt idx="1">
                  <c:v>90.3</c:v>
                </c:pt>
                <c:pt idx="2">
                  <c:v>82.1</c:v>
                </c:pt>
                <c:pt idx="3">
                  <c:v>75</c:v>
                </c:pt>
                <c:pt idx="4">
                  <c:v>74</c:v>
                </c:pt>
                <c:pt idx="5">
                  <c:v>70.099999999999994</c:v>
                </c:pt>
                <c:pt idx="6">
                  <c:v>60.3</c:v>
                </c:pt>
                <c:pt idx="7">
                  <c:v>44.4</c:v>
                </c:pt>
                <c:pt idx="8">
                  <c:v>25.8</c:v>
                </c:pt>
                <c:pt idx="9">
                  <c:v>15.1</c:v>
                </c:pt>
                <c:pt idx="10">
                  <c:v>13.3</c:v>
                </c:pt>
                <c:pt idx="11">
                  <c:v>6.6</c:v>
                </c:pt>
                <c:pt idx="12">
                  <c:v>4.7</c:v>
                </c:pt>
                <c:pt idx="13">
                  <c:v>1</c:v>
                </c:pt>
                <c:pt idx="14">
                  <c:v>2.1</c:v>
                </c:pt>
                <c:pt idx="15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8622720"/>
        <c:axId val="188624256"/>
      </c:barChart>
      <c:catAx>
        <c:axId val="18862272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86242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8624256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862272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Sheet1!$B$2:$B$17</c:f>
              <c:numCache>
                <c:formatCode>0.0</c:formatCode>
                <c:ptCount val="16"/>
                <c:pt idx="0">
                  <c:v>2.9</c:v>
                </c:pt>
                <c:pt idx="1">
                  <c:v>51</c:v>
                </c:pt>
                <c:pt idx="2">
                  <c:v>48.4</c:v>
                </c:pt>
                <c:pt idx="3">
                  <c:v>32.299999999999997</c:v>
                </c:pt>
                <c:pt idx="4">
                  <c:v>21.9</c:v>
                </c:pt>
                <c:pt idx="5">
                  <c:v>25.1</c:v>
                </c:pt>
                <c:pt idx="6">
                  <c:v>33.1</c:v>
                </c:pt>
                <c:pt idx="7">
                  <c:v>16.5</c:v>
                </c:pt>
                <c:pt idx="8">
                  <c:v>14.2</c:v>
                </c:pt>
                <c:pt idx="9">
                  <c:v>0.6</c:v>
                </c:pt>
                <c:pt idx="10">
                  <c:v>6.2</c:v>
                </c:pt>
                <c:pt idx="11">
                  <c:v>3.4</c:v>
                </c:pt>
                <c:pt idx="12">
                  <c:v>1.5</c:v>
                </c:pt>
                <c:pt idx="13">
                  <c:v>0</c:v>
                </c:pt>
                <c:pt idx="14">
                  <c:v>0.5</c:v>
                </c:pt>
                <c:pt idx="1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8759040"/>
        <c:axId val="188764928"/>
      </c:barChart>
      <c:catAx>
        <c:axId val="18875904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87649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8764928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87590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95</c:v>
                </c:pt>
                <c:pt idx="1">
                  <c:v>39.299999999999997</c:v>
                </c:pt>
                <c:pt idx="2">
                  <c:v>33.700000000000003</c:v>
                </c:pt>
                <c:pt idx="3">
                  <c:v>42.7</c:v>
                </c:pt>
                <c:pt idx="4">
                  <c:v>52.1</c:v>
                </c:pt>
                <c:pt idx="5">
                  <c:v>45</c:v>
                </c:pt>
                <c:pt idx="6">
                  <c:v>27.2</c:v>
                </c:pt>
                <c:pt idx="7">
                  <c:v>27.9</c:v>
                </c:pt>
                <c:pt idx="8">
                  <c:v>11.6</c:v>
                </c:pt>
                <c:pt idx="9">
                  <c:v>14.5</c:v>
                </c:pt>
                <c:pt idx="10">
                  <c:v>7.1</c:v>
                </c:pt>
                <c:pt idx="11">
                  <c:v>3.2</c:v>
                </c:pt>
                <c:pt idx="12">
                  <c:v>3.2</c:v>
                </c:pt>
                <c:pt idx="13">
                  <c:v>1</c:v>
                </c:pt>
                <c:pt idx="14">
                  <c:v>1.6</c:v>
                </c:pt>
                <c:pt idx="15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9489536"/>
        <c:axId val="189491072"/>
      </c:barChart>
      <c:catAx>
        <c:axId val="18948953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94910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9491072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9489536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F4C-4DAE-8016-6D796981C8B6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F4C-4DAE-8016-6D796981C8B6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F4C-4DAE-8016-6D796981C8B6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F4C-4DAE-8016-6D796981C8B6}"/>
              </c:ext>
            </c:extLst>
          </c:dPt>
          <c:dPt>
            <c:idx val="4"/>
            <c:bubble3D val="0"/>
            <c:explosion val="9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F4C-4DAE-8016-6D796981C8B6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F4C-4DAE-8016-6D796981C8B6}"/>
              </c:ext>
            </c:extLst>
          </c:dPt>
          <c:dPt>
            <c:idx val="6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40E6-4101-BE75-74416125442E}"/>
              </c:ext>
            </c:extLst>
          </c:dPt>
          <c:dPt>
            <c:idx val="7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40E6-4101-BE75-74416125442E}"/>
              </c:ext>
            </c:extLst>
          </c:dPt>
          <c:dPt>
            <c:idx val="8"/>
            <c:bubble3D val="0"/>
            <c:explosion val="0"/>
            <c:spPr>
              <a:solidFill>
                <a:srgbClr val="FF66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40E6-4101-BE75-74416125442E}"/>
              </c:ext>
            </c:extLst>
          </c:dPt>
          <c:dPt>
            <c:idx val="9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F4C-4DAE-8016-6D796981C8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F4C-4DAE-8016-6D796981C8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F4C-4DAE-8016-6D796981C8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F4C-4DAE-8016-6D796981C8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F4C-4DAE-8016-6D796981C8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F4C-4DAE-8016-6D796981C8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4C-4DAE-8016-6D796981C8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F4C-4DAE-8016-6D796981C8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F4C-4DAE-8016-6D796981C8B6}"/>
                </c:ext>
              </c:extLst>
            </c:dLbl>
            <c:dLbl>
              <c:idx val="6"/>
              <c:layout>
                <c:manualLayout>
                  <c:x val="-1.7502708096173936E-2"/>
                  <c:y val="-4.1472818431783201E-2"/>
                </c:manualLayout>
              </c:layout>
              <c:numFmt formatCode="0.0%" sourceLinked="0"/>
              <c:spPr>
                <a:solidFill>
                  <a:srgbClr val="0D8977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0E6-4101-BE75-74416125442E}"/>
                </c:ext>
              </c:extLst>
            </c:dLbl>
            <c:dLbl>
              <c:idx val="7"/>
              <c:layout>
                <c:manualLayout>
                  <c:x val="7.0010832384695739E-3"/>
                  <c:y val="4.1472818431783201E-2"/>
                </c:manualLayout>
              </c:layout>
              <c:numFmt formatCode="0.0%" sourceLinked="0"/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0E6-4101-BE75-74416125442E}"/>
                </c:ext>
              </c:extLst>
            </c:dLbl>
            <c:dLbl>
              <c:idx val="8"/>
              <c:layout>
                <c:manualLayout>
                  <c:x val="-7.0010832384695739E-3"/>
                  <c:y val="-4.1472818431783222E-2"/>
                </c:manualLayout>
              </c:layout>
              <c:numFmt formatCode="0.0%" sourceLinked="0"/>
              <c:spPr>
                <a:solidFill>
                  <a:srgbClr val="FF66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0E6-4101-BE75-74416125442E}"/>
                </c:ext>
              </c:extLst>
            </c:dLbl>
            <c:dLbl>
              <c:idx val="9"/>
              <c:layout>
                <c:manualLayout>
                  <c:x val="0"/>
                  <c:y val="3.2256636558053622E-2"/>
                </c:manualLayout>
              </c:layout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/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F4C-4DAE-8016-6D796981C8B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Hoja1!$A$2:$A$11</c:f>
              <c:strCache>
                <c:ptCount val="10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4">
                  <c:v>BPI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EuroBic</c:v>
                </c:pt>
                <c:pt idx="8">
                  <c:v>Bankinter</c:v>
                </c:pt>
                <c:pt idx="9">
                  <c:v>Resto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22.4</c:v>
                </c:pt>
                <c:pt idx="1">
                  <c:v>16.5</c:v>
                </c:pt>
                <c:pt idx="2">
                  <c:v>15.7</c:v>
                </c:pt>
                <c:pt idx="3">
                  <c:v>14.8</c:v>
                </c:pt>
                <c:pt idx="4">
                  <c:v>13.9</c:v>
                </c:pt>
                <c:pt idx="5">
                  <c:v>4.5</c:v>
                </c:pt>
                <c:pt idx="6">
                  <c:v>3.6</c:v>
                </c:pt>
                <c:pt idx="7">
                  <c:v>3.5</c:v>
                </c:pt>
                <c:pt idx="8">
                  <c:v>3.4</c:v>
                </c:pt>
                <c:pt idx="9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F4C-4DAE-8016-6D796981C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DC1-4A62-81B8-F1456F5471F7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DC1-4A62-81B8-F1456F5471F7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DC1-4A62-81B8-F1456F5471F7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DC1-4A62-81B8-F1456F5471F7}"/>
              </c:ext>
            </c:extLst>
          </c:dPt>
          <c:dPt>
            <c:idx val="4"/>
            <c:bubble3D val="0"/>
            <c:explosion val="16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DC1-4A62-81B8-F1456F5471F7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DC1-4A62-81B8-F1456F5471F7}"/>
              </c:ext>
            </c:extLst>
          </c:dPt>
          <c:dPt>
            <c:idx val="6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DC1-4A62-81B8-F1456F5471F7}"/>
              </c:ext>
            </c:extLst>
          </c:dPt>
          <c:dPt>
            <c:idx val="7"/>
            <c:bubble3D val="0"/>
            <c:explosion val="0"/>
            <c:spPr>
              <a:solidFill>
                <a:srgbClr val="FF66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ADC1-4A62-81B8-F1456F5471F7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ADC1-4A62-81B8-F1456F5471F7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ADC1-4A62-81B8-F1456F5471F7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ADC1-4A62-81B8-F1456F5471F7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ADC1-4A62-81B8-F1456F5471F7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DC1-4A62-81B8-F1456F5471F7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DC1-4A62-81B8-F1456F5471F7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DC1-4A62-81B8-F1456F5471F7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C1-4A62-81B8-F1456F5471F7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DC1-4A62-81B8-F1456F5471F7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ADC1-4A62-81B8-F1456F5471F7}"/>
                </c:ext>
              </c:extLst>
            </c:dLbl>
            <c:dLbl>
              <c:idx val="6"/>
              <c:layout>
                <c:manualLayout>
                  <c:x val="0"/>
                  <c:y val="-1.0059135041115724E-2"/>
                </c:manualLayout>
              </c:layout>
              <c:numFmt formatCode="0.0%" sourceLinked="0"/>
              <c:spPr>
                <a:solidFill>
                  <a:srgbClr val="0D8977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DC1-4A62-81B8-F1456F5471F7}"/>
                </c:ext>
              </c:extLst>
            </c:dLbl>
            <c:dLbl>
              <c:idx val="7"/>
              <c:layout>
                <c:manualLayout>
                  <c:x val="-8.9054032306979773E-3"/>
                  <c:y val="-3.5206972643905037E-2"/>
                </c:manualLayout>
              </c:layout>
              <c:numFmt formatCode="0.0%" sourceLinked="0"/>
              <c:spPr>
                <a:solidFill>
                  <a:srgbClr val="FF66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DC1-4A62-81B8-F1456F5471F7}"/>
                </c:ext>
              </c:extLst>
            </c:dLbl>
            <c:dLbl>
              <c:idx val="8"/>
              <c:layout>
                <c:manualLayout>
                  <c:x val="8.9054032306978958E-3"/>
                  <c:y val="5.5325242726136481E-2"/>
                </c:manualLayout>
              </c:layout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/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C1-4A62-81B8-F1456F5471F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4">
                  <c:v>BPI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21.4</c:v>
                </c:pt>
                <c:pt idx="1">
                  <c:v>16.899999999999999</c:v>
                </c:pt>
                <c:pt idx="2">
                  <c:v>16.5</c:v>
                </c:pt>
                <c:pt idx="3">
                  <c:v>16</c:v>
                </c:pt>
                <c:pt idx="4">
                  <c:v>12.3</c:v>
                </c:pt>
                <c:pt idx="5">
                  <c:v>5.6</c:v>
                </c:pt>
                <c:pt idx="6">
                  <c:v>4.2</c:v>
                </c:pt>
                <c:pt idx="7">
                  <c:v>3.5</c:v>
                </c:pt>
                <c:pt idx="8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DC1-4A62-81B8-F1456F547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03E-4B5B-A93D-F32B29E8644C}"/>
              </c:ext>
            </c:extLst>
          </c:dPt>
          <c:dPt>
            <c:idx val="1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03E-4B5B-A93D-F32B29E8644C}"/>
              </c:ext>
            </c:extLst>
          </c:dPt>
          <c:dPt>
            <c:idx val="2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03E-4B5B-A93D-F32B29E8644C}"/>
              </c:ext>
            </c:extLst>
          </c:dPt>
          <c:dPt>
            <c:idx val="3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03E-4B5B-A93D-F32B29E8644C}"/>
              </c:ext>
            </c:extLst>
          </c:dPt>
          <c:dPt>
            <c:idx val="4"/>
            <c:bubble3D val="0"/>
            <c:explosion val="16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03E-4B5B-A93D-F32B29E8644C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03E-4B5B-A93D-F32B29E8644C}"/>
              </c:ext>
            </c:extLst>
          </c:dPt>
          <c:dPt>
            <c:idx val="6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03E-4B5B-A93D-F32B29E8644C}"/>
              </c:ext>
            </c:extLst>
          </c:dPt>
          <c:dPt>
            <c:idx val="7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03E-4B5B-A93D-F32B29E8644C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03E-4B5B-A93D-F32B29E8644C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703E-4B5B-A93D-F32B29E8644C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703E-4B5B-A93D-F32B29E8644C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703E-4B5B-A93D-F32B29E8644C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03E-4B5B-A93D-F32B29E8644C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03E-4B5B-A93D-F32B29E8644C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03E-4B5B-A93D-F32B29E8644C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3E-4B5B-A93D-F32B29E8644C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03E-4B5B-A93D-F32B29E8644C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03E-4B5B-A93D-F32B29E8644C}"/>
                </c:ext>
              </c:extLst>
            </c:dLbl>
            <c:dLbl>
              <c:idx val="6"/>
              <c:layout>
                <c:manualLayout>
                  <c:x val="-4.4527016153490294E-3"/>
                  <c:y val="-1.0059135041115724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03E-4B5B-A93D-F32B29E8644C}"/>
                </c:ext>
              </c:extLst>
            </c:dLbl>
            <c:dLbl>
              <c:idx val="7"/>
              <c:layout>
                <c:manualLayout>
                  <c:x val="-8.9054032306979773E-3"/>
                  <c:y val="-2.5147837602789335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03E-4B5B-A93D-F32B29E8644C}"/>
                </c:ext>
              </c:extLst>
            </c:dLbl>
            <c:dLbl>
              <c:idx val="8"/>
              <c:layout>
                <c:manualLayout>
                  <c:x val="-4.4527016153489887E-3"/>
                  <c:y val="-4.526610768502076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03E-4B5B-A93D-F32B29E8644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Millennium BCP</c:v>
                </c:pt>
                <c:pt idx="1">
                  <c:v>Caixa Geral de Depósitos</c:v>
                </c:pt>
                <c:pt idx="2">
                  <c:v>Novo Banco</c:v>
                </c:pt>
                <c:pt idx="3">
                  <c:v>Santander</c:v>
                </c:pt>
                <c:pt idx="4">
                  <c:v>BPI</c:v>
                </c:pt>
                <c:pt idx="5">
                  <c:v>Banco Montepio</c:v>
                </c:pt>
                <c:pt idx="6">
                  <c:v>EuroBic</c:v>
                </c:pt>
                <c:pt idx="7">
                  <c:v>Crédito Agrícola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20.2</c:v>
                </c:pt>
                <c:pt idx="1">
                  <c:v>16.5</c:v>
                </c:pt>
                <c:pt idx="2">
                  <c:v>15.6</c:v>
                </c:pt>
                <c:pt idx="3">
                  <c:v>15.3</c:v>
                </c:pt>
                <c:pt idx="4">
                  <c:v>12.9</c:v>
                </c:pt>
                <c:pt idx="5">
                  <c:v>5</c:v>
                </c:pt>
                <c:pt idx="6">
                  <c:v>4.7</c:v>
                </c:pt>
                <c:pt idx="7">
                  <c:v>4.5999999999999996</c:v>
                </c:pt>
                <c:pt idx="8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703E-4B5B-A93D-F32B29E86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BF-47E8-A8C7-DA800C181AA3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BF-47E8-A8C7-DA800C181AA3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BF-47E8-A8C7-DA800C181AA3}"/>
              </c:ext>
            </c:extLst>
          </c:dPt>
          <c:dPt>
            <c:idx val="3"/>
            <c:bubble3D val="0"/>
            <c:explosion val="17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BF-47E8-A8C7-DA800C181AA3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5BF-47E8-A8C7-DA800C181AA3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5BF-47E8-A8C7-DA800C181AA3}"/>
              </c:ext>
            </c:extLst>
          </c:dPt>
          <c:dPt>
            <c:idx val="6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5BF-47E8-A8C7-DA800C181AA3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5BF-47E8-A8C7-DA800C181AA3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5BF-47E8-A8C7-DA800C181AA3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5BF-47E8-A8C7-DA800C181AA3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5BF-47E8-A8C7-DA800C181AA3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5BF-47E8-A8C7-DA800C181AA3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5BF-47E8-A8C7-DA800C181AA3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F-47E8-A8C7-DA800C181AA3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5BF-47E8-A8C7-DA800C181AA3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5BF-47E8-A8C7-DA800C181AA3}"/>
                </c:ext>
              </c:extLst>
            </c:dLbl>
            <c:dLbl>
              <c:idx val="6"/>
              <c:layout>
                <c:manualLayout>
                  <c:x val="0"/>
                  <c:y val="-4.023654016446289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5BF-47E8-A8C7-DA800C181AA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BPI</c:v>
                </c:pt>
                <c:pt idx="4">
                  <c:v>Novo Banco</c:v>
                </c:pt>
                <c:pt idx="5">
                  <c:v>Banco Montepio</c:v>
                </c:pt>
                <c:pt idx="6">
                  <c:v>Resto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27.6</c:v>
                </c:pt>
                <c:pt idx="1">
                  <c:v>17.100000000000001</c:v>
                </c:pt>
                <c:pt idx="2">
                  <c:v>16</c:v>
                </c:pt>
                <c:pt idx="3">
                  <c:v>14.9</c:v>
                </c:pt>
                <c:pt idx="4">
                  <c:v>12.2</c:v>
                </c:pt>
                <c:pt idx="5">
                  <c:v>4.5999999999999996</c:v>
                </c:pt>
                <c:pt idx="6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5BF-47E8-A8C7-DA800C181A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C3-4F4A-BDA8-534B68209029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C3-4F4A-BDA8-534B68209029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6C3-4F4A-BDA8-534B68209029}"/>
              </c:ext>
            </c:extLst>
          </c:dPt>
          <c:dPt>
            <c:idx val="3"/>
            <c:bubble3D val="0"/>
            <c:explosion val="11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6C3-4F4A-BDA8-534B68209029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6C3-4F4A-BDA8-534B68209029}"/>
              </c:ext>
            </c:extLst>
          </c:dPt>
          <c:dPt>
            <c:idx val="5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6C3-4F4A-BDA8-534B68209029}"/>
              </c:ext>
            </c:extLst>
          </c:dPt>
          <c:dPt>
            <c:idx val="6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6C3-4F4A-BDA8-534B68209029}"/>
              </c:ext>
            </c:extLst>
          </c:dPt>
          <c:dPt>
            <c:idx val="7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6C3-4F4A-BDA8-534B68209029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6C3-4F4A-BDA8-534B68209029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96C3-4F4A-BDA8-534B68209029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96C3-4F4A-BDA8-534B68209029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6C3-4F4A-BDA8-534B68209029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6C3-4F4A-BDA8-534B68209029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6C3-4F4A-BDA8-534B68209029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6C3-4F4A-BDA8-534B68209029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6C3-4F4A-BDA8-534B68209029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6C3-4F4A-BDA8-534B68209029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96C3-4F4A-BDA8-534B68209029}"/>
                </c:ext>
              </c:extLst>
            </c:dLbl>
            <c:dLbl>
              <c:idx val="7"/>
              <c:layout>
                <c:manualLayout>
                  <c:x val="0"/>
                  <c:y val="-4.023654016446289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6C3-4F4A-BDA8-534B6820902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BPI</c:v>
                </c:pt>
                <c:pt idx="4">
                  <c:v>Novo Banco</c:v>
                </c:pt>
                <c:pt idx="5">
                  <c:v>EuroBic</c:v>
                </c:pt>
                <c:pt idx="6">
                  <c:v>Crédito Agrícola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19.600000000000001</c:v>
                </c:pt>
                <c:pt idx="1">
                  <c:v>16.8</c:v>
                </c:pt>
                <c:pt idx="2">
                  <c:v>16.7</c:v>
                </c:pt>
                <c:pt idx="3">
                  <c:v>15.1</c:v>
                </c:pt>
                <c:pt idx="4">
                  <c:v>13.2</c:v>
                </c:pt>
                <c:pt idx="5">
                  <c:v>5.6</c:v>
                </c:pt>
                <c:pt idx="6">
                  <c:v>4.2</c:v>
                </c:pt>
                <c:pt idx="7">
                  <c:v>8.7999999999999972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6C3-4F4A-BDA8-534B68209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37-47C4-9290-49F486EEA993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37-47C4-9290-49F486EEA993}"/>
              </c:ext>
            </c:extLst>
          </c:dPt>
          <c:dPt>
            <c:idx val="2"/>
            <c:bubble3D val="0"/>
            <c:explosion val="15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837-47C4-9290-49F486EEA993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837-47C4-9290-49F486EEA993}"/>
              </c:ext>
            </c:extLst>
          </c:dPt>
          <c:dPt>
            <c:idx val="4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837-47C4-9290-49F486EEA993}"/>
              </c:ext>
            </c:extLst>
          </c:dPt>
          <c:dPt>
            <c:idx val="5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837-47C4-9290-49F486EEA993}"/>
              </c:ext>
            </c:extLst>
          </c:dPt>
          <c:dPt>
            <c:idx val="6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837-47C4-9290-49F486EEA993}"/>
              </c:ext>
            </c:extLst>
          </c:dPt>
          <c:dPt>
            <c:idx val="7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837-47C4-9290-49F486EEA993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837-47C4-9290-49F486EEA993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837-47C4-9290-49F486EEA993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837-47C4-9290-49F486EEA993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837-47C4-9290-49F486EEA993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837-47C4-9290-49F486EEA993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837-47C4-9290-49F486EEA993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837-47C4-9290-49F486EEA993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837-47C4-9290-49F486EEA993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837-47C4-9290-49F486EEA993}"/>
                </c:ext>
              </c:extLst>
            </c:dLbl>
            <c:dLbl>
              <c:idx val="6"/>
              <c:layout>
                <c:manualLayout>
                  <c:x val="0"/>
                  <c:y val="-2.305191817149772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837-47C4-9290-49F486EEA993}"/>
                </c:ext>
              </c:extLst>
            </c:dLbl>
            <c:dLbl>
              <c:idx val="7"/>
              <c:layout>
                <c:manualLayout>
                  <c:x val="0"/>
                  <c:y val="-4.0236540164462896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837-47C4-9290-49F486EEA99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Millennium BCP</c:v>
                </c:pt>
                <c:pt idx="1">
                  <c:v>Santander</c:v>
                </c:pt>
                <c:pt idx="2">
                  <c:v>BPI</c:v>
                </c:pt>
                <c:pt idx="3">
                  <c:v>Novo Banco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EuroBic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25.9</c:v>
                </c:pt>
                <c:pt idx="1">
                  <c:v>16</c:v>
                </c:pt>
                <c:pt idx="2">
                  <c:v>15.3</c:v>
                </c:pt>
                <c:pt idx="3">
                  <c:v>15.1</c:v>
                </c:pt>
                <c:pt idx="4">
                  <c:v>12.3</c:v>
                </c:pt>
                <c:pt idx="5">
                  <c:v>4.8</c:v>
                </c:pt>
                <c:pt idx="6">
                  <c:v>4.2</c:v>
                </c:pt>
                <c:pt idx="7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837-47C4-9290-49F486EEA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8F-4F25-B25B-C6EC836BD5EE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8F-4F25-B25B-C6EC836BD5EE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8F-4F25-B25B-C6EC836BD5EE}"/>
              </c:ext>
            </c:extLst>
          </c:dPt>
          <c:dLbls>
            <c:dLbl>
              <c:idx val="0"/>
              <c:layout>
                <c:manualLayout>
                  <c:x val="0.12840601454068032"/>
                  <c:y val="-5.4272826309204554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8F-4F25-B25B-C6EC836BD5EE}"/>
                </c:ext>
              </c:extLst>
            </c:dLbl>
            <c:dLbl>
              <c:idx val="1"/>
              <c:layout>
                <c:manualLayout>
                  <c:x val="-0.13623564957364867"/>
                  <c:y val="0.15029398054856646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08F-4F25-B25B-C6EC836BD5E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8F-4F25-B25B-C6EC836BD5E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27.8</c:v>
                </c:pt>
                <c:pt idx="1">
                  <c:v>72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8F-4F25-B25B-C6EC836BD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4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241-42BF-8ADB-9C380AAD9A19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241-42BF-8ADB-9C380AAD9A19}"/>
              </c:ext>
            </c:extLst>
          </c:dPt>
          <c:dPt>
            <c:idx val="2"/>
            <c:bubble3D val="0"/>
            <c:explosion val="16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241-42BF-8ADB-9C380AAD9A19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241-42BF-8ADB-9C380AAD9A19}"/>
              </c:ext>
            </c:extLst>
          </c:dPt>
          <c:dPt>
            <c:idx val="4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241-42BF-8ADB-9C380AAD9A19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241-42BF-8ADB-9C380AAD9A19}"/>
              </c:ext>
            </c:extLst>
          </c:dPt>
          <c:dPt>
            <c:idx val="6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241-42BF-8ADB-9C380AAD9A19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A241-42BF-8ADB-9C380AAD9A19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A241-42BF-8ADB-9C380AAD9A19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A241-42BF-8ADB-9C380AAD9A19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241-42BF-8ADB-9C380AAD9A19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A241-42BF-8ADB-9C380AAD9A19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241-42BF-8ADB-9C380AAD9A19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41-42BF-8ADB-9C380AAD9A19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241-42BF-8ADB-9C380AAD9A19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A241-42BF-8ADB-9C380AAD9A19}"/>
                </c:ext>
              </c:extLst>
            </c:dLbl>
            <c:dLbl>
              <c:idx val="6"/>
              <c:layout>
                <c:manualLayout>
                  <c:x val="4.4527016153489071E-3"/>
                  <c:y val="-1.005913504111572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241-42BF-8ADB-9C380AAD9A1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Millennium BCP</c:v>
                </c:pt>
                <c:pt idx="1">
                  <c:v>Santander</c:v>
                </c:pt>
                <c:pt idx="2">
                  <c:v>BPI</c:v>
                </c:pt>
                <c:pt idx="3">
                  <c:v>Novo Banco</c:v>
                </c:pt>
                <c:pt idx="4">
                  <c:v>Caixa Geral de Depósitos</c:v>
                </c:pt>
                <c:pt idx="5">
                  <c:v>Banco Montepio</c:v>
                </c:pt>
                <c:pt idx="6">
                  <c:v>Resto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24.2</c:v>
                </c:pt>
                <c:pt idx="1">
                  <c:v>18.2</c:v>
                </c:pt>
                <c:pt idx="2">
                  <c:v>15.3</c:v>
                </c:pt>
                <c:pt idx="3">
                  <c:v>13.9</c:v>
                </c:pt>
                <c:pt idx="4">
                  <c:v>13</c:v>
                </c:pt>
                <c:pt idx="5">
                  <c:v>4.4000000000000004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A241-42BF-8ADB-9C380AAD9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AA0-4927-98BA-AFA27325446E}"/>
              </c:ext>
            </c:extLst>
          </c:dPt>
          <c:dPt>
            <c:idx val="1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AA0-4927-98BA-AFA27325446E}"/>
              </c:ext>
            </c:extLst>
          </c:dPt>
          <c:dPt>
            <c:idx val="2"/>
            <c:bubble3D val="0"/>
            <c:explosion val="11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AA0-4927-98BA-AFA27325446E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AA0-4927-98BA-AFA27325446E}"/>
              </c:ext>
            </c:extLst>
          </c:dPt>
          <c:dPt>
            <c:idx val="4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AA0-4927-98BA-AFA27325446E}"/>
              </c:ext>
            </c:extLst>
          </c:dPt>
          <c:dPt>
            <c:idx val="5"/>
            <c:bubble3D val="0"/>
            <c:explosion val="0"/>
            <c:spPr>
              <a:solidFill>
                <a:srgbClr val="FF66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AA0-4927-98BA-AFA27325446E}"/>
              </c:ext>
            </c:extLst>
          </c:dPt>
          <c:dPt>
            <c:idx val="6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AA0-4927-98BA-AFA27325446E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AA0-4927-98BA-AFA27325446E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7AA0-4927-98BA-AFA27325446E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7AA0-4927-98BA-AFA27325446E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AA0-4927-98BA-AFA27325446E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AA0-4927-98BA-AFA27325446E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AA0-4927-98BA-AFA27325446E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AA0-4927-98BA-AFA27325446E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AA0-4927-98BA-AFA27325446E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AA0-4927-98BA-AFA27325446E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AA0-4927-98BA-AFA27325446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Millennium BCP</c:v>
                </c:pt>
                <c:pt idx="1">
                  <c:v>Caixa Geral de Depósitos</c:v>
                </c:pt>
                <c:pt idx="2">
                  <c:v>BPI</c:v>
                </c:pt>
                <c:pt idx="3">
                  <c:v>Novo Banco</c:v>
                </c:pt>
                <c:pt idx="4">
                  <c:v>Santander</c:v>
                </c:pt>
                <c:pt idx="5">
                  <c:v>Bankinter</c:v>
                </c:pt>
                <c:pt idx="6">
                  <c:v>Resto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25</c:v>
                </c:pt>
                <c:pt idx="1">
                  <c:v>19.100000000000001</c:v>
                </c:pt>
                <c:pt idx="2">
                  <c:v>17.8</c:v>
                </c:pt>
                <c:pt idx="3">
                  <c:v>14.7</c:v>
                </c:pt>
                <c:pt idx="4">
                  <c:v>12</c:v>
                </c:pt>
                <c:pt idx="5">
                  <c:v>4.5999999999999996</c:v>
                </c:pt>
                <c:pt idx="6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7AA0-4927-98BA-AFA273254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729-4F0D-A043-A6E4AF0B9690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729-4F0D-A043-A6E4AF0B9690}"/>
              </c:ext>
            </c:extLst>
          </c:dPt>
          <c:dPt>
            <c:idx val="2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729-4F0D-A043-A6E4AF0B9690}"/>
              </c:ext>
            </c:extLst>
          </c:dPt>
          <c:dPt>
            <c:idx val="3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729-4F0D-A043-A6E4AF0B9690}"/>
              </c:ext>
            </c:extLst>
          </c:dPt>
          <c:dPt>
            <c:idx val="4"/>
            <c:bubble3D val="0"/>
            <c:explosion val="18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729-4F0D-A043-A6E4AF0B9690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729-4F0D-A043-A6E4AF0B9690}"/>
              </c:ext>
            </c:extLst>
          </c:dPt>
          <c:dPt>
            <c:idx val="6"/>
            <c:bubble3D val="0"/>
            <c:explosion val="0"/>
            <c:spPr>
              <a:solidFill>
                <a:srgbClr val="FF66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729-4F0D-A043-A6E4AF0B9690}"/>
              </c:ext>
            </c:extLst>
          </c:dPt>
          <c:dPt>
            <c:idx val="7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729-4F0D-A043-A6E4AF0B9690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729-4F0D-A043-A6E4AF0B9690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729-4F0D-A043-A6E4AF0B9690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729-4F0D-A043-A6E4AF0B9690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729-4F0D-A043-A6E4AF0B9690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729-4F0D-A043-A6E4AF0B9690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729-4F0D-A043-A6E4AF0B9690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729-4F0D-A043-A6E4AF0B9690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729-4F0D-A043-A6E4AF0B9690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729-4F0D-A043-A6E4AF0B9690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729-4F0D-A043-A6E4AF0B9690}"/>
                </c:ext>
              </c:extLst>
            </c:dLbl>
            <c:dLbl>
              <c:idx val="6"/>
              <c:layout>
                <c:manualLayout>
                  <c:x val="-4.4527016153490294E-3"/>
                  <c:y val="-1.0059135041115724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729-4F0D-A043-A6E4AF0B9690}"/>
                </c:ext>
              </c:extLst>
            </c:dLbl>
            <c:dLbl>
              <c:idx val="7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2729-4F0D-A043-A6E4AF0B9690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Novo Banco</c:v>
                </c:pt>
                <c:pt idx="1">
                  <c:v>Santander</c:v>
                </c:pt>
                <c:pt idx="2">
                  <c:v>Millennium BCP</c:v>
                </c:pt>
                <c:pt idx="3">
                  <c:v>Caixa Geral de Depósitos</c:v>
                </c:pt>
                <c:pt idx="4">
                  <c:v>BPI</c:v>
                </c:pt>
                <c:pt idx="5">
                  <c:v>Banco Montepio</c:v>
                </c:pt>
                <c:pt idx="6">
                  <c:v>Bankinter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20.7</c:v>
                </c:pt>
                <c:pt idx="1">
                  <c:v>18.7</c:v>
                </c:pt>
                <c:pt idx="2">
                  <c:v>15.6</c:v>
                </c:pt>
                <c:pt idx="3">
                  <c:v>13.7</c:v>
                </c:pt>
                <c:pt idx="4">
                  <c:v>9.3000000000000007</c:v>
                </c:pt>
                <c:pt idx="5">
                  <c:v>8.1</c:v>
                </c:pt>
                <c:pt idx="6">
                  <c:v>5.3</c:v>
                </c:pt>
                <c:pt idx="7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729-4F0D-A043-A6E4AF0B96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3F-4C95-A23C-9846F6C96ECB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3F-4C95-A23C-9846F6C96EC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83F-4C95-A23C-9846F6C96ECB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2.0874163965078674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3F-4C95-A23C-9846F6C96ECB}"/>
                </c:ext>
              </c:extLst>
            </c:dLbl>
            <c:dLbl>
              <c:idx val="1"/>
              <c:layout>
                <c:manualLayout>
                  <c:x val="-0.12997194154727398"/>
                  <c:y val="-5.0097993516188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83F-4C95-A23C-9846F6C96ECB}"/>
                </c:ext>
              </c:extLst>
            </c:dLbl>
            <c:dLbl>
              <c:idx val="2"/>
              <c:layout>
                <c:manualLayout>
                  <c:x val="5.6373372237371849E-2"/>
                  <c:y val="-0.166993311720629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3F-4C95-A23C-9846F6C96ECB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10.8</c:v>
                </c:pt>
                <c:pt idx="1">
                  <c:v>82</c:v>
                </c:pt>
                <c:pt idx="2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3F-4C95-A23C-9846F6C96E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6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C29-4A15-8361-5382778443F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C29-4A15-8361-5382778443F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C29-4A15-8361-5382778443F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C29-4A15-8361-5382778443FA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Millennium BCP</c:v>
                </c:pt>
                <c:pt idx="1">
                  <c:v>Caixa Geral de Depósitos</c:v>
                </c:pt>
                <c:pt idx="2">
                  <c:v>Novo Banco</c:v>
                </c:pt>
                <c:pt idx="3">
                  <c:v>Santander</c:v>
                </c:pt>
                <c:pt idx="5">
                  <c:v>Bankinter</c:v>
                </c:pt>
                <c:pt idx="6">
                  <c:v>Banco Montepio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-39.5</c:v>
                </c:pt>
                <c:pt idx="1">
                  <c:v>-27.9</c:v>
                </c:pt>
                <c:pt idx="2">
                  <c:v>-17.7</c:v>
                </c:pt>
                <c:pt idx="3">
                  <c:v>-27.1</c:v>
                </c:pt>
                <c:pt idx="4">
                  <c:v>-20.2</c:v>
                </c:pt>
                <c:pt idx="5">
                  <c:v>-2.6</c:v>
                </c:pt>
                <c:pt idx="6">
                  <c:v>-8.1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29-4A15-8361-5382778443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Millennium BCP</c:v>
                </c:pt>
                <c:pt idx="1">
                  <c:v>Caixa Geral de Depósitos</c:v>
                </c:pt>
                <c:pt idx="2">
                  <c:v>Novo Banco</c:v>
                </c:pt>
                <c:pt idx="3">
                  <c:v>Santander</c:v>
                </c:pt>
                <c:pt idx="5">
                  <c:v>Bankinter</c:v>
                </c:pt>
                <c:pt idx="6">
                  <c:v>Banco Montepio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38.6</c:v>
                </c:pt>
                <c:pt idx="1">
                  <c:v>37.700000000000003</c:v>
                </c:pt>
                <c:pt idx="2">
                  <c:v>31.9</c:v>
                </c:pt>
                <c:pt idx="3">
                  <c:v>29.5</c:v>
                </c:pt>
                <c:pt idx="4">
                  <c:v>17.2</c:v>
                </c:pt>
                <c:pt idx="5">
                  <c:v>12.2</c:v>
                </c:pt>
                <c:pt idx="6">
                  <c:v>11.9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C29-4A15-8361-538277844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69934848"/>
        <c:axId val="169936384"/>
      </c:barChart>
      <c:catAx>
        <c:axId val="1699348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699363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9936384"/>
        <c:scaling>
          <c:orientation val="minMax"/>
          <c:max val="100"/>
          <c:min val="-100"/>
        </c:scaling>
        <c:delete val="1"/>
        <c:axPos val="t"/>
        <c:numFmt formatCode="0_ ;0" sourceLinked="0"/>
        <c:majorTickMark val="out"/>
        <c:minorTickMark val="none"/>
        <c:tickLblPos val="nextTo"/>
        <c:crossAx val="16993484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563551762222498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71-493B-9202-F6C3ABC8ECB3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71-493B-9202-F6C3ABC8ECB3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71-493B-9202-F6C3ABC8ECB3}"/>
              </c:ext>
            </c:extLst>
          </c:dPt>
          <c:dLbls>
            <c:dLbl>
              <c:idx val="0"/>
              <c:layout>
                <c:manualLayout>
                  <c:x val="0.14093343059342961"/>
                  <c:y val="1.6699331172062938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71-493B-9202-F6C3ABC8ECB3}"/>
                </c:ext>
              </c:extLst>
            </c:dLbl>
            <c:dLbl>
              <c:idx val="1"/>
              <c:layout>
                <c:manualLayout>
                  <c:x val="-0.12997194154727398"/>
                  <c:y val="-5.0097993516188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771-493B-9202-F6C3ABC8ECB3}"/>
                </c:ext>
              </c:extLst>
            </c:dLbl>
            <c:dLbl>
              <c:idx val="2"/>
              <c:layout>
                <c:manualLayout>
                  <c:x val="5.6373372237371849E-2"/>
                  <c:y val="-0.1669933117206293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71-493B-9202-F6C3ABC8ECB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56.3</c:v>
                </c:pt>
                <c:pt idx="1">
                  <c:v>42.2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771-493B-9202-F6C3ABC8EC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3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011263454387421"/>
          <c:y val="3.4152738078073078E-2"/>
          <c:w val="0.57988736545612574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39B-4AE8-B81A-3DE9474DC0A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39B-4AE8-B81A-3DE9474DC0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39B-4AE8-B81A-3DE9474DC0A9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Importação</c:v>
                </c:pt>
                <c:pt idx="1">
                  <c:v>Exportação</c:v>
                </c:pt>
                <c:pt idx="2">
                  <c:v>Desenvolvimento de produtos no exterior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-80.2</c:v>
                </c:pt>
                <c:pt idx="1">
                  <c:v>-78.7</c:v>
                </c:pt>
                <c:pt idx="2">
                  <c:v>-5.5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9B-4AE8-B81A-3DE9474DC0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Importação</c:v>
                </c:pt>
                <c:pt idx="1">
                  <c:v>Exportação</c:v>
                </c:pt>
                <c:pt idx="2">
                  <c:v>Desenvolvimento de produtos no exterior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84.7</c:v>
                </c:pt>
                <c:pt idx="1">
                  <c:v>79.599999999999994</c:v>
                </c:pt>
                <c:pt idx="2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9B-4AE8-B81A-3DE9474DC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69934848"/>
        <c:axId val="169936384"/>
      </c:barChart>
      <c:catAx>
        <c:axId val="1699348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699363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9936384"/>
        <c:scaling>
          <c:orientation val="minMax"/>
          <c:max val="110"/>
          <c:min val="-110"/>
        </c:scaling>
        <c:delete val="1"/>
        <c:axPos val="t"/>
        <c:numFmt formatCode="0_ ;0" sourceLinked="0"/>
        <c:majorTickMark val="out"/>
        <c:minorTickMark val="none"/>
        <c:tickLblPos val="nextTo"/>
        <c:crossAx val="16993484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4142742309678014"/>
          <c:y val="0.94462153976780694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856073994461629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C8B6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E8-43CB-81F2-4BC4D44D815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DBE8-43CB-81F2-4BC4D44D815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DBE8-43CB-81F2-4BC4D44D815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BE8-43CB-81F2-4BC4D44D8153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7F92-4A2E-BFE2-C2C2584B6CF3}"/>
              </c:ext>
            </c:extLst>
          </c:dPt>
          <c:dLbls>
            <c:dLbl>
              <c:idx val="0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E8-43CB-81F2-4BC4D44D8153}"/>
                </c:ext>
              </c:extLst>
            </c:dLbl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BE8-43CB-81F2-4BC4D44D8153}"/>
                </c:ext>
              </c:extLst>
            </c:dLbl>
            <c:dLbl>
              <c:idx val="9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F92-4A2E-BFE2-C2C2584B6CF3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-58.2</c:v>
                </c:pt>
                <c:pt idx="1">
                  <c:v>-40.1</c:v>
                </c:pt>
                <c:pt idx="2">
                  <c:v>-7.8</c:v>
                </c:pt>
                <c:pt idx="3">
                  <c:v>-12.4</c:v>
                </c:pt>
                <c:pt idx="4">
                  <c:v>-8.4</c:v>
                </c:pt>
                <c:pt idx="5">
                  <c:v>-9.8000000000000007</c:v>
                </c:pt>
                <c:pt idx="6">
                  <c:v>-5.6</c:v>
                </c:pt>
                <c:pt idx="7">
                  <c:v>-5.7</c:v>
                </c:pt>
                <c:pt idx="8">
                  <c:v>-2.6</c:v>
                </c:pt>
                <c:pt idx="9">
                  <c:v>-4.0999999999999996</c:v>
                </c:pt>
                <c:pt idx="10">
                  <c:v>-1.4</c:v>
                </c:pt>
                <c:pt idx="11">
                  <c:v>-1.2</c:v>
                </c:pt>
                <c:pt idx="12">
                  <c:v>-3.4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E8-43CB-81F2-4BC4D44D81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6CBF97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3C8B6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BE8-43CB-81F2-4BC4D44D815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BE8-43CB-81F2-4BC4D44D8153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7F92-4A2E-BFE2-C2C2584B6CF3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BE8-43CB-81F2-4BC4D44D8153}"/>
                </c:ext>
              </c:extLst>
            </c:dLbl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BE8-43CB-81F2-4BC4D44D8153}"/>
                </c:ext>
              </c:extLst>
            </c:dLbl>
            <c:dLbl>
              <c:idx val="9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7F92-4A2E-BFE2-C2C2584B6CF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Sheet1!$C$2:$C$14</c:f>
              <c:numCache>
                <c:formatCode>0.0</c:formatCode>
                <c:ptCount val="13"/>
                <c:pt idx="0" formatCode="General">
                  <c:v>56.3</c:v>
                </c:pt>
                <c:pt idx="1">
                  <c:v>48.944344703770199</c:v>
                </c:pt>
                <c:pt idx="2">
                  <c:v>10.378815080789947</c:v>
                </c:pt>
                <c:pt idx="3">
                  <c:v>9.1220825852782763</c:v>
                </c:pt>
                <c:pt idx="4">
                  <c:v>6.9892280071813282</c:v>
                </c:pt>
                <c:pt idx="5">
                  <c:v>5.8438061041292633</c:v>
                </c:pt>
                <c:pt idx="6">
                  <c:v>5.4183123877917412</c:v>
                </c:pt>
                <c:pt idx="7">
                  <c:v>4.2549371633752244</c:v>
                </c:pt>
                <c:pt idx="8">
                  <c:v>4.073608617594255</c:v>
                </c:pt>
                <c:pt idx="9">
                  <c:v>3.4542190305206457</c:v>
                </c:pt>
                <c:pt idx="10">
                  <c:v>2.0412926391382404</c:v>
                </c:pt>
                <c:pt idx="11">
                  <c:v>0.72710951526032308</c:v>
                </c:pt>
                <c:pt idx="12">
                  <c:v>0.12208258527827648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E8-43CB-81F2-4BC4D44D8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566313767882276"/>
          <c:y val="0.94678977521550611"/>
          <c:w val="0.19321172932715322"/>
          <c:h val="4.8012374975340909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355219078222077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2358-467F-B796-8A343E090A80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Sheet1!$B$2:$B$14</c:f>
              <c:numCache>
                <c:formatCode>0.0</c:formatCode>
                <c:ptCount val="13"/>
                <c:pt idx="0" formatCode="General">
                  <c:v>56.3</c:v>
                </c:pt>
                <c:pt idx="1">
                  <c:v>48.9</c:v>
                </c:pt>
                <c:pt idx="2">
                  <c:v>10.4</c:v>
                </c:pt>
                <c:pt idx="3">
                  <c:v>9.1</c:v>
                </c:pt>
                <c:pt idx="4">
                  <c:v>7</c:v>
                </c:pt>
                <c:pt idx="5">
                  <c:v>5.8</c:v>
                </c:pt>
                <c:pt idx="6">
                  <c:v>5.4</c:v>
                </c:pt>
                <c:pt idx="7">
                  <c:v>4.3</c:v>
                </c:pt>
                <c:pt idx="8">
                  <c:v>4.0999999999999996</c:v>
                </c:pt>
                <c:pt idx="9">
                  <c:v>3.5</c:v>
                </c:pt>
                <c:pt idx="10">
                  <c:v>2</c:v>
                </c:pt>
                <c:pt idx="11">
                  <c:v>0.7</c:v>
                </c:pt>
                <c:pt idx="1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0477824"/>
        <c:axId val="190479360"/>
      </c:barChart>
      <c:catAx>
        <c:axId val="190477824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190479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0479360"/>
        <c:scaling>
          <c:orientation val="minMax"/>
          <c:max val="10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9047782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6001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60.3</c:v>
                </c:pt>
                <c:pt idx="1">
                  <c:v>55.4</c:v>
                </c:pt>
                <c:pt idx="2">
                  <c:v>14.8</c:v>
                </c:pt>
                <c:pt idx="3">
                  <c:v>13.2</c:v>
                </c:pt>
                <c:pt idx="4">
                  <c:v>10.5</c:v>
                </c:pt>
                <c:pt idx="5">
                  <c:v>8.6</c:v>
                </c:pt>
                <c:pt idx="6">
                  <c:v>6.8</c:v>
                </c:pt>
                <c:pt idx="7">
                  <c:v>5.4</c:v>
                </c:pt>
                <c:pt idx="8">
                  <c:v>6.1</c:v>
                </c:pt>
                <c:pt idx="9">
                  <c:v>4.9000000000000004</c:v>
                </c:pt>
                <c:pt idx="10">
                  <c:v>1.1000000000000001</c:v>
                </c:pt>
                <c:pt idx="11">
                  <c:v>0.3</c:v>
                </c:pt>
                <c:pt idx="1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0557184"/>
        <c:axId val="190575360"/>
      </c:barChart>
      <c:catAx>
        <c:axId val="1905571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90575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0575360"/>
        <c:scaling>
          <c:orientation val="minMax"/>
          <c:max val="10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9055718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8F-4F25-B25B-C6EC836BD5EE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8F-4F25-B25B-C6EC836BD5EE}"/>
              </c:ext>
            </c:extLst>
          </c:dPt>
          <c:dPt>
            <c:idx val="2"/>
            <c:bubble3D val="0"/>
            <c:spPr>
              <a:solidFill>
                <a:srgbClr val="B4B4B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8F-4F25-B25B-C6EC836BD5EE}"/>
              </c:ext>
            </c:extLst>
          </c:dPt>
          <c:dLbls>
            <c:dLbl>
              <c:idx val="0"/>
              <c:layout>
                <c:manualLayout>
                  <c:x val="-0.11462166747450191"/>
                  <c:y val="3.3867759466371496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08F-4F25-B25B-C6EC836BD5EE}"/>
                </c:ext>
              </c:extLst>
            </c:dLbl>
            <c:dLbl>
              <c:idx val="1"/>
              <c:layout>
                <c:manualLayout>
                  <c:x val="0.14067204644597961"/>
                  <c:y val="3.386775946637211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8F-4F25-B25B-C6EC836BD5E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Um</c:v>
                </c:pt>
                <c:pt idx="1">
                  <c:v>Mais de um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9.9</c:v>
                </c:pt>
                <c:pt idx="1">
                  <c:v>90.1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8F-4F25-B25B-C6EC836BD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32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580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33.1</c:v>
                </c:pt>
                <c:pt idx="1">
                  <c:v>29.3</c:v>
                </c:pt>
                <c:pt idx="2">
                  <c:v>5.7</c:v>
                </c:pt>
                <c:pt idx="3">
                  <c:v>6.9</c:v>
                </c:pt>
                <c:pt idx="4">
                  <c:v>3</c:v>
                </c:pt>
                <c:pt idx="5">
                  <c:v>2.6</c:v>
                </c:pt>
                <c:pt idx="6">
                  <c:v>1.9</c:v>
                </c:pt>
                <c:pt idx="7">
                  <c:v>2.2000000000000002</c:v>
                </c:pt>
                <c:pt idx="8">
                  <c:v>1.8</c:v>
                </c:pt>
                <c:pt idx="9">
                  <c:v>1.7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0419712"/>
        <c:axId val="190421248"/>
      </c:barChart>
      <c:catAx>
        <c:axId val="19041971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904212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0421248"/>
        <c:scaling>
          <c:orientation val="minMax"/>
          <c:max val="10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90419712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spPr>
              <a:solidFill>
                <a:srgbClr val="90A3C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Sheet1!$A$2:$A$14</c:f>
              <c:strCache>
                <c:ptCount val="13"/>
                <c:pt idx="1">
                  <c:v>Transferências internacionais</c:v>
                </c:pt>
                <c:pt idx="2">
                  <c:v>Remessas documentárias</c:v>
                </c:pt>
                <c:pt idx="3">
                  <c:v>Créditos documentários</c:v>
                </c:pt>
                <c:pt idx="4">
                  <c:v>Cheques recebidos do estrangeiro</c:v>
                </c:pt>
                <c:pt idx="5">
                  <c:v>Factoring internacionais</c:v>
                </c:pt>
                <c:pt idx="6">
                  <c:v>Garantias bancárias internacionais</c:v>
                </c:pt>
                <c:pt idx="7">
                  <c:v>Adiantamento de exportação</c:v>
                </c:pt>
                <c:pt idx="8">
                  <c:v>Financiamentos externos</c:v>
                </c:pt>
                <c:pt idx="9">
                  <c:v>Cobertura risco cambial</c:v>
                </c:pt>
                <c:pt idx="10">
                  <c:v>Cheques emitidos sobre o estrangeiro</c:v>
                </c:pt>
                <c:pt idx="11">
                  <c:v>Cash pooling</c:v>
                </c:pt>
                <c:pt idx="12">
                  <c:v>Outros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27.2</c:v>
                </c:pt>
                <c:pt idx="1">
                  <c:v>26.1</c:v>
                </c:pt>
                <c:pt idx="2">
                  <c:v>9.1</c:v>
                </c:pt>
                <c:pt idx="3">
                  <c:v>6.3</c:v>
                </c:pt>
                <c:pt idx="4">
                  <c:v>7.5</c:v>
                </c:pt>
                <c:pt idx="5">
                  <c:v>6</c:v>
                </c:pt>
                <c:pt idx="6">
                  <c:v>4.9000000000000004</c:v>
                </c:pt>
                <c:pt idx="7">
                  <c:v>3.2</c:v>
                </c:pt>
                <c:pt idx="8">
                  <c:v>4.3</c:v>
                </c:pt>
                <c:pt idx="9">
                  <c:v>3.2</c:v>
                </c:pt>
                <c:pt idx="10">
                  <c:v>1.1000000000000001</c:v>
                </c:pt>
                <c:pt idx="11">
                  <c:v>0.3</c:v>
                </c:pt>
                <c:pt idx="1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1281792"/>
        <c:axId val="191283584"/>
      </c:barChart>
      <c:catAx>
        <c:axId val="19128179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9128358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1283584"/>
        <c:scaling>
          <c:orientation val="minMax"/>
          <c:max val="10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91281792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93494752214561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Hoja1!$B$2:$B$6</c:f>
              <c:numCache>
                <c:formatCode>General</c:formatCode>
                <c:ptCount val="5"/>
                <c:pt idx="0">
                  <c:v>84.5</c:v>
                </c:pt>
                <c:pt idx="1">
                  <c:v>77.3</c:v>
                </c:pt>
                <c:pt idx="2">
                  <c:v>76.3</c:v>
                </c:pt>
                <c:pt idx="3">
                  <c:v>70.3</c:v>
                </c:pt>
                <c:pt idx="4">
                  <c:v>67.2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B-4CEE-89DF-B1371A307B4C}"/>
            </c:ext>
          </c:extLst>
        </c:ser>
        <c:ser>
          <c:idx val="2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Hoja1!$C$2:$C$6</c:f>
              <c:numCache>
                <c:formatCode>General</c:formatCode>
                <c:ptCount val="5"/>
                <c:pt idx="0">
                  <c:v>62.6</c:v>
                </c:pt>
                <c:pt idx="1">
                  <c:v>58.4</c:v>
                </c:pt>
                <c:pt idx="2">
                  <c:v>56.4</c:v>
                </c:pt>
                <c:pt idx="3">
                  <c:v>53.3</c:v>
                </c:pt>
                <c:pt idx="4">
                  <c:v>49.7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4-4AD0-8B7F-C679ACA088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axId val="192340736"/>
        <c:axId val="192343424"/>
      </c:barChart>
      <c:catAx>
        <c:axId val="19234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2343424"/>
        <c:crosses val="autoZero"/>
        <c:auto val="1"/>
        <c:lblAlgn val="ctr"/>
        <c:lblOffset val="100"/>
        <c:noMultiLvlLbl val="0"/>
      </c:catAx>
      <c:valAx>
        <c:axId val="19234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234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6018973214507886"/>
          <c:y val="0.91504388003424175"/>
          <c:w val="0.10830450384920642"/>
          <c:h val="6.4285747557216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DB-4B36-ACDD-AFFDC342C6B3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DB-4B36-ACDD-AFFDC342C6B3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DB-4B36-ACDD-AFFDC342C6B3}"/>
                </c:ext>
              </c:extLst>
            </c:dLbl>
            <c:dLbl>
              <c:idx val="1"/>
              <c:layout>
                <c:manualLayout>
                  <c:x val="-0.12997194154727398"/>
                  <c:y val="-5.0097993516188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ADB-4B36-ACDD-AFFDC342C6B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45.2</c:v>
                </c:pt>
                <c:pt idx="1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ADB-4B36-ACDD-AFFDC342C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F4C-4DAE-8016-6D796981C8B6}"/>
              </c:ext>
            </c:extLst>
          </c:dPt>
          <c:dPt>
            <c:idx val="1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F4C-4DAE-8016-6D796981C8B6}"/>
              </c:ext>
            </c:extLst>
          </c:dPt>
          <c:dPt>
            <c:idx val="2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F4C-4DAE-8016-6D796981C8B6}"/>
              </c:ext>
            </c:extLst>
          </c:dPt>
          <c:dPt>
            <c:idx val="3"/>
            <c:bubble3D val="0"/>
            <c:explosion val="18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F4C-4DAE-8016-6D796981C8B6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F4C-4DAE-8016-6D796981C8B6}"/>
              </c:ext>
            </c:extLst>
          </c:dPt>
          <c:dPt>
            <c:idx val="5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F4C-4DAE-8016-6D796981C8B6}"/>
              </c:ext>
            </c:extLst>
          </c:dPt>
          <c:dPt>
            <c:idx val="6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68A6-48A7-8341-53F77159D1CB}"/>
              </c:ext>
            </c:extLst>
          </c:dPt>
          <c:dPt>
            <c:idx val="7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68A6-48A7-8341-53F77159D1CB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68A6-48A7-8341-53F77159D1CB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F4C-4DAE-8016-6D796981C8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F4C-4DAE-8016-6D796981C8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F4C-4DAE-8016-6D796981C8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F4C-4DAE-8016-6D796981C8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F4C-4DAE-8016-6D796981C8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F4C-4DAE-8016-6D796981C8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4C-4DAE-8016-6D796981C8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F4C-4DAE-8016-6D796981C8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F4C-4DAE-8016-6D796981C8B6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4-68A6-48A7-8341-53F77159D1CB}"/>
                </c:ext>
              </c:extLst>
            </c:dLbl>
            <c:dLbl>
              <c:idx val="7"/>
              <c:layout>
                <c:manualLayout>
                  <c:x val="-3.5005416192348511E-3"/>
                  <c:y val="-9.2161818737295995E-3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68A6-48A7-8341-53F77159D1CB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Millennium BCP</c:v>
                </c:pt>
                <c:pt idx="1">
                  <c:v>Caixa Geral de Depósitos</c:v>
                </c:pt>
                <c:pt idx="2">
                  <c:v>Santander</c:v>
                </c:pt>
                <c:pt idx="3">
                  <c:v>BPI</c:v>
                </c:pt>
                <c:pt idx="4">
                  <c:v>Novo Banco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22.1</c:v>
                </c:pt>
                <c:pt idx="1">
                  <c:v>14.8</c:v>
                </c:pt>
                <c:pt idx="2">
                  <c:v>14.1</c:v>
                </c:pt>
                <c:pt idx="3">
                  <c:v>12.9</c:v>
                </c:pt>
                <c:pt idx="4">
                  <c:v>11.4</c:v>
                </c:pt>
                <c:pt idx="5">
                  <c:v>7.2</c:v>
                </c:pt>
                <c:pt idx="6">
                  <c:v>6.6</c:v>
                </c:pt>
                <c:pt idx="7">
                  <c:v>6.6</c:v>
                </c:pt>
                <c:pt idx="8" formatCode="#,##0.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F4C-4DAE-8016-6D796981C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F4C-4DAE-8016-6D796981C8B6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F4C-4DAE-8016-6D796981C8B6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F4C-4DAE-8016-6D796981C8B6}"/>
              </c:ext>
            </c:extLst>
          </c:dPt>
          <c:dPt>
            <c:idx val="3"/>
            <c:bubble3D val="0"/>
            <c:explosion val="8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F4C-4DAE-8016-6D796981C8B6}"/>
              </c:ext>
            </c:extLst>
          </c:dPt>
          <c:dPt>
            <c:idx val="4"/>
            <c:bubble3D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F4C-4DAE-8016-6D796981C8B6}"/>
              </c:ext>
            </c:extLst>
          </c:dPt>
          <c:dPt>
            <c:idx val="5"/>
            <c:bubble3D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F4C-4DAE-8016-6D796981C8B6}"/>
              </c:ext>
            </c:extLst>
          </c:dPt>
          <c:dPt>
            <c:idx val="6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AD36-4FB2-B993-715AB9DC5B68}"/>
              </c:ext>
            </c:extLst>
          </c:dPt>
          <c:dPt>
            <c:idx val="7"/>
            <c:bubble3D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AD36-4FB2-B993-715AB9DC5B68}"/>
              </c:ext>
            </c:extLst>
          </c:dPt>
          <c:dPt>
            <c:idx val="8"/>
            <c:bubble3D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AD36-4FB2-B993-715AB9DC5B68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F4C-4DAE-8016-6D796981C8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F4C-4DAE-8016-6D796981C8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F4C-4DAE-8016-6D796981C8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F4C-4DAE-8016-6D796981C8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F4C-4DAE-8016-6D796981C8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F4C-4DAE-8016-6D796981C8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4C-4DAE-8016-6D796981C8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F4C-4DAE-8016-6D796981C8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F4C-4DAE-8016-6D796981C8B6}"/>
                </c:ext>
              </c:extLst>
            </c:dLbl>
            <c:dLbl>
              <c:idx val="6"/>
              <c:layout>
                <c:manualLayout>
                  <c:x val="0"/>
                  <c:y val="-1.508870256167363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36-4FB2-B993-715AB9DC5B68}"/>
                </c:ext>
              </c:extLst>
            </c:dLbl>
            <c:dLbl>
              <c:idx val="7"/>
              <c:layout>
                <c:manualLayout>
                  <c:x val="-4.0815959964579921E-17"/>
                  <c:y val="0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36-4FB2-B993-715AB9DC5B68}"/>
                </c:ext>
              </c:extLst>
            </c:dLbl>
            <c:dLbl>
              <c:idx val="8"/>
              <c:layout>
                <c:manualLayout>
                  <c:x val="-4.4527016153490702E-3"/>
                  <c:y val="-4.5266107685020783E-2"/>
                </c:manualLayout>
              </c:layout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/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36-4FB2-B993-715AB9DC5B6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Millennium BCP</c:v>
                </c:pt>
                <c:pt idx="1">
                  <c:v>Caixa Geral de Depósitos</c:v>
                </c:pt>
                <c:pt idx="2">
                  <c:v>Santander</c:v>
                </c:pt>
                <c:pt idx="3">
                  <c:v>BPI</c:v>
                </c:pt>
                <c:pt idx="4">
                  <c:v>Novo Banco</c:v>
                </c:pt>
                <c:pt idx="5">
                  <c:v>Crédito Agrícola</c:v>
                </c:pt>
                <c:pt idx="6">
                  <c:v>EuroBic</c:v>
                </c:pt>
                <c:pt idx="7">
                  <c:v>Banco Montepio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22.1</c:v>
                </c:pt>
                <c:pt idx="1">
                  <c:v>15.9</c:v>
                </c:pt>
                <c:pt idx="2">
                  <c:v>13.5</c:v>
                </c:pt>
                <c:pt idx="3">
                  <c:v>11.6</c:v>
                </c:pt>
                <c:pt idx="4">
                  <c:v>11.2</c:v>
                </c:pt>
                <c:pt idx="5">
                  <c:v>8.3000000000000007</c:v>
                </c:pt>
                <c:pt idx="6">
                  <c:v>7.5</c:v>
                </c:pt>
                <c:pt idx="7">
                  <c:v>6.8</c:v>
                </c:pt>
                <c:pt idx="8" formatCode="#,##0.0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F4C-4DAE-8016-6D796981C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F4C-4DAE-8016-6D796981C8B6}"/>
              </c:ext>
            </c:extLst>
          </c:dPt>
          <c:dPt>
            <c:idx val="1"/>
            <c:bubble3D val="0"/>
            <c:explosion val="17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F4C-4DAE-8016-6D796981C8B6}"/>
              </c:ext>
            </c:extLst>
          </c:dPt>
          <c:dPt>
            <c:idx val="2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F4C-4DAE-8016-6D796981C8B6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F4C-4DAE-8016-6D796981C8B6}"/>
              </c:ext>
            </c:extLst>
          </c:dPt>
          <c:dPt>
            <c:idx val="4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F4C-4DAE-8016-6D796981C8B6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F4C-4DAE-8016-6D796981C8B6}"/>
              </c:ext>
            </c:extLst>
          </c:dPt>
          <c:dPt>
            <c:idx val="6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179D-4C96-8576-01F6C04EEBBF}"/>
              </c:ext>
            </c:extLst>
          </c:dPt>
          <c:dPt>
            <c:idx val="7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179D-4C96-8576-01F6C04EEBBF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F4C-4DAE-8016-6D796981C8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F4C-4DAE-8016-6D796981C8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F4C-4DAE-8016-6D796981C8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F4C-4DAE-8016-6D796981C8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F4C-4DAE-8016-6D796981C8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F4C-4DAE-8016-6D796981C8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4C-4DAE-8016-6D796981C8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F4C-4DAE-8016-6D796981C8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F4C-4DAE-8016-6D796981C8B6}"/>
                </c:ext>
              </c:extLst>
            </c:dLbl>
            <c:dLbl>
              <c:idx val="6"/>
              <c:layout>
                <c:manualLayout>
                  <c:x val="-8.9054032306979773E-3"/>
                  <c:y val="-3.5206972643905037E-2"/>
                </c:manualLayout>
              </c:layout>
              <c:numFmt formatCode="0.0%" sourceLinked="0"/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79D-4C96-8576-01F6C04EEBBF}"/>
                </c:ext>
              </c:extLst>
            </c:dLbl>
            <c:dLbl>
              <c:idx val="7"/>
              <c:layout>
                <c:manualLayout>
                  <c:x val="1.3358104846046966E-2"/>
                  <c:y val="-5.029567520557862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79D-4C96-8576-01F6C04EEBB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Millennium BCP</c:v>
                </c:pt>
                <c:pt idx="1">
                  <c:v>BPI</c:v>
                </c:pt>
                <c:pt idx="2">
                  <c:v>Santander</c:v>
                </c:pt>
                <c:pt idx="3">
                  <c:v>Novo Banco</c:v>
                </c:pt>
                <c:pt idx="4">
                  <c:v>Caixa Geral de Depósitos</c:v>
                </c:pt>
                <c:pt idx="5">
                  <c:v>Banco Montepio</c:v>
                </c:pt>
                <c:pt idx="6">
                  <c:v>EuroBic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21.7</c:v>
                </c:pt>
                <c:pt idx="1">
                  <c:v>17.899999999999999</c:v>
                </c:pt>
                <c:pt idx="2">
                  <c:v>16.5</c:v>
                </c:pt>
                <c:pt idx="3">
                  <c:v>12.2</c:v>
                </c:pt>
                <c:pt idx="4">
                  <c:v>10.199999999999999</c:v>
                </c:pt>
                <c:pt idx="5">
                  <c:v>5.8</c:v>
                </c:pt>
                <c:pt idx="6">
                  <c:v>3</c:v>
                </c:pt>
                <c:pt idx="7">
                  <c:v>12.7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F4C-4DAE-8016-6D796981C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30658352438388E-2"/>
          <c:y val="2.6723672117239497E-3"/>
          <c:w val="0.98264491377449381"/>
          <c:h val="0.903412073490813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% sobre cada venda</c:v>
                </c:pt>
              </c:strCache>
            </c:strRef>
          </c:tx>
          <c:spPr>
            <a:solidFill>
              <a:schemeClr val="accent3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A1ACB2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B41-42C7-AE23-4EF92D3A0E9C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B41-42C7-AE23-4EF92D3A0E9C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Hoja1!$B$2:$B$3</c:f>
              <c:numCache>
                <c:formatCode>0.0</c:formatCode>
                <c:ptCount val="2"/>
                <c:pt idx="0">
                  <c:v>60.1</c:v>
                </c:pt>
                <c:pt idx="1">
                  <c:v>58.5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C3-4509-B2AA-5DE2410E10C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Tarifa plana</c:v>
                </c:pt>
              </c:strCache>
            </c:strRef>
          </c:tx>
          <c:spPr>
            <a:solidFill>
              <a:schemeClr val="accent4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DFACB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B41-42C7-AE23-4EF92D3A0E9C}"/>
              </c:ext>
            </c:extLst>
          </c:dPt>
          <c:dLbls>
            <c:dLbl>
              <c:idx val="1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bg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B41-42C7-AE23-4EF92D3A0E9C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tx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Hoja1!$C$2:$C$3</c:f>
              <c:numCache>
                <c:formatCode>0.0</c:formatCode>
                <c:ptCount val="2"/>
                <c:pt idx="0">
                  <c:v>20.399999999999999</c:v>
                </c:pt>
                <c:pt idx="1">
                  <c:v>25.3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C3-4509-B2AA-5DE2410E10C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Ns/Nr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E0E3E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730-4C36-BCC8-A3535256473E}"/>
              </c:ext>
            </c:extLst>
          </c:dPt>
          <c:dPt>
            <c:idx val="1"/>
            <c:invertIfNegative val="0"/>
            <c:bubble3D val="0"/>
            <c:spPr>
              <a:solidFill>
                <a:srgbClr val="BFBFB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B41-42C7-AE23-4EF92D3A0E9C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Hoja1!$D$2:$D$3</c:f>
              <c:numCache>
                <c:formatCode>General</c:formatCode>
                <c:ptCount val="2"/>
                <c:pt idx="0">
                  <c:v>19.600000000000001</c:v>
                </c:pt>
                <c:pt idx="1">
                  <c:v>16.2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30-4C36-BCC8-A353525647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192088320"/>
        <c:axId val="192098304"/>
      </c:barChart>
      <c:catAx>
        <c:axId val="192088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</c:spPr>
        <c:txPr>
          <a:bodyPr/>
          <a:lstStyle/>
          <a:p>
            <a:pPr>
              <a:defRPr sz="1050">
                <a:solidFill>
                  <a:schemeClr val="tx1"/>
                </a:solidFill>
              </a:defRPr>
            </a:pPr>
            <a:endParaRPr lang="pt-PT"/>
          </a:p>
        </c:txPr>
        <c:crossAx val="192098304"/>
        <c:crosses val="autoZero"/>
        <c:auto val="1"/>
        <c:lblAlgn val="ctr"/>
        <c:lblOffset val="100"/>
        <c:noMultiLvlLbl val="0"/>
      </c:catAx>
      <c:valAx>
        <c:axId val="192098304"/>
        <c:scaling>
          <c:orientation val="minMax"/>
        </c:scaling>
        <c:delete val="1"/>
        <c:axPos val="l"/>
        <c:numFmt formatCode="0.0" sourceLinked="1"/>
        <c:majorTickMark val="out"/>
        <c:minorTickMark val="none"/>
        <c:tickLblPos val="nextTo"/>
        <c:crossAx val="19208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900"/>
      </a:pPr>
      <a:endParaRPr lang="pt-PT"/>
    </a:p>
  </c:txPr>
  <c:externalData r:id="rId1">
    <c:autoUpdate val="0"/>
  </c:externalData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rgbClr val="65747C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DFACBE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9D4-46EB-9EDC-EEE24A6C1E2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9D4-46EB-9EDC-EEE24A6C1E23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Hoja1!$B$2:$B$3</c:f>
              <c:numCache>
                <c:formatCode>General</c:formatCode>
                <c:ptCount val="2"/>
                <c:pt idx="0">
                  <c:v>16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9D4-46EB-9EDC-EEE24A6C1E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95270912"/>
        <c:axId val="195275776"/>
      </c:barChart>
      <c:catAx>
        <c:axId val="19527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275776"/>
        <c:crosses val="autoZero"/>
        <c:auto val="1"/>
        <c:lblAlgn val="ctr"/>
        <c:lblOffset val="100"/>
        <c:noMultiLvlLbl val="0"/>
      </c:catAx>
      <c:valAx>
        <c:axId val="195275776"/>
        <c:scaling>
          <c:orientation val="minMax"/>
          <c:max val="30"/>
        </c:scaling>
        <c:delete val="1"/>
        <c:axPos val="l"/>
        <c:numFmt formatCode="General" sourceLinked="1"/>
        <c:majorTickMark val="out"/>
        <c:minorTickMark val="none"/>
        <c:tickLblPos val="nextTo"/>
        <c:crossAx val="19527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125044689669634E-2"/>
          <c:y val="8.0241521751615585E-3"/>
          <c:w val="0.97476311744327437"/>
          <c:h val="0.64391699661324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270.95999999999998</c:v>
                </c:pt>
                <c:pt idx="1">
                  <c:v>304.41000000000003</c:v>
                </c:pt>
                <c:pt idx="2">
                  <c:v>380.58</c:v>
                </c:pt>
                <c:pt idx="3">
                  <c:v>296.52</c:v>
                </c:pt>
                <c:pt idx="4">
                  <c:v>327.94</c:v>
                </c:pt>
                <c:pt idx="5">
                  <c:v>505.97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3-4412-8C76-A6274F2F30A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310.85000000000002</c:v>
                </c:pt>
                <c:pt idx="1">
                  <c:v>286.2</c:v>
                </c:pt>
                <c:pt idx="2">
                  <c:v>285.61</c:v>
                </c:pt>
                <c:pt idx="3">
                  <c:v>284.45</c:v>
                </c:pt>
                <c:pt idx="4">
                  <c:v>240.34</c:v>
                </c:pt>
                <c:pt idx="5">
                  <c:v>239.18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C5-4250-BDF3-07EAE472E2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axId val="193628800"/>
        <c:axId val="195003904"/>
      </c:barChart>
      <c:catAx>
        <c:axId val="19362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5003904"/>
        <c:crosses val="autoZero"/>
        <c:auto val="1"/>
        <c:lblAlgn val="ctr"/>
        <c:lblOffset val="100"/>
        <c:noMultiLvlLbl val="0"/>
      </c:catAx>
      <c:valAx>
        <c:axId val="1950039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362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786462205742699"/>
          <c:y val="0.89944351248882437"/>
          <c:w val="0.10681699803610867"/>
          <c:h val="0.100556487511175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65551131006105E-4"/>
          <c:y val="1.703132019147631E-2"/>
          <c:w val="0.98959565642422798"/>
          <c:h val="0.759905874984489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1DDC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AB-4A59-90C5-E4DBFBA45249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Sheet1!$B$2:$C$2</c:f>
              <c:numCache>
                <c:formatCode>General</c:formatCode>
                <c:ptCount val="2"/>
                <c:pt idx="0">
                  <c:v>3.44</c:v>
                </c:pt>
                <c:pt idx="1">
                  <c:v>3.35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AB-4A59-90C5-E4DBFBA45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147996544"/>
        <c:axId val="-147986208"/>
      </c:barChart>
      <c:catAx>
        <c:axId val="-1479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-147986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47986208"/>
        <c:scaling>
          <c:orientation val="minMax"/>
          <c:max val="6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-147996544"/>
        <c:crosses val="autoZero"/>
        <c:crossBetween val="between"/>
        <c:majorUnit val="25"/>
        <c:minorUnit val="5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125044689669634E-2"/>
          <c:y val="1.3467306358718435E-2"/>
          <c:w val="0.97476311744327437"/>
          <c:h val="0.643916996613243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165.49</c:v>
                </c:pt>
                <c:pt idx="1">
                  <c:v>186.07</c:v>
                </c:pt>
                <c:pt idx="2">
                  <c:v>167.4</c:v>
                </c:pt>
                <c:pt idx="3">
                  <c:v>66.41</c:v>
                </c:pt>
                <c:pt idx="4">
                  <c:v>252.26</c:v>
                </c:pt>
                <c:pt idx="5">
                  <c:v>110.81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3-4412-8C76-A6274F2F30A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296.47000000000003</c:v>
                </c:pt>
                <c:pt idx="1">
                  <c:v>283.44</c:v>
                </c:pt>
                <c:pt idx="2">
                  <c:v>234.66</c:v>
                </c:pt>
                <c:pt idx="3">
                  <c:v>221.21</c:v>
                </c:pt>
                <c:pt idx="4">
                  <c:v>194.87</c:v>
                </c:pt>
                <c:pt idx="5">
                  <c:v>192.55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93-4DD8-9F00-B403EA688B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axId val="192213760"/>
        <c:axId val="192216448"/>
      </c:barChart>
      <c:catAx>
        <c:axId val="19221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92216448"/>
        <c:crosses val="autoZero"/>
        <c:auto val="1"/>
        <c:lblAlgn val="ctr"/>
        <c:lblOffset val="100"/>
        <c:noMultiLvlLbl val="0"/>
      </c:catAx>
      <c:valAx>
        <c:axId val="192216448"/>
        <c:scaling>
          <c:orientation val="minMax"/>
          <c:max val="500"/>
        </c:scaling>
        <c:delete val="1"/>
        <c:axPos val="l"/>
        <c:numFmt formatCode="General" sourceLinked="1"/>
        <c:majorTickMark val="out"/>
        <c:minorTickMark val="none"/>
        <c:tickLblPos val="nextTo"/>
        <c:crossAx val="19221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157828893881358"/>
          <c:y val="0.89400035830526747"/>
          <c:w val="0.10681699803610867"/>
          <c:h val="0.100556487511175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Referências Multibanco</c:v>
                </c:pt>
                <c:pt idx="1">
                  <c:v>Visa</c:v>
                </c:pt>
                <c:pt idx="2">
                  <c:v>Mbway</c:v>
                </c:pt>
                <c:pt idx="3">
                  <c:v>PayPal</c:v>
                </c:pt>
                <c:pt idx="4">
                  <c:v>Alipay</c:v>
                </c:pt>
                <c:pt idx="5">
                  <c:v>Apple Pay / Google Pay</c:v>
                </c:pt>
                <c:pt idx="6">
                  <c:v>Transferência</c:v>
                </c:pt>
                <c:pt idx="7">
                  <c:v>Outros</c:v>
                </c:pt>
                <c:pt idx="8">
                  <c:v>Ns/Nr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64.099999999999994</c:v>
                </c:pt>
                <c:pt idx="1">
                  <c:v>50.2</c:v>
                </c:pt>
                <c:pt idx="2">
                  <c:v>45.4</c:v>
                </c:pt>
                <c:pt idx="3">
                  <c:v>20.3</c:v>
                </c:pt>
                <c:pt idx="4">
                  <c:v>9.5</c:v>
                </c:pt>
                <c:pt idx="5">
                  <c:v>7.4</c:v>
                </c:pt>
                <c:pt idx="6">
                  <c:v>5.4</c:v>
                </c:pt>
                <c:pt idx="7">
                  <c:v>11.4</c:v>
                </c:pt>
                <c:pt idx="8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0E-4421-B293-424F8598E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AEE-45AD-B81E-E2C0E2078A97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AEE-45AD-B81E-E2C0E2078A97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AEE-45AD-B81E-E2C0E2078A97}"/>
              </c:ext>
            </c:extLst>
          </c:dPt>
          <c:dLbls>
            <c:dLbl>
              <c:idx val="0"/>
              <c:layout>
                <c:manualLayout>
                  <c:x val="0.17395550202633409"/>
                  <c:y val="-0.20874163965078679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EE-45AD-B81E-E2C0E2078A97}"/>
                </c:ext>
              </c:extLst>
            </c:dLbl>
            <c:dLbl>
              <c:idx val="1"/>
              <c:layout>
                <c:manualLayout>
                  <c:x val="-0.12997194154727398"/>
                  <c:y val="-5.0097993516188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AEE-45AD-B81E-E2C0E2078A97}"/>
                </c:ext>
              </c:extLst>
            </c:dLbl>
            <c:dLbl>
              <c:idx val="2"/>
              <c:layout>
                <c:manualLayout>
                  <c:x val="-6.2637080263746495E-2"/>
                  <c:y val="-0.1502939805485664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EE-45AD-B81E-E2C0E2078A9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88.5</c:v>
                </c:pt>
                <c:pt idx="1">
                  <c:v>10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EE-45AD-B81E-E2C0E2078A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2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803234333953675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28BB-4BF5-BCF5-3B068C6243D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8BB-4BF5-BCF5-3B068C6243D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66.900000000000006</c:v>
                </c:pt>
                <c:pt idx="1">
                  <c:v>62.8</c:v>
                </c:pt>
                <c:pt idx="2">
                  <c:v>20.399999999999999</c:v>
                </c:pt>
                <c:pt idx="3">
                  <c:v>17.100000000000001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BB-4BF5-BCF5-3B068C6243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28BB-4BF5-BCF5-3B068C6243D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28BB-4BF5-BCF5-3B068C6243D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82.2</c:v>
                </c:pt>
                <c:pt idx="1">
                  <c:v>77.400000000000006</c:v>
                </c:pt>
                <c:pt idx="2">
                  <c:v>22.7</c:v>
                </c:pt>
                <c:pt idx="3">
                  <c:v>21.5</c:v>
                </c:pt>
                <c:pt idx="4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8BB-4BF5-BCF5-3B068C624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0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02-4B1A-8121-785F372BE0F8}"/>
              </c:ext>
            </c:extLst>
          </c:dPt>
          <c:dPt>
            <c:idx val="1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02-4B1A-8121-785F372BE0F8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02-4B1A-8121-785F372BE0F8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02-4B1A-8121-785F372BE0F8}"/>
              </c:ext>
            </c:extLst>
          </c:dPt>
          <c:dPt>
            <c:idx val="4"/>
            <c:bubble3D val="0"/>
            <c:explosion val="8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02-4B1A-8121-785F372BE0F8}"/>
              </c:ext>
            </c:extLst>
          </c:dPt>
          <c:dPt>
            <c:idx val="5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02-4B1A-8121-785F372BE0F8}"/>
              </c:ext>
            </c:extLst>
          </c:dPt>
          <c:dPt>
            <c:idx val="6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4-FA48-4887-849C-66C39FCD67FF}"/>
              </c:ext>
            </c:extLst>
          </c:dPt>
          <c:dPt>
            <c:idx val="7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48-4887-849C-66C39FCD67FF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48-4887-849C-66C39FCD67FF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02-4B1A-8121-785F372BE0F8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02-4B1A-8121-785F372BE0F8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102-4B1A-8121-785F372BE0F8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02-4B1A-8121-785F372BE0F8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02-4B1A-8121-785F372BE0F8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102-4B1A-8121-785F372BE0F8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02-4B1A-8121-785F372BE0F8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102-4B1A-8121-785F372BE0F8}"/>
                </c:ext>
              </c:extLst>
            </c:dLbl>
            <c:dLbl>
              <c:idx val="5"/>
              <c:numFmt formatCode="0.0%" sourceLinked="0"/>
              <c:spPr>
                <a:solidFill>
                  <a:srgbClr val="0D8977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102-4B1A-8121-785F372BE0F8}"/>
                </c:ext>
              </c:extLst>
            </c:dLbl>
            <c:dLbl>
              <c:idx val="6"/>
              <c:layout>
                <c:manualLayout>
                  <c:x val="-1.7502708096173936E-2"/>
                  <c:y val="-5.0689000305512821E-2"/>
                </c:manualLayout>
              </c:layout>
              <c:numFmt formatCode="0.0%" sourceLinked="0"/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FA48-4887-849C-66C39FCD67FF}"/>
                </c:ext>
              </c:extLst>
            </c:dLbl>
            <c:dLbl>
              <c:idx val="7"/>
              <c:layout>
                <c:manualLayout>
                  <c:x val="7.0010832384695739E-3"/>
                  <c:y val="1.8432363747459178E-2"/>
                </c:manualLayout>
              </c:layout>
              <c:numFmt formatCode="0.0%" sourceLinked="0"/>
              <c:spPr>
                <a:solidFill>
                  <a:srgbClr val="FFD101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FA48-4887-849C-66C39FCD67FF}"/>
                </c:ext>
              </c:extLst>
            </c:dLbl>
            <c:dLbl>
              <c:idx val="8"/>
              <c:layout>
                <c:manualLayout>
                  <c:x val="1.0501624857704362E-2"/>
                  <c:y val="-5.5297091242377611E-2"/>
                </c:manualLayout>
              </c:layout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/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FA48-4887-849C-66C39FCD67F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4">
                  <c:v>BPI</c:v>
                </c:pt>
                <c:pt idx="5">
                  <c:v>Crédito Agrícola</c:v>
                </c:pt>
                <c:pt idx="6">
                  <c:v>EuroBic</c:v>
                </c:pt>
                <c:pt idx="7">
                  <c:v>Banco Montepio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27.3</c:v>
                </c:pt>
                <c:pt idx="1">
                  <c:v>18.600000000000001</c:v>
                </c:pt>
                <c:pt idx="2">
                  <c:v>14.7</c:v>
                </c:pt>
                <c:pt idx="3">
                  <c:v>13.9</c:v>
                </c:pt>
                <c:pt idx="4">
                  <c:v>13.6</c:v>
                </c:pt>
                <c:pt idx="5">
                  <c:v>3.3</c:v>
                </c:pt>
                <c:pt idx="6">
                  <c:v>3.1</c:v>
                </c:pt>
                <c:pt idx="7">
                  <c:v>2.9</c:v>
                </c:pt>
                <c:pt idx="8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102-4B1A-8121-785F372B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57F-4370-8BC1-2F8316291537}"/>
              </c:ext>
            </c:extLst>
          </c:dPt>
          <c:dPt>
            <c:idx val="1"/>
            <c:bubble3D val="0"/>
            <c:explosion val="17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57F-4370-8BC1-2F8316291537}"/>
              </c:ext>
            </c:extLst>
          </c:dPt>
          <c:dPt>
            <c:idx val="2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57F-4370-8BC1-2F8316291537}"/>
              </c:ext>
            </c:extLst>
          </c:dPt>
          <c:dPt>
            <c:idx val="3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57F-4370-8BC1-2F8316291537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57F-4370-8BC1-2F8316291537}"/>
              </c:ext>
            </c:extLst>
          </c:dPt>
          <c:dPt>
            <c:idx val="5"/>
            <c:bubble3D val="0"/>
            <c:explosion val="0"/>
            <c:spPr>
              <a:solidFill>
                <a:srgbClr val="0D897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57F-4370-8BC1-2F8316291537}"/>
              </c:ext>
            </c:extLst>
          </c:dPt>
          <c:dPt>
            <c:idx val="6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57F-4370-8BC1-2F8316291537}"/>
              </c:ext>
            </c:extLst>
          </c:dPt>
          <c:dPt>
            <c:idx val="7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57F-4370-8BC1-2F8316291537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57F-4370-8BC1-2F8316291537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57F-4370-8BC1-2F8316291537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57F-4370-8BC1-2F8316291537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57F-4370-8BC1-2F8316291537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57F-4370-8BC1-2F8316291537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57F-4370-8BC1-2F8316291537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7F-4370-8BC1-2F8316291537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57F-4370-8BC1-2F8316291537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257F-4370-8BC1-2F8316291537}"/>
                </c:ext>
              </c:extLst>
            </c:dLbl>
            <c:dLbl>
              <c:idx val="6"/>
              <c:layout>
                <c:manualLayout>
                  <c:x val="0"/>
                  <c:y val="-5.0689000305512814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57F-4370-8BC1-2F8316291537}"/>
                </c:ext>
              </c:extLst>
            </c:dLbl>
            <c:dLbl>
              <c:idx val="7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257F-4370-8BC1-2F831629153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Millennium BCP</c:v>
                </c:pt>
                <c:pt idx="1">
                  <c:v>BPI</c:v>
                </c:pt>
                <c:pt idx="2">
                  <c:v>Santander</c:v>
                </c:pt>
                <c:pt idx="3">
                  <c:v>Caixa Geral de Depósitos</c:v>
                </c:pt>
                <c:pt idx="4">
                  <c:v>Novo Banco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21.7</c:v>
                </c:pt>
                <c:pt idx="1">
                  <c:v>16.5</c:v>
                </c:pt>
                <c:pt idx="2">
                  <c:v>15.7</c:v>
                </c:pt>
                <c:pt idx="3">
                  <c:v>15.5</c:v>
                </c:pt>
                <c:pt idx="4">
                  <c:v>14.6</c:v>
                </c:pt>
                <c:pt idx="5">
                  <c:v>6</c:v>
                </c:pt>
                <c:pt idx="6">
                  <c:v>3.4</c:v>
                </c:pt>
                <c:pt idx="7" formatCode="#,##0.0">
                  <c:v>6.5999999999999943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257F-4370-8BC1-2F8316291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02-4B1A-8121-785F372BE0F8}"/>
              </c:ext>
            </c:extLst>
          </c:dPt>
          <c:dPt>
            <c:idx val="1"/>
            <c:bubble3D val="0"/>
            <c:explosion val="13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02-4B1A-8121-785F372BE0F8}"/>
              </c:ext>
            </c:extLst>
          </c:dPt>
          <c:dPt>
            <c:idx val="2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02-4B1A-8121-785F372BE0F8}"/>
              </c:ext>
            </c:extLst>
          </c:dPt>
          <c:dPt>
            <c:idx val="3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02-4B1A-8121-785F372BE0F8}"/>
              </c:ext>
            </c:extLst>
          </c:dPt>
          <c:dPt>
            <c:idx val="4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02-4B1A-8121-785F372BE0F8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48-4887-849C-66C39FCD67FF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02-4B1A-8121-785F372BE0F8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02-4B1A-8121-785F372BE0F8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102-4B1A-8121-785F372BE0F8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02-4B1A-8121-785F372BE0F8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02-4B1A-8121-785F372BE0F8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102-4B1A-8121-785F372BE0F8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02-4B1A-8121-785F372BE0F8}"/>
                </c:ext>
              </c:extLst>
            </c:dLbl>
            <c:dLbl>
              <c:idx val="4"/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102-4B1A-8121-785F372BE0F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Millennium BCP</c:v>
                </c:pt>
                <c:pt idx="1">
                  <c:v>BPI</c:v>
                </c:pt>
                <c:pt idx="2">
                  <c:v>Santander</c:v>
                </c:pt>
                <c:pt idx="3">
                  <c:v>Caixa Geral de Depósitos</c:v>
                </c:pt>
                <c:pt idx="4">
                  <c:v>Resto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41.9</c:v>
                </c:pt>
                <c:pt idx="1">
                  <c:v>31.9</c:v>
                </c:pt>
                <c:pt idx="2">
                  <c:v>12.2</c:v>
                </c:pt>
                <c:pt idx="3">
                  <c:v>11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102-4B1A-8121-785F372B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2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02-4B1A-8121-785F372BE0F8}"/>
              </c:ext>
            </c:extLst>
          </c:dPt>
          <c:dPt>
            <c:idx val="1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02-4B1A-8121-785F372BE0F8}"/>
              </c:ext>
            </c:extLst>
          </c:dPt>
          <c:dPt>
            <c:idx val="2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02-4B1A-8121-785F372BE0F8}"/>
              </c:ext>
            </c:extLst>
          </c:dPt>
          <c:dPt>
            <c:idx val="3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02-4B1A-8121-785F372BE0F8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02-4B1A-8121-785F372BE0F8}"/>
              </c:ext>
            </c:extLst>
          </c:dPt>
          <c:dPt>
            <c:idx val="5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02-4B1A-8121-785F372BE0F8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48-4887-849C-66C39FCD67FF}"/>
              </c:ext>
            </c:extLst>
          </c:dPt>
          <c:dPt>
            <c:idx val="9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02-4B1A-8121-785F372BE0F8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02-4B1A-8121-785F372BE0F8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102-4B1A-8121-785F372BE0F8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02-4B1A-8121-785F372BE0F8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02-4B1A-8121-785F372BE0F8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102-4B1A-8121-785F372BE0F8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102-4B1A-8121-785F372BE0F8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102-4B1A-8121-785F372BE0F8}"/>
                </c:ext>
              </c:extLst>
            </c:dLbl>
            <c:dLbl>
              <c:idx val="5"/>
              <c:layout>
                <c:manualLayout>
                  <c:x val="3.500541619234787E-3"/>
                  <c:y val="-4.1472818431783201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9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102-4B1A-8121-785F372BE0F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/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Millennium BCP</c:v>
                </c:pt>
                <c:pt idx="1">
                  <c:v>Caixa Geral de Depósitos</c:v>
                </c:pt>
                <c:pt idx="2">
                  <c:v>Santander</c:v>
                </c:pt>
                <c:pt idx="3">
                  <c:v>Banco Montepio</c:v>
                </c:pt>
                <c:pt idx="4">
                  <c:v>Novo Banco</c:v>
                </c:pt>
                <c:pt idx="5">
                  <c:v>Resto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39.1</c:v>
                </c:pt>
                <c:pt idx="1">
                  <c:v>21.8</c:v>
                </c:pt>
                <c:pt idx="2">
                  <c:v>15.4</c:v>
                </c:pt>
                <c:pt idx="3">
                  <c:v>11</c:v>
                </c:pt>
                <c:pt idx="4">
                  <c:v>10.5</c:v>
                </c:pt>
                <c:pt idx="5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102-4B1A-8121-785F372B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221262307746959"/>
          <c:y val="3.4152738078073078E-2"/>
          <c:w val="0.379043701917792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73-4EE1-B6DB-EEBDED75F3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273-4EE1-B6DB-EEBDED75F3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273-4EE1-B6DB-EEBDED75F30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273-4EE1-B6DB-EEBDED75F30B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Foi oferecido</c:v>
                </c:pt>
                <c:pt idx="1">
                  <c:v>É a entidade principal</c:v>
                </c:pt>
                <c:pt idx="2">
                  <c:v>Oferece melhores facilidades de pagamento</c:v>
                </c:pt>
                <c:pt idx="3">
                  <c:v>Ofereceram menores custos/Não aplicou quota anual</c:v>
                </c:pt>
                <c:pt idx="4">
                  <c:v>Pagamentos</c:v>
                </c:pt>
                <c:pt idx="5">
                  <c:v>Permite melhor controlo de despesas</c:v>
                </c:pt>
                <c:pt idx="6">
                  <c:v>Para compras online</c:v>
                </c:pt>
                <c:pt idx="7">
                  <c:v>Ns/Nr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-27.2</c:v>
                </c:pt>
                <c:pt idx="1">
                  <c:v>-10.1</c:v>
                </c:pt>
                <c:pt idx="2">
                  <c:v>-1.9</c:v>
                </c:pt>
                <c:pt idx="3">
                  <c:v>-5.0999999999999996</c:v>
                </c:pt>
                <c:pt idx="5">
                  <c:v>-2.7</c:v>
                </c:pt>
                <c:pt idx="6">
                  <c:v>-0.4</c:v>
                </c:pt>
                <c:pt idx="7">
                  <c:v>-46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9-4866-BC6E-090B225FEC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Foi oferecido</c:v>
                </c:pt>
                <c:pt idx="1">
                  <c:v>É a entidade principal</c:v>
                </c:pt>
                <c:pt idx="2">
                  <c:v>Oferece melhores facilidades de pagamento</c:v>
                </c:pt>
                <c:pt idx="3">
                  <c:v>Ofereceram menores custos/Não aplicou quota anual</c:v>
                </c:pt>
                <c:pt idx="4">
                  <c:v>Pagamentos</c:v>
                </c:pt>
                <c:pt idx="5">
                  <c:v>Permite melhor controlo de despesas</c:v>
                </c:pt>
                <c:pt idx="6">
                  <c:v>Para compras online</c:v>
                </c:pt>
                <c:pt idx="7">
                  <c:v>Ns/Nr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34.9</c:v>
                </c:pt>
                <c:pt idx="1">
                  <c:v>13.9</c:v>
                </c:pt>
                <c:pt idx="2">
                  <c:v>13.2</c:v>
                </c:pt>
                <c:pt idx="3">
                  <c:v>7.9</c:v>
                </c:pt>
                <c:pt idx="4">
                  <c:v>4.7</c:v>
                </c:pt>
                <c:pt idx="5">
                  <c:v>4.2</c:v>
                </c:pt>
                <c:pt idx="6">
                  <c:v>3</c:v>
                </c:pt>
                <c:pt idx="7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84-4019-A06B-574925307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72922433571691592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221262307746959"/>
          <c:y val="3.4152738078073078E-2"/>
          <c:w val="0.379043701917792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73-4EE1-B6DB-EEBDED75F3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273-4EE1-B6DB-EEBDED75F3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273-4EE1-B6DB-EEBDED75F30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273-4EE1-B6DB-EEBDED75F30B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Foi oferecido</c:v>
                </c:pt>
                <c:pt idx="1">
                  <c:v>É a entidade principal</c:v>
                </c:pt>
                <c:pt idx="2">
                  <c:v>Oferece melhores facilidades de pagamento</c:v>
                </c:pt>
                <c:pt idx="3">
                  <c:v>Pagamentos</c:v>
                </c:pt>
                <c:pt idx="4">
                  <c:v>Ofereceram menores custos/Não aplicou quota anual</c:v>
                </c:pt>
                <c:pt idx="5">
                  <c:v>Permite melhor controlo de despesas</c:v>
                </c:pt>
                <c:pt idx="6">
                  <c:v>Vías verdes</c:v>
                </c:pt>
                <c:pt idx="7">
                  <c:v>Ns/Nr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-29.5</c:v>
                </c:pt>
                <c:pt idx="1">
                  <c:v>-14.7</c:v>
                </c:pt>
                <c:pt idx="2">
                  <c:v>-2.6</c:v>
                </c:pt>
                <c:pt idx="4">
                  <c:v>-3.5</c:v>
                </c:pt>
                <c:pt idx="5">
                  <c:v>-2.8</c:v>
                </c:pt>
                <c:pt idx="6">
                  <c:v>-1.4</c:v>
                </c:pt>
                <c:pt idx="7">
                  <c:v>-41.1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9-4866-BC6E-090B225FEC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Foi oferecido</c:v>
                </c:pt>
                <c:pt idx="1">
                  <c:v>É a entidade principal</c:v>
                </c:pt>
                <c:pt idx="2">
                  <c:v>Oferece melhores facilidades de pagamento</c:v>
                </c:pt>
                <c:pt idx="3">
                  <c:v>Pagamentos</c:v>
                </c:pt>
                <c:pt idx="4">
                  <c:v>Ofereceram menores custos/Não aplicou quota anual</c:v>
                </c:pt>
                <c:pt idx="5">
                  <c:v>Permite melhor controlo de despesas</c:v>
                </c:pt>
                <c:pt idx="6">
                  <c:v>Vías verdes</c:v>
                </c:pt>
                <c:pt idx="7">
                  <c:v>Ns/Nr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39.1</c:v>
                </c:pt>
                <c:pt idx="1">
                  <c:v>15.1</c:v>
                </c:pt>
                <c:pt idx="2">
                  <c:v>11.6</c:v>
                </c:pt>
                <c:pt idx="3">
                  <c:v>5.9</c:v>
                </c:pt>
                <c:pt idx="4">
                  <c:v>5.9</c:v>
                </c:pt>
                <c:pt idx="5">
                  <c:v>4.5999999999999996</c:v>
                </c:pt>
                <c:pt idx="6">
                  <c:v>2.7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84-4019-A06B-574925307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72922433571691592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65551131006105E-4"/>
          <c:y val="1.703132019147631E-2"/>
          <c:w val="0.98959565642422798"/>
          <c:h val="0.759905874984489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Sheet1!$A$2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AB-4A59-90C5-E4DBFBA45249}"/>
              </c:ext>
            </c:extLst>
          </c:dPt>
          <c:dPt>
            <c:idx val="1"/>
            <c:invertIfNegative val="0"/>
            <c:bubble3D val="0"/>
            <c:spPr>
              <a:solidFill>
                <a:srgbClr val="FF996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385-4AAA-8DB5-F26FC9E9E37E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Sheet1!$B$1:$C$1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Sheet1!$B$2:$C$2</c:f>
              <c:numCache>
                <c:formatCode>General</c:formatCode>
                <c:ptCount val="2"/>
                <c:pt idx="0">
                  <c:v>4.2300000000000004</c:v>
                </c:pt>
                <c:pt idx="1">
                  <c:v>3.93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AB-4A59-90C5-E4DBFBA452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147996544"/>
        <c:axId val="-147986208"/>
      </c:barChart>
      <c:catAx>
        <c:axId val="-1479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-147986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47986208"/>
        <c:scaling>
          <c:orientation val="minMax"/>
          <c:max val="6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-147996544"/>
        <c:crosses val="autoZero"/>
        <c:crossBetween val="between"/>
        <c:majorUnit val="25"/>
        <c:minorUnit val="5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221262307746959"/>
          <c:y val="3.4152738078073078E-2"/>
          <c:w val="0.379043701917792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73-4EE1-B6DB-EEBDED75F3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273-4EE1-B6DB-EEBDED75F3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273-4EE1-B6DB-EEBDED75F30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273-4EE1-B6DB-EEBDED75F30B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Foi oferecido</c:v>
                </c:pt>
                <c:pt idx="1">
                  <c:v>Facilidade de deposito</c:v>
                </c:pt>
                <c:pt idx="2">
                  <c:v>Oferece melhores facilidades de pagamento</c:v>
                </c:pt>
                <c:pt idx="3">
                  <c:v>É a entidade principal</c:v>
                </c:pt>
                <c:pt idx="4">
                  <c:v>Mais prático</c:v>
                </c:pt>
                <c:pt idx="5">
                  <c:v>Ser obrigatorio</c:v>
                </c:pt>
                <c:pt idx="6">
                  <c:v>Para depositar cheques</c:v>
                </c:pt>
                <c:pt idx="7">
                  <c:v>Permite melhor controlo de despesas</c:v>
                </c:pt>
                <c:pt idx="8">
                  <c:v>Ns/Nr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-29.2</c:v>
                </c:pt>
                <c:pt idx="2">
                  <c:v>-12.6</c:v>
                </c:pt>
                <c:pt idx="3">
                  <c:v>-10</c:v>
                </c:pt>
                <c:pt idx="5">
                  <c:v>-1.2</c:v>
                </c:pt>
                <c:pt idx="7">
                  <c:v>-4.3</c:v>
                </c:pt>
                <c:pt idx="8">
                  <c:v>-38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9-4866-BC6E-090B225FEC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Foi oferecido</c:v>
                </c:pt>
                <c:pt idx="1">
                  <c:v>Facilidade de deposito</c:v>
                </c:pt>
                <c:pt idx="2">
                  <c:v>Oferece melhores facilidades de pagamento</c:v>
                </c:pt>
                <c:pt idx="3">
                  <c:v>É a entidade principal</c:v>
                </c:pt>
                <c:pt idx="4">
                  <c:v>Mais prático</c:v>
                </c:pt>
                <c:pt idx="5">
                  <c:v>Ser obrigatorio</c:v>
                </c:pt>
                <c:pt idx="6">
                  <c:v>Para depositar cheques</c:v>
                </c:pt>
                <c:pt idx="7">
                  <c:v>Permite melhor controlo de despesas</c:v>
                </c:pt>
                <c:pt idx="8">
                  <c:v>Ns/Nr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29.6</c:v>
                </c:pt>
                <c:pt idx="1">
                  <c:v>19.5</c:v>
                </c:pt>
                <c:pt idx="2">
                  <c:v>7.8</c:v>
                </c:pt>
                <c:pt idx="3">
                  <c:v>6.2</c:v>
                </c:pt>
                <c:pt idx="4">
                  <c:v>4.0999999999999996</c:v>
                </c:pt>
                <c:pt idx="5">
                  <c:v>3.8</c:v>
                </c:pt>
                <c:pt idx="6">
                  <c:v>3.8</c:v>
                </c:pt>
                <c:pt idx="7">
                  <c:v>2.8</c:v>
                </c:pt>
                <c:pt idx="8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84-4019-A06B-574925307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72922433571691592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221262307746959"/>
          <c:y val="3.4152738078073078E-2"/>
          <c:w val="0.379043701917792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273-4EE1-B6DB-EEBDED75F3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273-4EE1-B6DB-EEBDED75F3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273-4EE1-B6DB-EEBDED75F30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273-4EE1-B6DB-EEBDED75F30B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Foi oferecido</c:v>
                </c:pt>
                <c:pt idx="1">
                  <c:v>Por ser os cartões de refeição</c:v>
                </c:pt>
                <c:pt idx="2">
                  <c:v>Oferece melhores facilidades de pagamento</c:v>
                </c:pt>
                <c:pt idx="3">
                  <c:v>Ofereceram menores custos/Não aplicou quota anual</c:v>
                </c:pt>
                <c:pt idx="4">
                  <c:v>É a entidade principal</c:v>
                </c:pt>
                <c:pt idx="5">
                  <c:v>Pagamentos</c:v>
                </c:pt>
                <c:pt idx="6">
                  <c:v>Ns/Nr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-9</c:v>
                </c:pt>
                <c:pt idx="2">
                  <c:v>-9.9</c:v>
                </c:pt>
                <c:pt idx="3">
                  <c:v>-1.7</c:v>
                </c:pt>
                <c:pt idx="4">
                  <c:v>-9.3000000000000007</c:v>
                </c:pt>
                <c:pt idx="6">
                  <c:v>-56.6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9-4866-BC6E-090B225FEC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Foi oferecido</c:v>
                </c:pt>
                <c:pt idx="1">
                  <c:v>Por ser os cartões de refeição</c:v>
                </c:pt>
                <c:pt idx="2">
                  <c:v>Oferece melhores facilidades de pagamento</c:v>
                </c:pt>
                <c:pt idx="3">
                  <c:v>Ofereceram menores custos/Não aplicou quota anual</c:v>
                </c:pt>
                <c:pt idx="4">
                  <c:v>É a entidade principal</c:v>
                </c:pt>
                <c:pt idx="5">
                  <c:v>Pagamentos</c:v>
                </c:pt>
                <c:pt idx="6">
                  <c:v>Ns/Nr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26.3</c:v>
                </c:pt>
                <c:pt idx="1">
                  <c:v>12</c:v>
                </c:pt>
                <c:pt idx="2">
                  <c:v>11.7</c:v>
                </c:pt>
                <c:pt idx="3">
                  <c:v>9.1999999999999993</c:v>
                </c:pt>
                <c:pt idx="4">
                  <c:v>7.8</c:v>
                </c:pt>
                <c:pt idx="5">
                  <c:v>4</c:v>
                </c:pt>
                <c:pt idx="6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84-4019-A06B-5749253071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72922433571691592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801218683214009"/>
          <c:y val="3.4152738078073078E-2"/>
          <c:w val="0.56324413681265584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716-4A55-A1E0-2F3A22AC1F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716-4A55-A1E0-2F3A22AC1F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716-4A55-A1E0-2F3A22AC1F4F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716-4A55-A1E0-2F3A22AC1F4F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Viagens</c:v>
                </c:pt>
                <c:pt idx="1">
                  <c:v>Outras despesas de representação</c:v>
                </c:pt>
                <c:pt idx="2">
                  <c:v>Comidas/restaurantes</c:v>
                </c:pt>
                <c:pt idx="3">
                  <c:v>Alojamentos/hotéis</c:v>
                </c:pt>
                <c:pt idx="4">
                  <c:v>Gasolina</c:v>
                </c:pt>
                <c:pt idx="5">
                  <c:v>Compras de material para a empresa</c:v>
                </c:pt>
                <c:pt idx="6">
                  <c:v>Outros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-30.7</c:v>
                </c:pt>
                <c:pt idx="1">
                  <c:v>-34.799999999999997</c:v>
                </c:pt>
                <c:pt idx="2">
                  <c:v>-29.9</c:v>
                </c:pt>
                <c:pt idx="3">
                  <c:v>-27.5</c:v>
                </c:pt>
                <c:pt idx="4">
                  <c:v>-22.6</c:v>
                </c:pt>
                <c:pt idx="5">
                  <c:v>-26.1</c:v>
                </c:pt>
                <c:pt idx="6">
                  <c:v>-4.5999999999999996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16-4A55-A1E0-2F3A22AC1F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Viagens</c:v>
                </c:pt>
                <c:pt idx="1">
                  <c:v>Outras despesas de representação</c:v>
                </c:pt>
                <c:pt idx="2">
                  <c:v>Comidas/restaurantes</c:v>
                </c:pt>
                <c:pt idx="3">
                  <c:v>Alojamentos/hotéis</c:v>
                </c:pt>
                <c:pt idx="4">
                  <c:v>Gasolina</c:v>
                </c:pt>
                <c:pt idx="5">
                  <c:v>Compras de material para a empresa</c:v>
                </c:pt>
                <c:pt idx="6">
                  <c:v>Outros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61.6</c:v>
                </c:pt>
                <c:pt idx="1">
                  <c:v>58</c:v>
                </c:pt>
                <c:pt idx="2">
                  <c:v>54.7</c:v>
                </c:pt>
                <c:pt idx="3">
                  <c:v>54</c:v>
                </c:pt>
                <c:pt idx="4">
                  <c:v>45.9</c:v>
                </c:pt>
                <c:pt idx="5">
                  <c:v>39.700000000000003</c:v>
                </c:pt>
                <c:pt idx="6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16-4A55-A1E0-2F3A22AC1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044881609622228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801218683214009"/>
          <c:y val="3.4152738078073078E-2"/>
          <c:w val="0.56324413681265584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716-4A55-A1E0-2F3A22AC1F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716-4A55-A1E0-2F3A22AC1F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716-4A55-A1E0-2F3A22AC1F4F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716-4A55-A1E0-2F3A22AC1F4F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Outras despesas de representação</c:v>
                </c:pt>
                <c:pt idx="1">
                  <c:v>Comidas/restaurantes</c:v>
                </c:pt>
                <c:pt idx="2">
                  <c:v>Compras de material para a empresa</c:v>
                </c:pt>
                <c:pt idx="3">
                  <c:v>Gasolina</c:v>
                </c:pt>
                <c:pt idx="4">
                  <c:v>Viagens</c:v>
                </c:pt>
                <c:pt idx="5">
                  <c:v>Alojamentos/hotéis</c:v>
                </c:pt>
                <c:pt idx="6">
                  <c:v>Outros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 formatCode="#,##0.00">
                  <c:v>-29.4</c:v>
                </c:pt>
                <c:pt idx="1">
                  <c:v>-30.9</c:v>
                </c:pt>
                <c:pt idx="2">
                  <c:v>-34.5</c:v>
                </c:pt>
                <c:pt idx="3">
                  <c:v>-25.8</c:v>
                </c:pt>
                <c:pt idx="4">
                  <c:v>-25</c:v>
                </c:pt>
                <c:pt idx="5">
                  <c:v>-23.8</c:v>
                </c:pt>
                <c:pt idx="6">
                  <c:v>-9.5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16-4A55-A1E0-2F3A22AC1F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Outras despesas de representação</c:v>
                </c:pt>
                <c:pt idx="1">
                  <c:v>Comidas/restaurantes</c:v>
                </c:pt>
                <c:pt idx="2">
                  <c:v>Compras de material para a empresa</c:v>
                </c:pt>
                <c:pt idx="3">
                  <c:v>Gasolina</c:v>
                </c:pt>
                <c:pt idx="4">
                  <c:v>Viagens</c:v>
                </c:pt>
                <c:pt idx="5">
                  <c:v>Alojamentos/hotéis</c:v>
                </c:pt>
                <c:pt idx="6">
                  <c:v>Outros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49.6</c:v>
                </c:pt>
                <c:pt idx="1">
                  <c:v>49.2</c:v>
                </c:pt>
                <c:pt idx="2">
                  <c:v>48</c:v>
                </c:pt>
                <c:pt idx="3">
                  <c:v>40</c:v>
                </c:pt>
                <c:pt idx="4">
                  <c:v>39</c:v>
                </c:pt>
                <c:pt idx="5">
                  <c:v>36.4</c:v>
                </c:pt>
                <c:pt idx="6">
                  <c:v>12.8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716-4A55-A1E0-2F3A22AC1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044881609622228"/>
          <c:y val="0.9500312971280545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34717639156205"/>
          <c:y val="0.14630477124920635"/>
          <c:w val="0.52063634116261115"/>
          <c:h val="0.66296139715063318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F22-4763-AC53-53AB43ADB58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F22-4763-AC53-53AB43ADB58F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F22-4763-AC53-53AB43ADB58F}"/>
              </c:ext>
            </c:extLst>
          </c:dPt>
          <c:dLbls>
            <c:dLbl>
              <c:idx val="0"/>
              <c:layout>
                <c:manualLayout>
                  <c:x val="-0.20027770741405007"/>
                  <c:y val="-0.16547149357673635"/>
                </c:manualLayout>
              </c:layout>
              <c:numFmt formatCode="0.0%" sourceLinked="0"/>
              <c:spPr>
                <a:solidFill>
                  <a:srgbClr val="732C45"/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6459808615686636"/>
                      <c:h val="0.2753243492861206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F22-4763-AC53-53AB43ADB58F}"/>
                </c:ext>
              </c:extLst>
            </c:dLbl>
            <c:dLbl>
              <c:idx val="1"/>
              <c:layout>
                <c:manualLayout>
                  <c:x val="0.15221945416343421"/>
                  <c:y val="-7.9215005247475878E-2"/>
                </c:manualLayout>
              </c:layout>
              <c:numFmt formatCode="0.0%" sourceLinked="0"/>
              <c:spPr>
                <a:solidFill>
                  <a:srgbClr val="CA7492"/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2F22-4763-AC53-53AB43ADB58F}"/>
                </c:ext>
              </c:extLst>
            </c:dLbl>
            <c:dLbl>
              <c:idx val="2"/>
              <c:layout>
                <c:manualLayout>
                  <c:x val="0.1554149411847191"/>
                  <c:y val="1.489983731673172E-2"/>
                </c:manualLayout>
              </c:layout>
              <c:numFmt formatCode="0.0%" sourceLinked="0"/>
              <c:spPr>
                <a:solidFill>
                  <a:srgbClr val="EAC7D3"/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2F22-4763-AC53-53AB43ADB58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Hoja1!$A$2:$A$4</c:f>
              <c:strCache>
                <c:ptCount val="3"/>
                <c:pt idx="0">
                  <c:v>Só companhias de seguros</c:v>
                </c:pt>
                <c:pt idx="1">
                  <c:v>Só banco</c:v>
                </c:pt>
                <c:pt idx="2">
                  <c:v>Ambos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81.900000000000006</c:v>
                </c:pt>
                <c:pt idx="1">
                  <c:v>6.5</c:v>
                </c:pt>
                <c:pt idx="2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22-4763-AC53-53AB43ADB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/>
          </a:solidFill>
        </a:defRPr>
      </a:pPr>
      <a:endParaRPr lang="pt-PT"/>
    </a:p>
  </c:txPr>
  <c:externalData r:id="rId1">
    <c:autoUpdate val="0"/>
  </c:externalData>
</c:chartSpace>
</file>

<file path=ppt/charts/chart1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B0-4B55-AC0A-9D5398C4E4CB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B0-4B55-AC0A-9D5398C4E4CB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2B0-4B55-AC0A-9D5398C4E4CB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B0-4B55-AC0A-9D5398C4E4CB}"/>
                </c:ext>
              </c:extLst>
            </c:dLbl>
            <c:dLbl>
              <c:idx val="1"/>
              <c:layout>
                <c:manualLayout>
                  <c:x val="-0.13623564957364867"/>
                  <c:y val="7.097215748126749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2B0-4B55-AC0A-9D5398C4E4CB}"/>
                </c:ext>
              </c:extLst>
            </c:dLbl>
            <c:dLbl>
              <c:idx val="2"/>
              <c:layout>
                <c:manualLayout>
                  <c:x val="-0.1503289926329916"/>
                  <c:y val="-2.922382955111014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B0-4B55-AC0A-9D5398C4E4CB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96.4</c:v>
                </c:pt>
                <c:pt idx="1">
                  <c:v>0.8</c:v>
                </c:pt>
                <c:pt idx="2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B0-4B55-AC0A-9D5398C4E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10214895045673"/>
          <c:y val="3.4152738078073078E-2"/>
          <c:w val="0.50023485424874137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1-4B70-8378-254BCD66639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1-4B70-8378-254BCD66639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1-4B70-8378-254BCD666394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1-4B70-8378-254BCD666394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Sheet1!$A$2:$A$19</c:f>
              <c:strCache>
                <c:ptCount val="18"/>
                <c:pt idx="0">
                  <c:v>Fidelidade</c:v>
                </c:pt>
                <c:pt idx="1">
                  <c:v>Tranquilidade</c:v>
                </c:pt>
                <c:pt idx="2">
                  <c:v>Ageas</c:v>
                </c:pt>
                <c:pt idx="3">
                  <c:v>Allianz</c:v>
                </c:pt>
                <c:pt idx="4">
                  <c:v>Zurich</c:v>
                </c:pt>
                <c:pt idx="5">
                  <c:v>Lusitania</c:v>
                </c:pt>
                <c:pt idx="6">
                  <c:v>Caravela</c:v>
                </c:pt>
                <c:pt idx="7">
                  <c:v>Crédito Agrícola</c:v>
                </c:pt>
                <c:pt idx="8">
                  <c:v>Liberty</c:v>
                </c:pt>
                <c:pt idx="9">
                  <c:v>Millennium BCP</c:v>
                </c:pt>
                <c:pt idx="10">
                  <c:v>Santander</c:v>
                </c:pt>
                <c:pt idx="11">
                  <c:v>Victoria</c:v>
                </c:pt>
                <c:pt idx="12">
                  <c:v>Generali</c:v>
                </c:pt>
                <c:pt idx="13">
                  <c:v>Mapfre</c:v>
                </c:pt>
                <c:pt idx="14">
                  <c:v>Una</c:v>
                </c:pt>
                <c:pt idx="15">
                  <c:v>Novo Banco</c:v>
                </c:pt>
                <c:pt idx="16">
                  <c:v>…</c:v>
                </c:pt>
                <c:pt idx="17">
                  <c:v>Ns/Nr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-17.5</c:v>
                </c:pt>
                <c:pt idx="1">
                  <c:v>-12</c:v>
                </c:pt>
                <c:pt idx="2">
                  <c:v>-6.6</c:v>
                </c:pt>
                <c:pt idx="3">
                  <c:v>-6.4</c:v>
                </c:pt>
                <c:pt idx="4">
                  <c:v>-5.9</c:v>
                </c:pt>
                <c:pt idx="5">
                  <c:v>-2.5</c:v>
                </c:pt>
                <c:pt idx="6">
                  <c:v>-1.8</c:v>
                </c:pt>
                <c:pt idx="7">
                  <c:v>-2.9</c:v>
                </c:pt>
                <c:pt idx="8">
                  <c:v>-2.2999999999999998</c:v>
                </c:pt>
                <c:pt idx="9">
                  <c:v>-1.7</c:v>
                </c:pt>
                <c:pt idx="10">
                  <c:v>-1.2</c:v>
                </c:pt>
                <c:pt idx="11">
                  <c:v>-1.6</c:v>
                </c:pt>
                <c:pt idx="12">
                  <c:v>-5.0999999999999996</c:v>
                </c:pt>
                <c:pt idx="13">
                  <c:v>-1.4</c:v>
                </c:pt>
                <c:pt idx="14">
                  <c:v>-0.2</c:v>
                </c:pt>
                <c:pt idx="15">
                  <c:v>-0.4</c:v>
                </c:pt>
                <c:pt idx="17">
                  <c:v>-21.4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01-4B70-8378-254BCD6663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Sheet1!$A$2:$A$19</c:f>
              <c:strCache>
                <c:ptCount val="18"/>
                <c:pt idx="0">
                  <c:v>Fidelidade</c:v>
                </c:pt>
                <c:pt idx="1">
                  <c:v>Tranquilidade</c:v>
                </c:pt>
                <c:pt idx="2">
                  <c:v>Ageas</c:v>
                </c:pt>
                <c:pt idx="3">
                  <c:v>Allianz</c:v>
                </c:pt>
                <c:pt idx="4">
                  <c:v>Zurich</c:v>
                </c:pt>
                <c:pt idx="5">
                  <c:v>Lusitania</c:v>
                </c:pt>
                <c:pt idx="6">
                  <c:v>Caravela</c:v>
                </c:pt>
                <c:pt idx="7">
                  <c:v>Crédito Agrícola</c:v>
                </c:pt>
                <c:pt idx="8">
                  <c:v>Liberty</c:v>
                </c:pt>
                <c:pt idx="9">
                  <c:v>Millennium BCP</c:v>
                </c:pt>
                <c:pt idx="10">
                  <c:v>Santander</c:v>
                </c:pt>
                <c:pt idx="11">
                  <c:v>Victoria</c:v>
                </c:pt>
                <c:pt idx="12">
                  <c:v>Generali</c:v>
                </c:pt>
                <c:pt idx="13">
                  <c:v>Mapfre</c:v>
                </c:pt>
                <c:pt idx="14">
                  <c:v>Una</c:v>
                </c:pt>
                <c:pt idx="15">
                  <c:v>Novo Banco</c:v>
                </c:pt>
                <c:pt idx="16">
                  <c:v>…</c:v>
                </c:pt>
                <c:pt idx="17">
                  <c:v>Ns/Nr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24.8</c:v>
                </c:pt>
                <c:pt idx="1">
                  <c:v>17.5</c:v>
                </c:pt>
                <c:pt idx="2">
                  <c:v>6.4</c:v>
                </c:pt>
                <c:pt idx="3">
                  <c:v>5.2</c:v>
                </c:pt>
                <c:pt idx="4">
                  <c:v>4.8</c:v>
                </c:pt>
                <c:pt idx="5">
                  <c:v>3.5</c:v>
                </c:pt>
                <c:pt idx="6">
                  <c:v>2.1</c:v>
                </c:pt>
                <c:pt idx="7">
                  <c:v>2.1</c:v>
                </c:pt>
                <c:pt idx="8">
                  <c:v>1.9</c:v>
                </c:pt>
                <c:pt idx="9">
                  <c:v>1.9</c:v>
                </c:pt>
                <c:pt idx="10">
                  <c:v>1.6</c:v>
                </c:pt>
                <c:pt idx="11">
                  <c:v>1.5</c:v>
                </c:pt>
                <c:pt idx="12">
                  <c:v>1.4</c:v>
                </c:pt>
                <c:pt idx="13">
                  <c:v>1.4</c:v>
                </c:pt>
                <c:pt idx="14">
                  <c:v>1.1000000000000001</c:v>
                </c:pt>
                <c:pt idx="15">
                  <c:v>1.1000000000000001</c:v>
                </c:pt>
                <c:pt idx="17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601-4B70-8378-254BCD666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4595988987564334"/>
          <c:y val="0.9419168324878458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10214895045673"/>
          <c:y val="3.4152738078073078E-2"/>
          <c:w val="0.50023485424874137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601-4B70-8378-254BCD66639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601-4B70-8378-254BCD666394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601-4B70-8378-254BCD666394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601-4B70-8378-254BCD666394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Crédito Agrícola</c:v>
                </c:pt>
                <c:pt idx="1">
                  <c:v>Millennium BCP</c:v>
                </c:pt>
                <c:pt idx="2">
                  <c:v>Santander</c:v>
                </c:pt>
                <c:pt idx="3">
                  <c:v>Novo Banco</c:v>
                </c:pt>
                <c:pt idx="4">
                  <c:v>Caixa Geral de Depósitos</c:v>
                </c:pt>
                <c:pt idx="6">
                  <c:v>Banco Montepio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-35.9</c:v>
                </c:pt>
                <c:pt idx="1">
                  <c:v>-16.7</c:v>
                </c:pt>
                <c:pt idx="2">
                  <c:v>-15.1</c:v>
                </c:pt>
                <c:pt idx="3">
                  <c:v>-4.5</c:v>
                </c:pt>
                <c:pt idx="4">
                  <c:v>-10.7</c:v>
                </c:pt>
                <c:pt idx="5">
                  <c:v>-8.6999999999999993</c:v>
                </c:pt>
                <c:pt idx="6">
                  <c:v>-1.9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01-4B70-8378-254BCD6663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Crédito Agrícola</c:v>
                </c:pt>
                <c:pt idx="1">
                  <c:v>Millennium BCP</c:v>
                </c:pt>
                <c:pt idx="2">
                  <c:v>Santander</c:v>
                </c:pt>
                <c:pt idx="3">
                  <c:v>Novo Banco</c:v>
                </c:pt>
                <c:pt idx="4">
                  <c:v>Caixa Geral de Depósitos</c:v>
                </c:pt>
                <c:pt idx="6">
                  <c:v>Banco Montepio</c:v>
                </c:pt>
              </c:strCache>
            </c:strRef>
          </c:cat>
          <c:val>
            <c:numRef>
              <c:f>Sheet1!$C$2:$C$8</c:f>
              <c:numCache>
                <c:formatCode>0.0</c:formatCode>
                <c:ptCount val="7"/>
                <c:pt idx="0">
                  <c:v>23.5</c:v>
                </c:pt>
                <c:pt idx="1">
                  <c:v>21.9</c:v>
                </c:pt>
                <c:pt idx="2">
                  <c:v>18.7</c:v>
                </c:pt>
                <c:pt idx="3">
                  <c:v>12.1</c:v>
                </c:pt>
                <c:pt idx="4">
                  <c:v>10.3</c:v>
                </c:pt>
                <c:pt idx="5">
                  <c:v>7.7</c:v>
                </c:pt>
                <c:pt idx="6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601-4B70-8378-254BCD6663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95597440"/>
        <c:axId val="195598976"/>
      </c:barChart>
      <c:catAx>
        <c:axId val="19559744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>
                <a:solidFill>
                  <a:schemeClr val="tx1"/>
                </a:solidFill>
              </a:defRPr>
            </a:pPr>
            <a:endParaRPr lang="pt-PT"/>
          </a:p>
        </c:txPr>
        <c:crossAx val="1955989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598976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9559744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4595988987564334"/>
          <c:y val="0.94191683248784586"/>
          <c:w val="0.1648199695636164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5886401753509095E-2"/>
          <c:y val="1.703132019147631E-2"/>
          <c:w val="0.96401583398946011"/>
          <c:h val="0.8974880245099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Penetracion </c:v>
                </c:pt>
              </c:strCache>
            </c:strRef>
          </c:tx>
          <c:spPr>
            <a:solidFill>
              <a:srgbClr val="CA7492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BE2-4243-9A96-FDC62BE0D4B5}"/>
              </c:ext>
            </c:extLst>
          </c:dPt>
          <c:dLbls>
            <c:numFmt formatCode="#,##0.0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5.5</c:v>
                </c:pt>
                <c:pt idx="1">
                  <c:v>5.48</c:v>
                </c:pt>
                <c:pt idx="2">
                  <c:v>5.42</c:v>
                </c:pt>
                <c:pt idx="3">
                  <c:v>5.47</c:v>
                </c:pt>
                <c:pt idx="4">
                  <c:v>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BD-44BC-AED9-2B6BF7827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saturacion</c:v>
                </c:pt>
              </c:strCache>
            </c:strRef>
          </c:tx>
          <c:spPr>
            <a:solidFill>
              <a:srgbClr val="FFFCBB"/>
            </a:solidFill>
            <a:ln>
              <a:solidFill>
                <a:srgbClr val="FFFCBB">
                  <a:lumMod val="50000"/>
                </a:srgb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0.11</c:v>
                </c:pt>
                <c:pt idx="1">
                  <c:v>0.13</c:v>
                </c:pt>
                <c:pt idx="2">
                  <c:v>0.08</c:v>
                </c:pt>
                <c:pt idx="3">
                  <c:v>0.16</c:v>
                </c:pt>
                <c:pt idx="4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BD-44BC-AED9-2B6BF7827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69950848"/>
        <c:axId val="69952640"/>
      </c:barChart>
      <c:catAx>
        <c:axId val="6995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699526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952640"/>
        <c:scaling>
          <c:orientation val="minMax"/>
          <c:max val="8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69950848"/>
        <c:crosses val="autoZero"/>
        <c:crossBetween val="between"/>
        <c:majorUnit val="25"/>
        <c:minorUnit val="5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856073994461629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E8-43CB-81F2-4BC4D44D815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DBE8-43CB-81F2-4BC4D44D8153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DBE8-43CB-81F2-4BC4D44D815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BE8-43CB-81F2-4BC4D44D8153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7F92-4A2E-BFE2-C2C2584B6CF3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BE8-43CB-81F2-4BC4D44D8153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F92-4A2E-BFE2-C2C2584B6CF3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-88.3</c:v>
                </c:pt>
                <c:pt idx="1">
                  <c:v>-81.099999999999994</c:v>
                </c:pt>
                <c:pt idx="2">
                  <c:v>-79.599999999999994</c:v>
                </c:pt>
                <c:pt idx="3">
                  <c:v>-73.7</c:v>
                </c:pt>
                <c:pt idx="4">
                  <c:v>-44.9</c:v>
                </c:pt>
                <c:pt idx="5">
                  <c:v>-36.9</c:v>
                </c:pt>
                <c:pt idx="6">
                  <c:v>-32.4</c:v>
                </c:pt>
                <c:pt idx="7">
                  <c:v>-2.2000000000000002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E8-43CB-81F2-4BC4D44D81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BE8-43CB-81F2-4BC4D44D815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BE8-43CB-81F2-4BC4D44D8153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1-7F92-4A2E-BFE2-C2C2584B6CF3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BE8-43CB-81F2-4BC4D44D8153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7F92-4A2E-BFE2-C2C2584B6CF3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95.2</c:v>
                </c:pt>
                <c:pt idx="1">
                  <c:v>89.4</c:v>
                </c:pt>
                <c:pt idx="2">
                  <c:v>85.7</c:v>
                </c:pt>
                <c:pt idx="3">
                  <c:v>85.2</c:v>
                </c:pt>
                <c:pt idx="4">
                  <c:v>58.8</c:v>
                </c:pt>
                <c:pt idx="5">
                  <c:v>45.3</c:v>
                </c:pt>
                <c:pt idx="6">
                  <c:v>42.9</c:v>
                </c:pt>
                <c:pt idx="7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E8-43CB-81F2-4BC4D44D8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566313767882276"/>
          <c:y val="0.94678977521550611"/>
          <c:w val="0.19321172932715322"/>
          <c:h val="4.8012374975340909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7EF-44F8-9258-397AA3AE5F5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7EF-44F8-9258-397AA3AE5F5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7EF-44F8-9258-397AA3AE5F5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7EF-44F8-9258-397AA3AE5F5B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7EF-44F8-9258-397AA3AE5F5B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Millennium BCP</c:v>
                </c:pt>
                <c:pt idx="1">
                  <c:v>Novo Banco</c:v>
                </c:pt>
                <c:pt idx="3">
                  <c:v>Santander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BNP Paribás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-25.6</c:v>
                </c:pt>
                <c:pt idx="1">
                  <c:v>-10.5</c:v>
                </c:pt>
                <c:pt idx="2">
                  <c:v>-18.2</c:v>
                </c:pt>
                <c:pt idx="3">
                  <c:v>-15.8</c:v>
                </c:pt>
                <c:pt idx="4">
                  <c:v>-16.100000000000001</c:v>
                </c:pt>
                <c:pt idx="5">
                  <c:v>-3.8</c:v>
                </c:pt>
                <c:pt idx="6">
                  <c:v>-3.1</c:v>
                </c:pt>
                <c:pt idx="7">
                  <c:v>-1.7</c:v>
                </c:pt>
                <c:pt idx="8">
                  <c:v>-0.8</c:v>
                </c:pt>
                <c:pt idx="9">
                  <c:v>-1.2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24-41DB-938B-E798B999A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Millennium BCP</c:v>
                </c:pt>
                <c:pt idx="1">
                  <c:v>Novo Banco</c:v>
                </c:pt>
                <c:pt idx="3">
                  <c:v>Santander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BNP Paribás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26</c:v>
                </c:pt>
                <c:pt idx="1">
                  <c:v>17.7</c:v>
                </c:pt>
                <c:pt idx="2">
                  <c:v>16</c:v>
                </c:pt>
                <c:pt idx="3">
                  <c:v>15.4</c:v>
                </c:pt>
                <c:pt idx="4">
                  <c:v>14.2</c:v>
                </c:pt>
                <c:pt idx="5">
                  <c:v>4.4000000000000004</c:v>
                </c:pt>
                <c:pt idx="6">
                  <c:v>1.9</c:v>
                </c:pt>
                <c:pt idx="7">
                  <c:v>1.2</c:v>
                </c:pt>
                <c:pt idx="8">
                  <c:v>0.8</c:v>
                </c:pt>
                <c:pt idx="9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24-41DB-938B-E798B999A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5802389530683383"/>
          <c:y val="3.4152738078073078E-2"/>
          <c:w val="0.36720922328318251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2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95.2</c:v>
                </c:pt>
                <c:pt idx="1">
                  <c:v>89.4</c:v>
                </c:pt>
                <c:pt idx="2">
                  <c:v>85.7</c:v>
                </c:pt>
                <c:pt idx="3">
                  <c:v>85.2</c:v>
                </c:pt>
                <c:pt idx="4">
                  <c:v>58.8</c:v>
                </c:pt>
                <c:pt idx="5">
                  <c:v>45.3</c:v>
                </c:pt>
                <c:pt idx="6">
                  <c:v>42.9</c:v>
                </c:pt>
                <c:pt idx="7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9325952"/>
        <c:axId val="69327488"/>
      </c:barChart>
      <c:catAx>
        <c:axId val="69325952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sz="1000"/>
            </a:pPr>
            <a:endParaRPr lang="pt-PT"/>
          </a:p>
        </c:txPr>
        <c:crossAx val="6932748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327488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69325952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96.6</c:v>
                </c:pt>
                <c:pt idx="1">
                  <c:v>94.5</c:v>
                </c:pt>
                <c:pt idx="2">
                  <c:v>86.6</c:v>
                </c:pt>
                <c:pt idx="3">
                  <c:v>87.2</c:v>
                </c:pt>
                <c:pt idx="4">
                  <c:v>59.3</c:v>
                </c:pt>
                <c:pt idx="5">
                  <c:v>48.6</c:v>
                </c:pt>
                <c:pt idx="6">
                  <c:v>46.2</c:v>
                </c:pt>
                <c:pt idx="7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9404928"/>
        <c:axId val="69419008"/>
      </c:barChart>
      <c:catAx>
        <c:axId val="6940492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694190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419008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6940492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1.5</c:v>
                </c:pt>
                <c:pt idx="1">
                  <c:v>0.9</c:v>
                </c:pt>
                <c:pt idx="2">
                  <c:v>2</c:v>
                </c:pt>
                <c:pt idx="3">
                  <c:v>1.3</c:v>
                </c:pt>
                <c:pt idx="4">
                  <c:v>0.8</c:v>
                </c:pt>
                <c:pt idx="5">
                  <c:v>0.8</c:v>
                </c:pt>
                <c:pt idx="6">
                  <c:v>0.9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9442944"/>
        <c:axId val="69461120"/>
      </c:barChart>
      <c:catAx>
        <c:axId val="6944294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6946112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461120"/>
        <c:scaling>
          <c:orientation val="minMax"/>
          <c:max val="4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694429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Acidentes de trabalho</c:v>
                </c:pt>
                <c:pt idx="1">
                  <c:v>Automóvel</c:v>
                </c:pt>
                <c:pt idx="2">
                  <c:v>Responsabilidade civil</c:v>
                </c:pt>
                <c:pt idx="3">
                  <c:v>Multirriscos</c:v>
                </c:pt>
                <c:pt idx="4">
                  <c:v>Saúde</c:v>
                </c:pt>
                <c:pt idx="5">
                  <c:v>Mercadorias</c:v>
                </c:pt>
                <c:pt idx="6">
                  <c:v>Vida</c:v>
                </c:pt>
                <c:pt idx="7">
                  <c:v>Seguros agrícolas</c:v>
                </c:pt>
              </c:strCache>
            </c:strRef>
          </c:cat>
          <c:val>
            <c:numRef>
              <c:f>Sheet1!$B$2:$B$9</c:f>
              <c:numCache>
                <c:formatCode>0.0</c:formatCode>
                <c:ptCount val="8"/>
                <c:pt idx="0">
                  <c:v>95.1</c:v>
                </c:pt>
                <c:pt idx="1">
                  <c:v>93.6</c:v>
                </c:pt>
                <c:pt idx="2">
                  <c:v>84.6</c:v>
                </c:pt>
                <c:pt idx="3">
                  <c:v>85.9</c:v>
                </c:pt>
                <c:pt idx="4">
                  <c:v>58.5</c:v>
                </c:pt>
                <c:pt idx="5">
                  <c:v>47.800000000000004</c:v>
                </c:pt>
                <c:pt idx="6">
                  <c:v>45.300000000000004</c:v>
                </c:pt>
                <c:pt idx="7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69993216"/>
        <c:axId val="69994752"/>
      </c:barChart>
      <c:catAx>
        <c:axId val="6999321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699947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994752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69993216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1CE-41C7-8BB7-D2B0B0322A22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CE-41C7-8BB7-D2B0B0322A22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1CE-41C7-8BB7-D2B0B0322A22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1CE-41C7-8BB7-D2B0B0322A22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95.2</c:v>
                </c:pt>
                <c:pt idx="1">
                  <c:v>4.7999999999999972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1CE-41C7-8BB7-D2B0B0322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7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AB4-44D1-B898-372D347BC47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AB4-44D1-B898-372D347BC474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93.5</c:v>
                </c:pt>
                <c:pt idx="1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B4-44D1-B898-372D347BC4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AB4-44D1-B898-372D347BC474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AB4-44D1-B898-372D347BC474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91.1</c:v>
                </c:pt>
                <c:pt idx="1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B4-44D1-B898-372D347BC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1E-4A61-B8B6-339D2807238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51E-4A61-B8B6-339D2807238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751E-4A61-B8B6-339D2807238E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751E-4A61-B8B6-339D2807238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51E-4A61-B8B6-339D2807238E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51E-4A61-B8B6-339D2807238E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51E-4A61-B8B6-339D2807238E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-16.899999999999999</c:v>
                </c:pt>
                <c:pt idx="1">
                  <c:v>-15.9</c:v>
                </c:pt>
                <c:pt idx="2">
                  <c:v>-6.4</c:v>
                </c:pt>
                <c:pt idx="3">
                  <c:v>-9</c:v>
                </c:pt>
                <c:pt idx="4">
                  <c:v>-8.4</c:v>
                </c:pt>
                <c:pt idx="5">
                  <c:v>-5.0999999999999996</c:v>
                </c:pt>
                <c:pt idx="6">
                  <c:v>-19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51E-4A61-B8B6-339D280723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51E-4A61-B8B6-339D2807238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751E-4A61-B8B6-339D2807238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C-751E-4A61-B8B6-339D2807238E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51E-4A61-B8B6-339D2807238E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751E-4A61-B8B6-339D2807238E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23.3</c:v>
                </c:pt>
                <c:pt idx="1">
                  <c:v>21</c:v>
                </c:pt>
                <c:pt idx="2">
                  <c:v>7.5</c:v>
                </c:pt>
                <c:pt idx="3">
                  <c:v>5.7</c:v>
                </c:pt>
                <c:pt idx="4">
                  <c:v>4.9000000000000004</c:v>
                </c:pt>
                <c:pt idx="5">
                  <c:v>4.5999999999999996</c:v>
                </c:pt>
                <c:pt idx="6">
                  <c:v>11.2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51E-4A61-B8B6-339D28072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1120155198025672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3B-4266-9304-8085F48A184F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3B-4266-9304-8085F48A184F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63B-4266-9304-8085F48A184F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63B-4266-9304-8085F48A184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89.4</c:v>
                </c:pt>
                <c:pt idx="1">
                  <c:v>10.599999999999994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3B-4266-9304-8085F48A18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CE8-4B26-9948-42C3B6F5AAD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CE8-4B26-9948-42C3B6F5AAD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91.5</c:v>
                </c:pt>
                <c:pt idx="1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E8-4B26-9948-42C3B6F5AA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CE8-4B26-9948-42C3B6F5AAD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6CE8-4B26-9948-42C3B6F5AAD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91.3</c:v>
                </c:pt>
                <c:pt idx="1">
                  <c:v>8.6999999999999993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CE8-4B26-9948-42C3B6F5A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136-4BA1-9D11-2C15AE1B245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36-4BA1-9D11-2C15AE1B245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136-4BA1-9D11-2C15AE1B2451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136-4BA1-9D11-2C15AE1B2451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136-4BA1-9D11-2C15AE1B2451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136-4BA1-9D11-2C15AE1B2451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136-4BA1-9D11-2C15AE1B2451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7">
                  <c:v>Ns/Nr a entidade/seguradora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-19.2</c:v>
                </c:pt>
                <c:pt idx="1">
                  <c:v>-15.2</c:v>
                </c:pt>
                <c:pt idx="2">
                  <c:v>-7.9</c:v>
                </c:pt>
                <c:pt idx="3">
                  <c:v>-6.7</c:v>
                </c:pt>
                <c:pt idx="4">
                  <c:v>-4.5999999999999996</c:v>
                </c:pt>
                <c:pt idx="5">
                  <c:v>-3</c:v>
                </c:pt>
                <c:pt idx="6">
                  <c:v>-2.8</c:v>
                </c:pt>
                <c:pt idx="7">
                  <c:v>-19.600000000000001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136-4BA1-9D11-2C15AE1B24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9136-4BA1-9D11-2C15AE1B245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9136-4BA1-9D11-2C15AE1B2451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9136-4BA1-9D11-2C15AE1B2451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136-4BA1-9D11-2C15AE1B2451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136-4BA1-9D11-2C15AE1B245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7">
                  <c:v>Ns/Nr a entidade/seguradora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26.4</c:v>
                </c:pt>
                <c:pt idx="1">
                  <c:v>21</c:v>
                </c:pt>
                <c:pt idx="2">
                  <c:v>6.7</c:v>
                </c:pt>
                <c:pt idx="3">
                  <c:v>5.7</c:v>
                </c:pt>
                <c:pt idx="4">
                  <c:v>4.3</c:v>
                </c:pt>
                <c:pt idx="5">
                  <c:v>3.5</c:v>
                </c:pt>
                <c:pt idx="6">
                  <c:v>3.4</c:v>
                </c:pt>
                <c:pt idx="7">
                  <c:v>10.7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136-4BA1-9D11-2C15AE1B2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1120155198025672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D0A-49F1-BE7C-31E791C79B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D0A-49F1-BE7C-31E791C79B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D0A-49F1-BE7C-31E791C79B3B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D0A-49F1-BE7C-31E791C79B3B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D0A-49F1-BE7C-31E791C79B3B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-56.8</c:v>
                </c:pt>
                <c:pt idx="1">
                  <c:v>-50.4</c:v>
                </c:pt>
                <c:pt idx="2">
                  <c:v>-42.7</c:v>
                </c:pt>
                <c:pt idx="3">
                  <c:v>-37.4</c:v>
                </c:pt>
                <c:pt idx="4">
                  <c:v>-42.3</c:v>
                </c:pt>
                <c:pt idx="5">
                  <c:v>-15.9</c:v>
                </c:pt>
                <c:pt idx="6">
                  <c:v>-11.3</c:v>
                </c:pt>
                <c:pt idx="7">
                  <c:v>-10.4</c:v>
                </c:pt>
                <c:pt idx="8">
                  <c:v>-12</c:v>
                </c:pt>
                <c:pt idx="9">
                  <c:v>-2.2000000000000002</c:v>
                </c:pt>
                <c:pt idx="10">
                  <c:v>-2.7</c:v>
                </c:pt>
                <c:pt idx="11">
                  <c:v>-1.5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0A-49F1-BE7C-31E791C79B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65.7</c:v>
                </c:pt>
                <c:pt idx="1">
                  <c:v>54.9</c:v>
                </c:pt>
                <c:pt idx="2">
                  <c:v>51.7</c:v>
                </c:pt>
                <c:pt idx="3">
                  <c:v>47.8</c:v>
                </c:pt>
                <c:pt idx="4">
                  <c:v>47</c:v>
                </c:pt>
                <c:pt idx="5">
                  <c:v>19.8</c:v>
                </c:pt>
                <c:pt idx="6">
                  <c:v>17.2</c:v>
                </c:pt>
                <c:pt idx="7">
                  <c:v>14.7</c:v>
                </c:pt>
                <c:pt idx="8">
                  <c:v>9.8000000000000007</c:v>
                </c:pt>
                <c:pt idx="9">
                  <c:v>3.2</c:v>
                </c:pt>
                <c:pt idx="10">
                  <c:v>2.9</c:v>
                </c:pt>
                <c:pt idx="11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D0A-49F1-BE7C-31E791C79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7F-4A0E-9D2D-7A882A67A0DE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37F-4A0E-9D2D-7A882A67A0DE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37F-4A0E-9D2D-7A882A67A0DE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37F-4A0E-9D2D-7A882A67A0DE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85.7</c:v>
                </c:pt>
                <c:pt idx="1">
                  <c:v>14.299999999999997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37F-4A0E-9D2D-7A882A67A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9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1-496A-A704-46EFA808E74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1-496A-A704-46EFA808E74E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90.7</c:v>
                </c:pt>
                <c:pt idx="1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31-496A-A704-46EFA808E7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F31-496A-A704-46EFA808E74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EF31-496A-A704-46EFA808E74E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91.6</c:v>
                </c:pt>
                <c:pt idx="1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31-496A-A704-46EFA808E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83-41D5-AAF7-B441A8FA20B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83-41D5-AAF7-B441A8FA20B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83-41D5-AAF7-B441A8FA20BE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483-41D5-AAF7-B441A8FA20B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483-41D5-AAF7-B441A8FA20BE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8483-41D5-AAF7-B441A8FA20BE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483-41D5-AAF7-B441A8FA20BE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7">
                  <c:v>Ns/Nr a entidade/seguradora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-16.399999999999999</c:v>
                </c:pt>
                <c:pt idx="1">
                  <c:v>-11</c:v>
                </c:pt>
                <c:pt idx="2">
                  <c:v>-8</c:v>
                </c:pt>
                <c:pt idx="3">
                  <c:v>-6.9</c:v>
                </c:pt>
                <c:pt idx="4">
                  <c:v>-6.3</c:v>
                </c:pt>
                <c:pt idx="5">
                  <c:v>-3</c:v>
                </c:pt>
                <c:pt idx="6">
                  <c:v>-1.4</c:v>
                </c:pt>
                <c:pt idx="7">
                  <c:v>-19.3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83-41D5-AAF7-B441A8FA20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8483-41D5-AAF7-B441A8FA20B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483-41D5-AAF7-B441A8FA20BE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8483-41D5-AAF7-B441A8FA20BE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483-41D5-AAF7-B441A8FA20BE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483-41D5-AAF7-B441A8FA20BE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7">
                  <c:v>Ns/Nr a entidade/seguradora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25</c:v>
                </c:pt>
                <c:pt idx="1">
                  <c:v>15.4</c:v>
                </c:pt>
                <c:pt idx="2">
                  <c:v>6.6</c:v>
                </c:pt>
                <c:pt idx="3">
                  <c:v>6.3</c:v>
                </c:pt>
                <c:pt idx="4">
                  <c:v>5.4</c:v>
                </c:pt>
                <c:pt idx="5">
                  <c:v>3.2</c:v>
                </c:pt>
                <c:pt idx="6">
                  <c:v>2.1</c:v>
                </c:pt>
                <c:pt idx="7">
                  <c:v>14.1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483-41D5-AAF7-B441A8FA2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7957422646908319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8FF-4633-89C4-F2539896CA9A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8FF-4633-89C4-F2539896CA9A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8FF-4633-89C4-F2539896CA9A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8FF-4633-89C4-F2539896CA9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85.2</c:v>
                </c:pt>
                <c:pt idx="1">
                  <c:v>14.799999999999997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FF-4633-89C4-F2539896C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8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107-4A95-8A61-532F24B8C06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107-4A95-8A61-532F24B8C06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88.9</c:v>
                </c:pt>
                <c:pt idx="1">
                  <c:v>11.1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07-4A95-8A61-532F24B8C0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107-4A95-8A61-532F24B8C06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107-4A95-8A61-532F24B8C06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91.2</c:v>
                </c:pt>
                <c:pt idx="1">
                  <c:v>8.8000000000000007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107-4A95-8A61-532F24B8C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4FF-46EA-A835-B181AD8B105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4FF-46EA-A835-B181AD8B105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4FF-46EA-A835-B181AD8B105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F4FF-46EA-A835-B181AD8B1052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F4FF-46EA-A835-B181AD8B1052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4FF-46EA-A835-B181AD8B1052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4FF-46EA-A835-B181AD8B1052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-17.5</c:v>
                </c:pt>
                <c:pt idx="1">
                  <c:v>-12.5</c:v>
                </c:pt>
                <c:pt idx="2">
                  <c:v>-5.6</c:v>
                </c:pt>
                <c:pt idx="3">
                  <c:v>-6</c:v>
                </c:pt>
                <c:pt idx="4">
                  <c:v>-5.7</c:v>
                </c:pt>
                <c:pt idx="5">
                  <c:v>-2.1</c:v>
                </c:pt>
                <c:pt idx="6">
                  <c:v>-23.1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FF-46EA-A835-B181AD8B10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F4FF-46EA-A835-B181AD8B105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4FF-46EA-A835-B181AD8B1052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4FF-46EA-A835-B181AD8B1052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4FF-46EA-A835-B181AD8B1052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F4FF-46EA-A835-B181AD8B1052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23.9</c:v>
                </c:pt>
                <c:pt idx="1">
                  <c:v>18.600000000000001</c:v>
                </c:pt>
                <c:pt idx="2">
                  <c:v>6.5</c:v>
                </c:pt>
                <c:pt idx="3">
                  <c:v>6.4</c:v>
                </c:pt>
                <c:pt idx="4">
                  <c:v>4.3</c:v>
                </c:pt>
                <c:pt idx="5">
                  <c:v>4.3</c:v>
                </c:pt>
                <c:pt idx="6">
                  <c:v>14.8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4FF-46EA-A835-B181AD8B1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9855062177578722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B0E-418C-9FDB-43215396B36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B0E-418C-9FDB-43215396B36D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0E-418C-9FDB-43215396B36D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B0E-418C-9FDB-43215396B36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58.8</c:v>
                </c:pt>
                <c:pt idx="1">
                  <c:v>41.2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0E-418C-9FDB-43215396B3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3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B82-405C-9643-FC63C296F73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B82-405C-9643-FC63C296F73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88.2</c:v>
                </c:pt>
                <c:pt idx="1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82-405C-9643-FC63C296F7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B82-405C-9643-FC63C296F73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5B82-405C-9643-FC63C296F73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87.3</c:v>
                </c:pt>
                <c:pt idx="1">
                  <c:v>12.7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82-405C-9643-FC63C296F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0C-4F6B-9F9F-5CF11220EE9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C10C-4F6B-9F9F-5CF11220EE90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10C-4F6B-9F9F-5CF11220EE90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10C-4F6B-9F9F-5CF11220EE90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10C-4F6B-9F9F-5CF11220EE90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10C-4F6B-9F9F-5CF11220EE90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5">
                  <c:v>Ns/Nr a entidade/seguradora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-21.2</c:v>
                </c:pt>
                <c:pt idx="1">
                  <c:v>-5.7</c:v>
                </c:pt>
                <c:pt idx="2">
                  <c:v>-6.3</c:v>
                </c:pt>
                <c:pt idx="3">
                  <c:v>-8.9</c:v>
                </c:pt>
                <c:pt idx="4">
                  <c:v>-5.8</c:v>
                </c:pt>
                <c:pt idx="5">
                  <c:v>-19.899999999999999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10C-4F6B-9F9F-5CF11220EE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C10C-4F6B-9F9F-5CF11220EE9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C10C-4F6B-9F9F-5CF11220EE90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C10C-4F6B-9F9F-5CF11220EE90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10C-4F6B-9F9F-5CF11220EE90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C10C-4F6B-9F9F-5CF11220EE90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5">
                  <c:v>Ns/Nr a entidade/seguradora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30.5</c:v>
                </c:pt>
                <c:pt idx="1">
                  <c:v>15.2</c:v>
                </c:pt>
                <c:pt idx="2">
                  <c:v>7.4</c:v>
                </c:pt>
                <c:pt idx="3">
                  <c:v>6.8</c:v>
                </c:pt>
                <c:pt idx="4">
                  <c:v>4.9000000000000004</c:v>
                </c:pt>
                <c:pt idx="5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10C-4F6B-9F9F-5CF11220E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9222515667355247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09D-4D2D-8262-A697F1C21488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09D-4D2D-8262-A697F1C21488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09D-4D2D-8262-A697F1C21488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09D-4D2D-8262-A697F1C2148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45.3</c:v>
                </c:pt>
                <c:pt idx="1">
                  <c:v>54.7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9D-4D2D-8262-A697F1C21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1">
                  <c:v>Caixa Geral de Depósitos</c:v>
                </c:pt>
                <c:pt idx="2">
                  <c:v>Santander</c:v>
                </c:pt>
                <c:pt idx="3">
                  <c:v>Novo Banco</c:v>
                </c:pt>
                <c:pt idx="4">
                  <c:v>Millennium BCP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-85.1</c:v>
                </c:pt>
                <c:pt idx="1">
                  <c:v>-84.7</c:v>
                </c:pt>
                <c:pt idx="2">
                  <c:v>-75.900000000000006</c:v>
                </c:pt>
                <c:pt idx="3">
                  <c:v>-76.099999999999994</c:v>
                </c:pt>
                <c:pt idx="4">
                  <c:v>-78.599999999999994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24-41DB-938B-E798B999A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424-41DB-938B-E798B999AA9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8424-41DB-938B-E798B999AA9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0D6-45ED-BD12-6841CCEA35C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8424-41DB-938B-E798B999AA9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424-41DB-938B-E798B999AA9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1">
                  <c:v>Caixa Geral de Depósitos</c:v>
                </c:pt>
                <c:pt idx="2">
                  <c:v>Santander</c:v>
                </c:pt>
                <c:pt idx="3">
                  <c:v>Novo Banco</c:v>
                </c:pt>
                <c:pt idx="4">
                  <c:v>Millennium BCP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75.3</c:v>
                </c:pt>
                <c:pt idx="1">
                  <c:v>72.5</c:v>
                </c:pt>
                <c:pt idx="2">
                  <c:v>72.099999999999994</c:v>
                </c:pt>
                <c:pt idx="3">
                  <c:v>71</c:v>
                </c:pt>
                <c:pt idx="4">
                  <c:v>70.7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24-41DB-938B-E798B999A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120"/>
          <c:min val="-12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4598051196925834"/>
          <c:y val="0.95003129712805456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A70F-417F-A8DF-C5FBFD571C5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A70F-417F-A8DF-C5FBFD571C51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94.4</c:v>
                </c:pt>
                <c:pt idx="1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0F-417F-A8DF-C5FBFD571C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A70F-417F-A8DF-C5FBFD571C5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A70F-417F-A8DF-C5FBFD571C51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89.8</c:v>
                </c:pt>
                <c:pt idx="1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70F-417F-A8DF-C5FBFD571C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BFE-4DD1-935D-1BBC93B0B7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BFE-4DD1-935D-1BBC93B0B7E6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BFE-4DD1-935D-1BBC93B0B7E6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FBFE-4DD1-935D-1BBC93B0B7E6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FBFE-4DD1-935D-1BBC93B0B7E6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BFE-4DD1-935D-1BBC93B0B7E6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BFE-4DD1-935D-1BBC93B0B7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-16.899999999999999</c:v>
                </c:pt>
                <c:pt idx="1">
                  <c:v>-11.7</c:v>
                </c:pt>
                <c:pt idx="2">
                  <c:v>-7.4</c:v>
                </c:pt>
                <c:pt idx="3">
                  <c:v>-4.5</c:v>
                </c:pt>
                <c:pt idx="4">
                  <c:v>-1.9</c:v>
                </c:pt>
                <c:pt idx="5">
                  <c:v>-5.4</c:v>
                </c:pt>
                <c:pt idx="6">
                  <c:v>-28.4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FE-4DD1-935D-1BBC93B0B7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FBFE-4DD1-935D-1BBC93B0B7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FBFE-4DD1-935D-1BBC93B0B7E6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FBFE-4DD1-935D-1BBC93B0B7E6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BFE-4DD1-935D-1BBC93B0B7E6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FBFE-4DD1-935D-1BBC93B0B7E6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6">
                  <c:v>Ns/Nr a entidade/seguradora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22.1</c:v>
                </c:pt>
                <c:pt idx="1">
                  <c:v>14.5</c:v>
                </c:pt>
                <c:pt idx="2">
                  <c:v>7.2</c:v>
                </c:pt>
                <c:pt idx="3">
                  <c:v>6.6</c:v>
                </c:pt>
                <c:pt idx="4">
                  <c:v>3.8</c:v>
                </c:pt>
                <c:pt idx="5">
                  <c:v>3.2</c:v>
                </c:pt>
                <c:pt idx="6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BFE-4DD1-935D-1BBC93B0B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7008602881573101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E4-4EE4-B9A4-0275EEC232C4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E4-4EE4-B9A4-0275EEC232C4}"/>
              </c:ext>
            </c:extLst>
          </c:dPt>
          <c:dLbls>
            <c:dLbl>
              <c:idx val="0"/>
              <c:layout>
                <c:manualLayout>
                  <c:x val="0.14719713861980427"/>
                  <c:y val="-7.0972157481267492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E4-4EE4-B9A4-0275EEC232C4}"/>
                </c:ext>
              </c:extLst>
            </c:dLbl>
            <c:dLbl>
              <c:idx val="1"/>
              <c:layout>
                <c:manualLayout>
                  <c:x val="-0.17076817704670025"/>
                  <c:y val="-5.49236271562918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735909286694739"/>
                      <c:h val="0.137031890758393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1E4-4EE4-B9A4-0275EEC232C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42.9</c:v>
                </c:pt>
                <c:pt idx="1">
                  <c:v>57.1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E4-4EE4-B9A4-0275EEC232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1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41374628445064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1F9-4D7E-9B05-7E9BF87B29B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1F9-4D7E-9B05-7E9BF87B29B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76.7</c:v>
                </c:pt>
                <c:pt idx="1">
                  <c:v>23.3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F9-4D7E-9B05-7E9BF87B29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1F9-4D7E-9B05-7E9BF87B29B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1F9-4D7E-9B05-7E9BF87B29B3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84.2</c:v>
                </c:pt>
                <c:pt idx="1">
                  <c:v>15.8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1F9-4D7E-9B05-7E9BF87B2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1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78482042096983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8E-47B2-B9DD-8455FB591E9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88E-47B2-B9DD-8455FB591E9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88E-47B2-B9DD-8455FB591E9A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188E-47B2-B9DD-8455FB591E9A}"/>
              </c:ext>
            </c:extLst>
          </c:dPt>
          <c:dLbls>
            <c:dLbl>
              <c:idx val="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88E-47B2-B9DD-8455FB591E9A}"/>
                </c:ext>
              </c:extLst>
            </c:dLbl>
            <c:dLbl>
              <c:idx val="1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88E-47B2-B9DD-8455FB591E9A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5">
                  <c:v>Ns/Nr a entidade/seguradora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-12.7</c:v>
                </c:pt>
                <c:pt idx="1">
                  <c:v>-5.9</c:v>
                </c:pt>
                <c:pt idx="2">
                  <c:v>-4.7</c:v>
                </c:pt>
                <c:pt idx="3">
                  <c:v>-8.4</c:v>
                </c:pt>
                <c:pt idx="4">
                  <c:v>-1.5</c:v>
                </c:pt>
                <c:pt idx="5">
                  <c:v>-26.6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8E-47B2-B9DD-8455FB591E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88E-47B2-B9DD-8455FB591E9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188E-47B2-B9DD-8455FB591E9A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188E-47B2-B9DD-8455FB591E9A}"/>
              </c:ext>
            </c:extLst>
          </c:dPt>
          <c:dLbls>
            <c:dLbl>
              <c:idx val="3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88E-47B2-B9DD-8455FB591E9A}"/>
                </c:ext>
              </c:extLst>
            </c:dLbl>
            <c:dLbl>
              <c:idx val="1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188E-47B2-B9DD-8455FB591E9A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Sheet1!$A$2:$A$7</c:f>
              <c:strCache>
                <c:ptCount val="6"/>
                <c:pt idx="5">
                  <c:v>Ns/Nr a entidade/seguradora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23.1</c:v>
                </c:pt>
                <c:pt idx="1">
                  <c:v>13</c:v>
                </c:pt>
                <c:pt idx="2">
                  <c:v>5.4</c:v>
                </c:pt>
                <c:pt idx="3">
                  <c:v>3.9</c:v>
                </c:pt>
                <c:pt idx="4">
                  <c:v>3.9</c:v>
                </c:pt>
                <c:pt idx="5">
                  <c:v>16.100000000000001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88E-47B2-B9DD-8455FB591E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1120155198025672"/>
          <c:y val="0.91695939273989469"/>
          <c:w val="0.27098292497973486"/>
          <c:h val="6.2682475121400724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Millennium BCP</c:v>
                </c:pt>
                <c:pt idx="1">
                  <c:v>Novo Banco</c:v>
                </c:pt>
                <c:pt idx="3">
                  <c:v>Caixa Geral de Depósitos</c:v>
                </c:pt>
                <c:pt idx="4">
                  <c:v>Santander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-39.299999999999997</c:v>
                </c:pt>
                <c:pt idx="1">
                  <c:v>-25.2</c:v>
                </c:pt>
                <c:pt idx="2">
                  <c:v>-40.4</c:v>
                </c:pt>
                <c:pt idx="3">
                  <c:v>-31</c:v>
                </c:pt>
                <c:pt idx="4">
                  <c:v>-27.3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24-41DB-938B-E798B999A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424-41DB-938B-E798B999AA9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424-41DB-938B-E798B999AA9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28A-447E-AE9F-2572B1D99DD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8424-41DB-938B-E798B999AA9D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28A-447E-AE9F-2572B1D99DD7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Millennium BCP</c:v>
                </c:pt>
                <c:pt idx="1">
                  <c:v>Novo Banco</c:v>
                </c:pt>
                <c:pt idx="3">
                  <c:v>Caixa Geral de Depósitos</c:v>
                </c:pt>
                <c:pt idx="4">
                  <c:v>Santander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38.5</c:v>
                </c:pt>
                <c:pt idx="1">
                  <c:v>35.4</c:v>
                </c:pt>
                <c:pt idx="2">
                  <c:v>32.299999999999997</c:v>
                </c:pt>
                <c:pt idx="3">
                  <c:v>27.4</c:v>
                </c:pt>
                <c:pt idx="4">
                  <c:v>25.7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24-41DB-938B-E798B999A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120"/>
          <c:min val="-12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4598051196925834"/>
          <c:y val="0.95003129712805456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CC7-4387-834E-027CB5FEE7D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CC7-4387-834E-027CB5FEE7D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CC7-4387-834E-027CB5FEE7D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CC7-4387-834E-027CB5FEE7DC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CC7-4387-834E-027CB5FEE7DC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4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-61.5</c:v>
                </c:pt>
                <c:pt idx="1">
                  <c:v>-56.1</c:v>
                </c:pt>
                <c:pt idx="2">
                  <c:v>-43</c:v>
                </c:pt>
                <c:pt idx="3">
                  <c:v>-44.2</c:v>
                </c:pt>
                <c:pt idx="4">
                  <c:v>-40.4</c:v>
                </c:pt>
                <c:pt idx="5">
                  <c:v>-19.399999999999999</c:v>
                </c:pt>
                <c:pt idx="6">
                  <c:v>-21.7</c:v>
                </c:pt>
                <c:pt idx="7">
                  <c:v>-11.9</c:v>
                </c:pt>
                <c:pt idx="8">
                  <c:v>-18.5</c:v>
                </c:pt>
                <c:pt idx="9">
                  <c:v>-2.4</c:v>
                </c:pt>
                <c:pt idx="10">
                  <c:v>-5.2</c:v>
                </c:pt>
                <c:pt idx="11">
                  <c:v>-1.5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C7-4387-834E-027CB5FEE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4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65</c:v>
                </c:pt>
                <c:pt idx="1">
                  <c:v>55.4</c:v>
                </c:pt>
                <c:pt idx="2">
                  <c:v>47.2</c:v>
                </c:pt>
                <c:pt idx="3">
                  <c:v>45.2</c:v>
                </c:pt>
                <c:pt idx="4">
                  <c:v>44.9</c:v>
                </c:pt>
                <c:pt idx="5">
                  <c:v>18</c:v>
                </c:pt>
                <c:pt idx="6">
                  <c:v>17</c:v>
                </c:pt>
                <c:pt idx="7">
                  <c:v>15.1</c:v>
                </c:pt>
                <c:pt idx="8">
                  <c:v>13.5</c:v>
                </c:pt>
                <c:pt idx="9">
                  <c:v>4.0999999999999996</c:v>
                </c:pt>
                <c:pt idx="10">
                  <c:v>2.8</c:v>
                </c:pt>
                <c:pt idx="1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C7-4387-834E-027CB5FEE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0276476805133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Comércio por grosso e a retalh</c:v>
                </c:pt>
                <c:pt idx="1">
                  <c:v>Serviços</c:v>
                </c:pt>
                <c:pt idx="2">
                  <c:v>Indústria extrativa, têxtil</c:v>
                </c:pt>
                <c:pt idx="3">
                  <c:v>Construção</c:v>
                </c:pt>
                <c:pt idx="4">
                  <c:v>Agricultura, produção animal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41.1</c:v>
                </c:pt>
                <c:pt idx="1">
                  <c:v>21.6</c:v>
                </c:pt>
                <c:pt idx="2">
                  <c:v>20.2</c:v>
                </c:pt>
                <c:pt idx="3">
                  <c:v>8.6</c:v>
                </c:pt>
                <c:pt idx="4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Comércio por grosso e a retalh</c:v>
                </c:pt>
                <c:pt idx="1">
                  <c:v>Serviços</c:v>
                </c:pt>
                <c:pt idx="2">
                  <c:v>Indústria extrativa, têxtil</c:v>
                </c:pt>
                <c:pt idx="3">
                  <c:v>Construção</c:v>
                </c:pt>
                <c:pt idx="4">
                  <c:v>Agricultura, produção animal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40.9</c:v>
                </c:pt>
                <c:pt idx="1">
                  <c:v>15.6</c:v>
                </c:pt>
                <c:pt idx="2">
                  <c:v>25.3</c:v>
                </c:pt>
                <c:pt idx="3">
                  <c:v>8.8000000000000007</c:v>
                </c:pt>
                <c:pt idx="4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91473024"/>
        <c:axId val="91474560"/>
      </c:barChart>
      <c:catAx>
        <c:axId val="914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91474560"/>
        <c:crosses val="autoZero"/>
        <c:auto val="1"/>
        <c:lblAlgn val="ctr"/>
        <c:lblOffset val="100"/>
        <c:noMultiLvlLbl val="0"/>
      </c:catAx>
      <c:valAx>
        <c:axId val="91474560"/>
        <c:scaling>
          <c:orientation val="minMax"/>
          <c:max val="60"/>
        </c:scaling>
        <c:delete val="1"/>
        <c:axPos val="l"/>
        <c:numFmt formatCode="General" sourceLinked="1"/>
        <c:majorTickMark val="out"/>
        <c:minorTickMark val="none"/>
        <c:tickLblPos val="nextTo"/>
        <c:crossAx val="914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17757750857234"/>
          <c:y val="0.86815424617800163"/>
          <c:w val="0.12623327875880061"/>
          <c:h val="0.1148124006387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CC7-4387-834E-027CB5FEE7D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CC7-4387-834E-027CB5FEE7D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CC7-4387-834E-027CB5FEE7D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CC7-4387-834E-027CB5FEE7DC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CC7-4387-834E-027CB5FEE7DC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4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-18.399999999999999</c:v>
                </c:pt>
                <c:pt idx="1">
                  <c:v>-17.5</c:v>
                </c:pt>
                <c:pt idx="2">
                  <c:v>-12.6</c:v>
                </c:pt>
                <c:pt idx="3">
                  <c:v>-12.9</c:v>
                </c:pt>
                <c:pt idx="4">
                  <c:v>-11.7</c:v>
                </c:pt>
                <c:pt idx="5">
                  <c:v>-5.8</c:v>
                </c:pt>
                <c:pt idx="6">
                  <c:v>-6.6</c:v>
                </c:pt>
                <c:pt idx="7">
                  <c:v>-3.5</c:v>
                </c:pt>
                <c:pt idx="8">
                  <c:v>-5.4</c:v>
                </c:pt>
                <c:pt idx="9">
                  <c:v>-0.7</c:v>
                </c:pt>
                <c:pt idx="10">
                  <c:v>-1.5</c:v>
                </c:pt>
                <c:pt idx="11">
                  <c:v>-0.4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C7-4387-834E-027CB5FEE7D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Sheet1!$A$2:$A$13</c:f>
              <c:strCache>
                <c:ptCount val="12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4">
                  <c:v>Novo Banco</c:v>
                </c:pt>
                <c:pt idx="5">
                  <c:v>Banco Montepio</c:v>
                </c:pt>
                <c:pt idx="6">
                  <c:v>Crédito Agrícola</c:v>
                </c:pt>
                <c:pt idx="7">
                  <c:v>Bankinter</c:v>
                </c:pt>
                <c:pt idx="8">
                  <c:v>EuroBic</c:v>
                </c:pt>
                <c:pt idx="9">
                  <c:v>Abanca</c:v>
                </c:pt>
                <c:pt idx="10">
                  <c:v>BBVA</c:v>
                </c:pt>
                <c:pt idx="11">
                  <c:v>BNP Paribás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19.399999999999999</c:v>
                </c:pt>
                <c:pt idx="1">
                  <c:v>16.5</c:v>
                </c:pt>
                <c:pt idx="2">
                  <c:v>14.1</c:v>
                </c:pt>
                <c:pt idx="3">
                  <c:v>13.5</c:v>
                </c:pt>
                <c:pt idx="4">
                  <c:v>13.4</c:v>
                </c:pt>
                <c:pt idx="5">
                  <c:v>5.4</c:v>
                </c:pt>
                <c:pt idx="6">
                  <c:v>5.0999999999999996</c:v>
                </c:pt>
                <c:pt idx="7">
                  <c:v>4.5</c:v>
                </c:pt>
                <c:pt idx="8">
                  <c:v>4</c:v>
                </c:pt>
                <c:pt idx="9">
                  <c:v>1.2</c:v>
                </c:pt>
                <c:pt idx="10">
                  <c:v>0.8</c:v>
                </c:pt>
                <c:pt idx="1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C7-4387-834E-027CB5FEE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9C3-463E-8BF7-8DC66841D01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9C3-463E-8BF7-8DC66841D01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9C3-463E-8BF7-8DC66841D01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9C3-463E-8BF7-8DC66841D011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C3-463E-8BF7-8DC66841D011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Millennium BCP</c:v>
                </c:pt>
                <c:pt idx="1">
                  <c:v>Novo Banco</c:v>
                </c:pt>
                <c:pt idx="2">
                  <c:v>Santander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BNP Paribás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-24.7</c:v>
                </c:pt>
                <c:pt idx="1">
                  <c:v>-12.3</c:v>
                </c:pt>
                <c:pt idx="2">
                  <c:v>-16.600000000000001</c:v>
                </c:pt>
                <c:pt idx="3">
                  <c:v>-18.7</c:v>
                </c:pt>
                <c:pt idx="4">
                  <c:v>-10.9</c:v>
                </c:pt>
                <c:pt idx="5">
                  <c:v>-8.1</c:v>
                </c:pt>
                <c:pt idx="6">
                  <c:v>-3.2</c:v>
                </c:pt>
                <c:pt idx="7">
                  <c:v>-2.5</c:v>
                </c:pt>
                <c:pt idx="8">
                  <c:v>-1</c:v>
                </c:pt>
                <c:pt idx="9">
                  <c:v>-0.7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3-463E-8BF7-8DC66841D0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Sheet1!$A$2:$A$11</c:f>
              <c:strCache>
                <c:ptCount val="10"/>
                <c:pt idx="0">
                  <c:v>Millennium BCP</c:v>
                </c:pt>
                <c:pt idx="1">
                  <c:v>Novo Banco</c:v>
                </c:pt>
                <c:pt idx="2">
                  <c:v>Santander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BNP Paribás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25.6</c:v>
                </c:pt>
                <c:pt idx="1">
                  <c:v>16.3</c:v>
                </c:pt>
                <c:pt idx="2">
                  <c:v>15.1</c:v>
                </c:pt>
                <c:pt idx="3">
                  <c:v>14.9</c:v>
                </c:pt>
                <c:pt idx="4">
                  <c:v>12.6</c:v>
                </c:pt>
                <c:pt idx="5">
                  <c:v>6.1</c:v>
                </c:pt>
                <c:pt idx="6">
                  <c:v>2.7</c:v>
                </c:pt>
                <c:pt idx="7">
                  <c:v>2.7</c:v>
                </c:pt>
                <c:pt idx="8">
                  <c:v>1.5</c:v>
                </c:pt>
                <c:pt idx="9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C3-463E-8BF7-8DC66841D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9C3-463E-8BF7-8DC66841D01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9C3-463E-8BF7-8DC66841D01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9C3-463E-8BF7-8DC66841D011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9C3-463E-8BF7-8DC66841D011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C3-463E-8BF7-8DC66841D011}"/>
                </c:ext>
              </c:extLst>
            </c:dLbl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Millennium BCP</c:v>
                </c:pt>
                <c:pt idx="1">
                  <c:v>Santander</c:v>
                </c:pt>
                <c:pt idx="3">
                  <c:v>Novo Banco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BBVA</c:v>
                </c:pt>
                <c:pt idx="10">
                  <c:v>BNP Paribás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-44</c:v>
                </c:pt>
                <c:pt idx="1">
                  <c:v>-34.9</c:v>
                </c:pt>
                <c:pt idx="2">
                  <c:v>-30.7</c:v>
                </c:pt>
                <c:pt idx="3">
                  <c:v>-24.1</c:v>
                </c:pt>
                <c:pt idx="4">
                  <c:v>-23.5</c:v>
                </c:pt>
                <c:pt idx="5">
                  <c:v>-12.2</c:v>
                </c:pt>
                <c:pt idx="6">
                  <c:v>-6.2</c:v>
                </c:pt>
                <c:pt idx="7">
                  <c:v>-5</c:v>
                </c:pt>
                <c:pt idx="8">
                  <c:v>-3.7</c:v>
                </c:pt>
                <c:pt idx="9">
                  <c:v>-1.5</c:v>
                </c:pt>
                <c:pt idx="10">
                  <c:v>-1.1000000000000001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C3-463E-8BF7-8DC66841D0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Millennium BCP</c:v>
                </c:pt>
                <c:pt idx="1">
                  <c:v>Santander</c:v>
                </c:pt>
                <c:pt idx="3">
                  <c:v>Novo Banco</c:v>
                </c:pt>
                <c:pt idx="4">
                  <c:v>Caixa Geral de Depósitos</c:v>
                </c:pt>
                <c:pt idx="5">
                  <c:v>Crédito Agrícola</c:v>
                </c:pt>
                <c:pt idx="6">
                  <c:v>Banco Montepio</c:v>
                </c:pt>
                <c:pt idx="7">
                  <c:v>EuroBic</c:v>
                </c:pt>
                <c:pt idx="8">
                  <c:v>Bankinter</c:v>
                </c:pt>
                <c:pt idx="9">
                  <c:v>BBVA</c:v>
                </c:pt>
                <c:pt idx="10">
                  <c:v>BNP Paribás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45.4</c:v>
                </c:pt>
                <c:pt idx="1">
                  <c:v>30.7</c:v>
                </c:pt>
                <c:pt idx="2">
                  <c:v>28.1</c:v>
                </c:pt>
                <c:pt idx="3">
                  <c:v>27.7</c:v>
                </c:pt>
                <c:pt idx="4">
                  <c:v>25.7</c:v>
                </c:pt>
                <c:pt idx="5">
                  <c:v>9.3000000000000007</c:v>
                </c:pt>
                <c:pt idx="6">
                  <c:v>7</c:v>
                </c:pt>
                <c:pt idx="7">
                  <c:v>5.9</c:v>
                </c:pt>
                <c:pt idx="8">
                  <c:v>5</c:v>
                </c:pt>
                <c:pt idx="9">
                  <c:v>1.7</c:v>
                </c:pt>
                <c:pt idx="10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C3-463E-8BF7-8DC66841D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7361664"/>
        <c:axId val="157363200"/>
      </c:barChart>
      <c:catAx>
        <c:axId val="157361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73632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73632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736166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0863172065848894"/>
          <c:y val="0.94462165403458209"/>
          <c:w val="0.17778024663926231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Boas condições econômicas</c:v>
                </c:pt>
                <c:pt idx="1">
                  <c:v>Proximidade à empresa</c:v>
                </c:pt>
                <c:pt idx="2">
                  <c:v>Tradição/hábito</c:v>
                </c:pt>
                <c:pt idx="3">
                  <c:v>Trabalha bem com as empresas</c:v>
                </c:pt>
                <c:pt idx="4">
                  <c:v>Eficácia</c:v>
                </c:pt>
                <c:pt idx="5">
                  <c:v>Imagem</c:v>
                </c:pt>
                <c:pt idx="6">
                  <c:v>Boa assessoria financeira / tributária</c:v>
                </c:pt>
                <c:pt idx="7">
                  <c:v>Recomendação</c:v>
                </c:pt>
                <c:pt idx="8">
                  <c:v>Oferta de produtos/serviços</c:v>
                </c:pt>
                <c:pt idx="9">
                  <c:v>Estratégia do empresa</c:v>
                </c:pt>
                <c:pt idx="10">
                  <c:v>Conhecimento do gestor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-21.5</c:v>
                </c:pt>
                <c:pt idx="1">
                  <c:v>-19.899999999999999</c:v>
                </c:pt>
                <c:pt idx="2">
                  <c:v>-7.1</c:v>
                </c:pt>
                <c:pt idx="3">
                  <c:v>-6.1</c:v>
                </c:pt>
                <c:pt idx="4">
                  <c:v>-5.0999999999999996</c:v>
                </c:pt>
                <c:pt idx="5">
                  <c:v>-3.9</c:v>
                </c:pt>
                <c:pt idx="6">
                  <c:v>-3</c:v>
                </c:pt>
                <c:pt idx="7">
                  <c:v>-2.6</c:v>
                </c:pt>
                <c:pt idx="8">
                  <c:v>-2.5</c:v>
                </c:pt>
                <c:pt idx="9">
                  <c:v>-2.2000000000000002</c:v>
                </c:pt>
                <c:pt idx="10">
                  <c:v>-1.6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24-41DB-938B-E798B999AA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8424-41DB-938B-E798B999AA9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424-41DB-938B-E798B999AA9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4162-4BBF-8A4B-3D9804B35499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4162-4BBF-8A4B-3D9804B35499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E4A9565-1D09-4EDD-AB63-FA0B1C19E980}" type="VALUE">
                      <a:rPr lang="en-US"/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424-41DB-938B-E798B999AA9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Sheet1!$A$2:$A$12</c:f>
              <c:strCache>
                <c:ptCount val="11"/>
                <c:pt idx="0">
                  <c:v>Boas condições econômicas</c:v>
                </c:pt>
                <c:pt idx="1">
                  <c:v>Proximidade à empresa</c:v>
                </c:pt>
                <c:pt idx="2">
                  <c:v>Tradição/hábito</c:v>
                </c:pt>
                <c:pt idx="3">
                  <c:v>Trabalha bem com as empresas</c:v>
                </c:pt>
                <c:pt idx="4">
                  <c:v>Eficácia</c:v>
                </c:pt>
                <c:pt idx="5">
                  <c:v>Imagem</c:v>
                </c:pt>
                <c:pt idx="6">
                  <c:v>Boa assessoria financeira / tributária</c:v>
                </c:pt>
                <c:pt idx="7">
                  <c:v>Recomendação</c:v>
                </c:pt>
                <c:pt idx="8">
                  <c:v>Oferta de produtos/serviços</c:v>
                </c:pt>
                <c:pt idx="9">
                  <c:v>Estratégia do empresa</c:v>
                </c:pt>
                <c:pt idx="10">
                  <c:v>Conhecimento do gestor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24.7</c:v>
                </c:pt>
                <c:pt idx="1">
                  <c:v>17</c:v>
                </c:pt>
                <c:pt idx="2">
                  <c:v>8.5</c:v>
                </c:pt>
                <c:pt idx="3">
                  <c:v>3.5</c:v>
                </c:pt>
                <c:pt idx="4">
                  <c:v>7.2</c:v>
                </c:pt>
                <c:pt idx="5">
                  <c:v>3.2</c:v>
                </c:pt>
                <c:pt idx="6">
                  <c:v>1.8</c:v>
                </c:pt>
                <c:pt idx="7">
                  <c:v>3.3</c:v>
                </c:pt>
                <c:pt idx="8">
                  <c:v>3.6</c:v>
                </c:pt>
                <c:pt idx="9">
                  <c:v>3</c:v>
                </c:pt>
                <c:pt idx="10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424-41DB-938B-E798B999A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58288128"/>
        <c:axId val="158310400"/>
      </c:barChart>
      <c:catAx>
        <c:axId val="1582881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83104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310400"/>
        <c:scaling>
          <c:orientation val="minMax"/>
          <c:max val="80"/>
          <c:min val="-80"/>
        </c:scaling>
        <c:delete val="1"/>
        <c:axPos val="t"/>
        <c:numFmt formatCode="0_ ;0" sourceLinked="0"/>
        <c:majorTickMark val="out"/>
        <c:minorTickMark val="none"/>
        <c:tickLblPos val="nextTo"/>
        <c:crossAx val="15828812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702588702150727E-2"/>
          <c:y val="4.7067083902720408E-2"/>
          <c:w val="0.88929855608637387"/>
          <c:h val="0.745905672627058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Hoja1!$A$3:$A$11</c:f>
              <c:strCache>
                <c:ptCount val="9"/>
                <c:pt idx="0">
                  <c:v>Boas condições
econômicas</c:v>
                </c:pt>
                <c:pt idx="1">
                  <c:v>Proximidade
à empresa</c:v>
                </c:pt>
                <c:pt idx="2">
                  <c:v>Tradição/
hábito</c:v>
                </c:pt>
                <c:pt idx="3">
                  <c:v>Trabalha bem
com as empresas</c:v>
                </c:pt>
                <c:pt idx="4">
                  <c:v>Eficácia</c:v>
                </c:pt>
                <c:pt idx="5">
                  <c:v>Imagem</c:v>
                </c:pt>
                <c:pt idx="6">
                  <c:v>Boa assessoria
financeira/
tributária</c:v>
                </c:pt>
                <c:pt idx="7">
                  <c:v>Recomendação</c:v>
                </c:pt>
                <c:pt idx="8">
                  <c:v>Oferta de
produtos/
serviços</c:v>
                </c:pt>
              </c:strCache>
            </c:strRef>
          </c:cat>
          <c:val>
            <c:numRef>
              <c:f>Hoja1!$B$3:$B$11</c:f>
              <c:numCache>
                <c:formatCode>General</c:formatCode>
                <c:ptCount val="9"/>
                <c:pt idx="0">
                  <c:v>15.2</c:v>
                </c:pt>
                <c:pt idx="1">
                  <c:v>19</c:v>
                </c:pt>
                <c:pt idx="2">
                  <c:v>7.3</c:v>
                </c:pt>
                <c:pt idx="3">
                  <c:v>8.1999999999999993</c:v>
                </c:pt>
                <c:pt idx="4">
                  <c:v>12.1</c:v>
                </c:pt>
                <c:pt idx="5">
                  <c:v>14.2</c:v>
                </c:pt>
                <c:pt idx="6">
                  <c:v>5.4</c:v>
                </c:pt>
                <c:pt idx="7">
                  <c:v>2.5</c:v>
                </c:pt>
                <c:pt idx="8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64-43FB-B3F4-48547989D8D8}"/>
            </c:ext>
          </c:extLst>
        </c:ser>
        <c:ser>
          <c:idx val="1"/>
          <c:order val="1"/>
          <c:tx>
            <c:strRef>
              <c:f>Hoja1!$C$2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Hoja1!$A$3:$A$11</c:f>
              <c:strCache>
                <c:ptCount val="9"/>
                <c:pt idx="0">
                  <c:v>Boas condições
econômicas</c:v>
                </c:pt>
                <c:pt idx="1">
                  <c:v>Proximidade
à empresa</c:v>
                </c:pt>
                <c:pt idx="2">
                  <c:v>Tradição/
hábito</c:v>
                </c:pt>
                <c:pt idx="3">
                  <c:v>Trabalha bem
com as empresas</c:v>
                </c:pt>
                <c:pt idx="4">
                  <c:v>Eficácia</c:v>
                </c:pt>
                <c:pt idx="5">
                  <c:v>Imagem</c:v>
                </c:pt>
                <c:pt idx="6">
                  <c:v>Boa assessoria
financeira/
tributária</c:v>
                </c:pt>
                <c:pt idx="7">
                  <c:v>Recomendação</c:v>
                </c:pt>
                <c:pt idx="8">
                  <c:v>Oferta de
produtos/
serviços</c:v>
                </c:pt>
              </c:strCache>
            </c:strRef>
          </c:cat>
          <c:val>
            <c:numRef>
              <c:f>Hoja1!$C$3:$C$11</c:f>
              <c:numCache>
                <c:formatCode>General</c:formatCode>
                <c:ptCount val="9"/>
                <c:pt idx="0">
                  <c:v>21.5</c:v>
                </c:pt>
                <c:pt idx="1">
                  <c:v>19.899999999999999</c:v>
                </c:pt>
                <c:pt idx="2">
                  <c:v>7.1</c:v>
                </c:pt>
                <c:pt idx="3">
                  <c:v>6.1</c:v>
                </c:pt>
                <c:pt idx="4">
                  <c:v>5.0999999999999996</c:v>
                </c:pt>
                <c:pt idx="5">
                  <c:v>3.9</c:v>
                </c:pt>
                <c:pt idx="6">
                  <c:v>3</c:v>
                </c:pt>
                <c:pt idx="7">
                  <c:v>2.6</c:v>
                </c:pt>
                <c:pt idx="8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64-43FB-B3F4-48547989D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244202496"/>
        <c:axId val="244216576"/>
      </c:barChart>
      <c:catAx>
        <c:axId val="244202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Lato" panose="020F0502020204030203"/>
                <a:ea typeface="+mn-ea"/>
                <a:cs typeface="+mn-cs"/>
              </a:defRPr>
            </a:pPr>
            <a:endParaRPr lang="pt-PT"/>
          </a:p>
        </c:txPr>
        <c:crossAx val="244216576"/>
        <c:crosses val="autoZero"/>
        <c:auto val="1"/>
        <c:lblAlgn val="ctr"/>
        <c:lblOffset val="100"/>
        <c:tickLblSkip val="1"/>
        <c:noMultiLvlLbl val="0"/>
      </c:catAx>
      <c:valAx>
        <c:axId val="244216576"/>
        <c:scaling>
          <c:orientation val="minMax"/>
          <c:max val="4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244202496"/>
        <c:crosses val="autoZero"/>
        <c:crossBetween val="between"/>
        <c:majorUnit val="50"/>
        <c:min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688319016164404"/>
          <c:y val="0.93115983275608283"/>
          <c:w val="0.19178686453825514"/>
          <c:h val="5.1963397342506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Lato" panose="020F0502020204030203"/>
              <a:ea typeface="+mn-ea"/>
              <a:cs typeface="+mn-cs"/>
            </a:defRPr>
          </a:pPr>
          <a:endParaRPr lang="pt-PT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50">
          <a:solidFill>
            <a:schemeClr val="tx1"/>
          </a:solidFill>
          <a:latin typeface="Lato" panose="020F0502020204030203"/>
        </a:defRPr>
      </a:pPr>
      <a:endParaRPr lang="pt-P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702588702150727E-2"/>
          <c:y val="4.7067083902720408E-2"/>
          <c:w val="0.88929855608637387"/>
          <c:h val="0.745905672627058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Hoja1!$B$2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rgbClr val="FFC00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Hoja1!$A$3:$A$11</c:f>
              <c:strCache>
                <c:ptCount val="9"/>
                <c:pt idx="0">
                  <c:v>Boas condições
econômicas</c:v>
                </c:pt>
                <c:pt idx="1">
                  <c:v>Proximidade
à empresa</c:v>
                </c:pt>
                <c:pt idx="2">
                  <c:v>Tradição/
hábito</c:v>
                </c:pt>
                <c:pt idx="3">
                  <c:v>Eficácia</c:v>
                </c:pt>
                <c:pt idx="4">
                  <c:v>Oferta de
produtos/
serviços</c:v>
                </c:pt>
                <c:pt idx="5">
                  <c:v>Trabalha bem
com as empresas</c:v>
                </c:pt>
                <c:pt idx="6">
                  <c:v>Recomendação</c:v>
                </c:pt>
                <c:pt idx="7">
                  <c:v>Imagem</c:v>
                </c:pt>
                <c:pt idx="8">
                  <c:v>Boa assessoria
financeira/
tributária</c:v>
                </c:pt>
              </c:strCache>
            </c:strRef>
          </c:cat>
          <c:val>
            <c:numRef>
              <c:f>Hoja1!$B$3:$B$11</c:f>
              <c:numCache>
                <c:formatCode>General</c:formatCode>
                <c:ptCount val="9"/>
                <c:pt idx="0">
                  <c:v>17</c:v>
                </c:pt>
                <c:pt idx="1">
                  <c:v>18.3</c:v>
                </c:pt>
                <c:pt idx="2">
                  <c:v>7.4</c:v>
                </c:pt>
                <c:pt idx="3">
                  <c:v>9.8000000000000007</c:v>
                </c:pt>
                <c:pt idx="4">
                  <c:v>2</c:v>
                </c:pt>
                <c:pt idx="5">
                  <c:v>9.4</c:v>
                </c:pt>
                <c:pt idx="6">
                  <c:v>0.5</c:v>
                </c:pt>
                <c:pt idx="7">
                  <c:v>12.6</c:v>
                </c:pt>
                <c:pt idx="8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64-43FB-B3F4-48547989D8D8}"/>
            </c:ext>
          </c:extLst>
        </c:ser>
        <c:ser>
          <c:idx val="1"/>
          <c:order val="1"/>
          <c:tx>
            <c:strRef>
              <c:f>Hoja1!$C$2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FF9966"/>
            </a:solidFill>
            <a:ln>
              <a:solidFill>
                <a:srgbClr val="F8771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Hoja1!$A$3:$A$11</c:f>
              <c:strCache>
                <c:ptCount val="9"/>
                <c:pt idx="0">
                  <c:v>Boas condições
econômicas</c:v>
                </c:pt>
                <c:pt idx="1">
                  <c:v>Proximidade
à empresa</c:v>
                </c:pt>
                <c:pt idx="2">
                  <c:v>Tradição/
hábito</c:v>
                </c:pt>
                <c:pt idx="3">
                  <c:v>Eficácia</c:v>
                </c:pt>
                <c:pt idx="4">
                  <c:v>Oferta de
produtos/
serviços</c:v>
                </c:pt>
                <c:pt idx="5">
                  <c:v>Trabalha bem
com as empresas</c:v>
                </c:pt>
                <c:pt idx="6">
                  <c:v>Recomendação</c:v>
                </c:pt>
                <c:pt idx="7">
                  <c:v>Imagem</c:v>
                </c:pt>
                <c:pt idx="8">
                  <c:v>Boa assessoria
financeira/
tributária</c:v>
                </c:pt>
              </c:strCache>
            </c:strRef>
          </c:cat>
          <c:val>
            <c:numRef>
              <c:f>Hoja1!$C$3:$C$11</c:f>
              <c:numCache>
                <c:formatCode>General</c:formatCode>
                <c:ptCount val="9"/>
                <c:pt idx="0">
                  <c:v>24.7</c:v>
                </c:pt>
                <c:pt idx="1">
                  <c:v>17</c:v>
                </c:pt>
                <c:pt idx="2">
                  <c:v>8.5</c:v>
                </c:pt>
                <c:pt idx="3">
                  <c:v>7.2</c:v>
                </c:pt>
                <c:pt idx="4">
                  <c:v>3.6</c:v>
                </c:pt>
                <c:pt idx="5">
                  <c:v>3.5</c:v>
                </c:pt>
                <c:pt idx="6">
                  <c:v>3.3</c:v>
                </c:pt>
                <c:pt idx="7">
                  <c:v>3.2</c:v>
                </c:pt>
                <c:pt idx="8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64-43FB-B3F4-48547989D8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244202496"/>
        <c:axId val="244216576"/>
      </c:barChart>
      <c:catAx>
        <c:axId val="244202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accent1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Lato" panose="020F0502020204030203"/>
                <a:ea typeface="+mn-ea"/>
                <a:cs typeface="+mn-cs"/>
              </a:defRPr>
            </a:pPr>
            <a:endParaRPr lang="pt-PT"/>
          </a:p>
        </c:txPr>
        <c:crossAx val="244216576"/>
        <c:crosses val="autoZero"/>
        <c:auto val="1"/>
        <c:lblAlgn val="ctr"/>
        <c:lblOffset val="100"/>
        <c:tickLblSkip val="1"/>
        <c:noMultiLvlLbl val="0"/>
      </c:catAx>
      <c:valAx>
        <c:axId val="244216576"/>
        <c:scaling>
          <c:orientation val="minMax"/>
          <c:max val="4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244202496"/>
        <c:crosses val="autoZero"/>
        <c:crossBetween val="between"/>
        <c:majorUnit val="50"/>
        <c:min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688319016164404"/>
          <c:y val="0.93115983275608283"/>
          <c:w val="0.19178686453825514"/>
          <c:h val="5.1963397342506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Lato" panose="020F0502020204030203"/>
              <a:ea typeface="+mn-ea"/>
              <a:cs typeface="+mn-cs"/>
            </a:defRPr>
          </a:pPr>
          <a:endParaRPr lang="pt-PT"/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50">
          <a:solidFill>
            <a:schemeClr val="tx1"/>
          </a:solidFill>
          <a:latin typeface="Lato" panose="020F0502020204030203"/>
        </a:defRPr>
      </a:pPr>
      <a:endParaRPr lang="pt-P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Até 1 ano</c:v>
                </c:pt>
                <c:pt idx="1">
                  <c:v>De 1 a 3 anos</c:v>
                </c:pt>
                <c:pt idx="2">
                  <c:v>De 4 a 10 anos</c:v>
                </c:pt>
                <c:pt idx="3">
                  <c:v>De 11 a 20 anos</c:v>
                </c:pt>
                <c:pt idx="4">
                  <c:v>Mais de 20 anos</c:v>
                </c:pt>
                <c:pt idx="5">
                  <c:v>Ns/Nr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</c:v>
                </c:pt>
                <c:pt idx="1">
                  <c:v>6.9</c:v>
                </c:pt>
                <c:pt idx="2">
                  <c:v>28.3</c:v>
                </c:pt>
                <c:pt idx="3">
                  <c:v>24</c:v>
                </c:pt>
                <c:pt idx="4">
                  <c:v>28.2</c:v>
                </c:pt>
                <c:pt idx="5">
                  <c:v>11.5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D-4866-BFD5-C49CC6018C2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Até 1 ano</c:v>
                </c:pt>
                <c:pt idx="1">
                  <c:v>De 1 a 3 anos</c:v>
                </c:pt>
                <c:pt idx="2">
                  <c:v>De 4 a 10 anos</c:v>
                </c:pt>
                <c:pt idx="3">
                  <c:v>De 11 a 20 anos</c:v>
                </c:pt>
                <c:pt idx="4">
                  <c:v>Mais de 20 anos</c:v>
                </c:pt>
                <c:pt idx="5">
                  <c:v>Ns/Nr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1.3</c:v>
                </c:pt>
                <c:pt idx="1">
                  <c:v>4.7</c:v>
                </c:pt>
                <c:pt idx="2">
                  <c:v>27.1</c:v>
                </c:pt>
                <c:pt idx="3">
                  <c:v>26.5</c:v>
                </c:pt>
                <c:pt idx="4">
                  <c:v>35.799999999999997</c:v>
                </c:pt>
                <c:pt idx="5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6D-4866-BFD5-C49CC6018C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8880896"/>
        <c:axId val="158882432"/>
      </c:barChart>
      <c:catAx>
        <c:axId val="15888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8882432"/>
        <c:crosses val="autoZero"/>
        <c:auto val="1"/>
        <c:lblAlgn val="ctr"/>
        <c:lblOffset val="100"/>
        <c:noMultiLvlLbl val="0"/>
      </c:catAx>
      <c:valAx>
        <c:axId val="158882432"/>
        <c:scaling>
          <c:orientation val="minMax"/>
          <c:max val="80"/>
        </c:scaling>
        <c:delete val="1"/>
        <c:axPos val="l"/>
        <c:numFmt formatCode="General" sourceLinked="1"/>
        <c:majorTickMark val="out"/>
        <c:minorTickMark val="none"/>
        <c:tickLblPos val="nextTo"/>
        <c:crossAx val="15888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17757750857234"/>
          <c:y val="0.88518759936122682"/>
          <c:w val="0.11073734511247213"/>
          <c:h val="0.10489103124659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17.07</c:v>
                </c:pt>
                <c:pt idx="1">
                  <c:v>15.68</c:v>
                </c:pt>
                <c:pt idx="2">
                  <c:v>15.73</c:v>
                </c:pt>
                <c:pt idx="3">
                  <c:v>16.61</c:v>
                </c:pt>
                <c:pt idx="4">
                  <c:v>14.33</c:v>
                </c:pt>
                <c:pt idx="5">
                  <c:v>14.59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6D-4866-BFD5-C49CC6018C2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17.66</c:v>
                </c:pt>
                <c:pt idx="1">
                  <c:v>17.47</c:v>
                </c:pt>
                <c:pt idx="2">
                  <c:v>17.2</c:v>
                </c:pt>
                <c:pt idx="3">
                  <c:v>16.420000000000002</c:v>
                </c:pt>
                <c:pt idx="4">
                  <c:v>15.81</c:v>
                </c:pt>
                <c:pt idx="5">
                  <c:v>15.77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E-4B55-9364-929ABBE2AA0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8923008"/>
        <c:axId val="158925952"/>
      </c:barChart>
      <c:catAx>
        <c:axId val="15892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8925952"/>
        <c:crosses val="autoZero"/>
        <c:auto val="1"/>
        <c:lblAlgn val="ctr"/>
        <c:lblOffset val="100"/>
        <c:noMultiLvlLbl val="0"/>
      </c:catAx>
      <c:valAx>
        <c:axId val="158925952"/>
        <c:scaling>
          <c:orientation val="minMax"/>
          <c:max val="25"/>
        </c:scaling>
        <c:delete val="1"/>
        <c:axPos val="l"/>
        <c:numFmt formatCode="General" sourceLinked="1"/>
        <c:majorTickMark val="out"/>
        <c:minorTickMark val="none"/>
        <c:tickLblPos val="nextTo"/>
        <c:crossAx val="15892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88100657731237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1DDC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81B-479E-967A-D2B4B6DF0795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81B-479E-967A-D2B4B6DF0795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1B-479E-967A-D2B4B6DF0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8747648"/>
        <c:axId val="158749440"/>
      </c:barChart>
      <c:catAx>
        <c:axId val="1587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87494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749440"/>
        <c:scaling>
          <c:orientation val="minMax"/>
          <c:max val="8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747648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2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D0-472D-A67A-CFEF4019BCF1}"/>
              </c:ext>
            </c:extLst>
          </c:dPt>
          <c:dPt>
            <c:idx val="1"/>
            <c:bubble3D val="0"/>
            <c:spPr>
              <a:solidFill>
                <a:srgbClr val="FF6D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D0-472D-A67A-CFEF4019BCF1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D0-472D-A67A-CFEF4019BCF1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0D0-472D-A67A-CFEF4019BCF1}"/>
              </c:ext>
            </c:extLst>
          </c:dPt>
          <c:dPt>
            <c:idx val="4"/>
            <c:bubble3D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0D0-472D-A67A-CFEF4019BCF1}"/>
              </c:ext>
            </c:extLst>
          </c:dPt>
          <c:dPt>
            <c:idx val="5"/>
            <c:bubble3D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0D0-472D-A67A-CFEF4019BCF1}"/>
              </c:ext>
            </c:extLst>
          </c:dPt>
          <c:dPt>
            <c:idx val="6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DD59-4F3D-A22F-756EE492B225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0D0-472D-A67A-CFEF4019BCF1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0D0-472D-A67A-CFEF4019BCF1}"/>
              </c:ext>
            </c:extLst>
          </c:dPt>
          <c:dLbls>
            <c:dLbl>
              <c:idx val="0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0D0-472D-A67A-CFEF4019BCF1}"/>
                </c:ext>
              </c:extLst>
            </c:dLbl>
            <c:dLbl>
              <c:idx val="1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0D0-472D-A67A-CFEF4019BCF1}"/>
                </c:ext>
              </c:extLst>
            </c:dLbl>
            <c:dLbl>
              <c:idx val="2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0D0-472D-A67A-CFEF4019BCF1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D0-472D-A67A-CFEF4019BCF1}"/>
                </c:ext>
              </c:extLst>
            </c:dLbl>
            <c:dLbl>
              <c:idx val="4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0D0-472D-A67A-CFEF4019BCF1}"/>
                </c:ext>
              </c:extLst>
            </c:dLbl>
            <c:dLbl>
              <c:idx val="5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20D0-472D-A67A-CFEF4019BCF1}"/>
                </c:ext>
              </c:extLst>
            </c:dLbl>
            <c:dLbl>
              <c:idx val="6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DD59-4F3D-A22F-756EE492B225}"/>
                </c:ext>
              </c:extLst>
            </c:dLbl>
            <c:numFmt formatCode="0.0&quot;%&quot;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Hoja1!$A$2:$A$8</c:f>
              <c:strCache>
                <c:ptCount val="7"/>
                <c:pt idx="0">
                  <c:v>BPI</c:v>
                </c:pt>
                <c:pt idx="1">
                  <c:v>Bankinter</c:v>
                </c:pt>
                <c:pt idx="2">
                  <c:v>Santander</c:v>
                </c:pt>
                <c:pt idx="3">
                  <c:v>Caixa Geral de Depósitos</c:v>
                </c:pt>
                <c:pt idx="4">
                  <c:v>Millennium BCP</c:v>
                </c:pt>
                <c:pt idx="5">
                  <c:v>Banco Montepio</c:v>
                </c:pt>
                <c:pt idx="6">
                  <c:v>Resto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18</c:v>
                </c:pt>
                <c:pt idx="1">
                  <c:v>15.4</c:v>
                </c:pt>
                <c:pt idx="2">
                  <c:v>13.6</c:v>
                </c:pt>
                <c:pt idx="3">
                  <c:v>13.3</c:v>
                </c:pt>
                <c:pt idx="4">
                  <c:v>13.2</c:v>
                </c:pt>
                <c:pt idx="5">
                  <c:v>8</c:v>
                </c:pt>
                <c:pt idx="6">
                  <c:v>18.5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0D0-472D-A67A-CFEF4019BC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Até 10 empregados</c:v>
                </c:pt>
                <c:pt idx="1">
                  <c:v>De 10 a 19 empregados</c:v>
                </c:pt>
                <c:pt idx="2">
                  <c:v>De 20 a 49 empregados</c:v>
                </c:pt>
                <c:pt idx="3">
                  <c:v>50 ou mais empregados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10.9</c:v>
                </c:pt>
                <c:pt idx="1">
                  <c:v>15.8</c:v>
                </c:pt>
                <c:pt idx="2">
                  <c:v>33</c:v>
                </c:pt>
                <c:pt idx="3">
                  <c:v>40.299999999999997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Até 10 empregados</c:v>
                </c:pt>
                <c:pt idx="1">
                  <c:v>De 10 a 19 empregados</c:v>
                </c:pt>
                <c:pt idx="2">
                  <c:v>De 20 a 49 empregados</c:v>
                </c:pt>
                <c:pt idx="3">
                  <c:v>50 ou mais empregados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6.5</c:v>
                </c:pt>
                <c:pt idx="1">
                  <c:v>15.7</c:v>
                </c:pt>
                <c:pt idx="2">
                  <c:v>32.6</c:v>
                </c:pt>
                <c:pt idx="3">
                  <c:v>45.2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3988096"/>
        <c:axId val="153998080"/>
      </c:barChart>
      <c:catAx>
        <c:axId val="15398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3998080"/>
        <c:crosses val="autoZero"/>
        <c:auto val="1"/>
        <c:lblAlgn val="ctr"/>
        <c:lblOffset val="100"/>
        <c:noMultiLvlLbl val="0"/>
      </c:catAx>
      <c:valAx>
        <c:axId val="153998080"/>
        <c:scaling>
          <c:orientation val="minMax"/>
          <c:max val="60"/>
        </c:scaling>
        <c:delete val="1"/>
        <c:axPos val="l"/>
        <c:numFmt formatCode="General" sourceLinked="1"/>
        <c:majorTickMark val="out"/>
        <c:minorTickMark val="none"/>
        <c:tickLblPos val="nextTo"/>
        <c:crossAx val="15398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17757750857234"/>
          <c:y val="0.87950981496681835"/>
          <c:w val="0.11073734511247213"/>
          <c:h val="0.10489103124659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88100657731237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999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426-4754-A7A0-B5E30CBFD162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426-4754-A7A0-B5E30CBFD16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26-4754-A7A0-B5E30CBFD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8747648"/>
        <c:axId val="158749440"/>
      </c:barChart>
      <c:catAx>
        <c:axId val="1587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87494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749440"/>
        <c:scaling>
          <c:orientation val="minMax"/>
          <c:max val="8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747648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6"/>
          <c:dPt>
            <c:idx val="0"/>
            <c:bubble3D val="0"/>
            <c:explosion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B12-4A6A-9FE1-3181E115A67A}"/>
              </c:ext>
            </c:extLst>
          </c:dPt>
          <c:dPt>
            <c:idx val="1"/>
            <c:bubble3D val="0"/>
            <c:explosion val="0"/>
            <c:spPr>
              <a:solidFill>
                <a:srgbClr val="BADE0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B12-4A6A-9FE1-3181E115A67A}"/>
              </c:ext>
            </c:extLst>
          </c:dPt>
          <c:dPt>
            <c:idx val="2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B12-4A6A-9FE1-3181E115A67A}"/>
              </c:ext>
            </c:extLst>
          </c:dPt>
          <c:dPt>
            <c:idx val="3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B12-4A6A-9FE1-3181E115A67A}"/>
              </c:ext>
            </c:extLst>
          </c:dPt>
          <c:dPt>
            <c:idx val="4"/>
            <c:bubble3D val="0"/>
            <c:explosion val="0"/>
            <c:spPr>
              <a:solidFill>
                <a:srgbClr val="FF6D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B12-4A6A-9FE1-3181E115A67A}"/>
              </c:ext>
            </c:extLst>
          </c:dPt>
          <c:dPt>
            <c:idx val="5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B12-4A6A-9FE1-3181E115A67A}"/>
              </c:ext>
            </c:extLst>
          </c:dPt>
          <c:dPt>
            <c:idx val="6"/>
            <c:bubble3D val="0"/>
            <c:explosion val="0"/>
            <c:spPr>
              <a:solidFill>
                <a:srgbClr val="D1005D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B12-4A6A-9FE1-3181E115A67A}"/>
              </c:ext>
            </c:extLst>
          </c:dPt>
          <c:dPt>
            <c:idx val="7"/>
            <c:bubble3D val="0"/>
            <c:explosion val="21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B12-4A6A-9FE1-3181E115A67A}"/>
              </c:ext>
            </c:extLst>
          </c:dPt>
          <c:dPt>
            <c:idx val="8"/>
            <c:bubble3D val="0"/>
            <c:explosion val="0"/>
            <c:spPr>
              <a:solidFill>
                <a:srgbClr val="A6A6A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B12-4A6A-9FE1-3181E115A67A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CB12-4A6A-9FE1-3181E115A67A}"/>
              </c:ext>
            </c:extLst>
          </c:dPt>
          <c:dLbls>
            <c:dLbl>
              <c:idx val="0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12-4A6A-9FE1-3181E115A67A}"/>
                </c:ext>
              </c:extLst>
            </c:dLbl>
            <c:dLbl>
              <c:idx val="1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B12-4A6A-9FE1-3181E115A67A}"/>
                </c:ext>
              </c:extLst>
            </c:dLbl>
            <c:dLbl>
              <c:idx val="2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CB12-4A6A-9FE1-3181E115A67A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B12-4A6A-9FE1-3181E115A67A}"/>
                </c:ext>
              </c:extLst>
            </c:dLbl>
            <c:dLbl>
              <c:idx val="4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B12-4A6A-9FE1-3181E115A67A}"/>
                </c:ext>
              </c:extLst>
            </c:dLbl>
            <c:dLbl>
              <c:idx val="5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CB12-4A6A-9FE1-3181E115A67A}"/>
                </c:ext>
              </c:extLst>
            </c:dLbl>
            <c:dLbl>
              <c:idx val="6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CB12-4A6A-9FE1-3181E115A67A}"/>
                </c:ext>
              </c:extLst>
            </c:dLbl>
            <c:dLbl>
              <c:idx val="7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CB12-4A6A-9FE1-3181E115A67A}"/>
                </c:ext>
              </c:extLst>
            </c:dLbl>
            <c:dLbl>
              <c:idx val="8"/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0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CB12-4A6A-9FE1-3181E115A67A}"/>
                </c:ext>
              </c:extLst>
            </c:dLbl>
            <c:numFmt formatCode="0.0&quot;%&quot;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Hoja1!$A$2:$A$10</c:f>
              <c:strCache>
                <c:ptCount val="9"/>
                <c:pt idx="0">
                  <c:v>Santander</c:v>
                </c:pt>
                <c:pt idx="1">
                  <c:v>Novo Banco</c:v>
                </c:pt>
                <c:pt idx="2">
                  <c:v>Banco Montepio</c:v>
                </c:pt>
                <c:pt idx="3">
                  <c:v>EuroBic</c:v>
                </c:pt>
                <c:pt idx="4">
                  <c:v>Bankinter</c:v>
                </c:pt>
                <c:pt idx="5">
                  <c:v>Caixa Geral de Depósitos</c:v>
                </c:pt>
                <c:pt idx="6">
                  <c:v>Millennium BCP</c:v>
                </c:pt>
                <c:pt idx="7">
                  <c:v>BPI</c:v>
                </c:pt>
                <c:pt idx="8">
                  <c:v>Resto</c:v>
                </c:pt>
              </c:strCache>
            </c:strRef>
          </c:cat>
          <c:val>
            <c:numRef>
              <c:f>Hoja1!$B$2:$B$10</c:f>
              <c:numCache>
                <c:formatCode>General</c:formatCode>
                <c:ptCount val="9"/>
                <c:pt idx="0">
                  <c:v>16.8</c:v>
                </c:pt>
                <c:pt idx="1">
                  <c:v>14.7</c:v>
                </c:pt>
                <c:pt idx="2">
                  <c:v>13.4</c:v>
                </c:pt>
                <c:pt idx="3">
                  <c:v>10.4</c:v>
                </c:pt>
                <c:pt idx="4">
                  <c:v>9</c:v>
                </c:pt>
                <c:pt idx="5">
                  <c:v>7.2</c:v>
                </c:pt>
                <c:pt idx="6">
                  <c:v>6.8</c:v>
                </c:pt>
                <c:pt idx="7">
                  <c:v>5.8</c:v>
                </c:pt>
                <c:pt idx="8">
                  <c:v>15.9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B12-4A6A-9FE1-3181E115A6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682015193775E-2"/>
          <c:y val="4.4949259140941278E-2"/>
          <c:w val="0.96454158045198513"/>
          <c:h val="0.73981515367328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Altas</c:v>
                </c:pt>
              </c:strCache>
            </c:strRef>
          </c:tx>
          <c:spPr>
            <a:solidFill>
              <a:srgbClr val="A6A6A6"/>
            </a:solidFill>
            <a:ln w="12700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D4F-42DA-87DF-D9B85BC3AB4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D4F-42DA-87DF-D9B85BC3AB47}"/>
              </c:ext>
            </c:extLst>
          </c:dPt>
          <c:dLbls>
            <c:dLbl>
              <c:idx val="2"/>
              <c:numFmt formatCode="&quot;+&quot;0.0" sourceLinked="0"/>
              <c:spPr>
                <a:solidFill>
                  <a:srgbClr val="A6A6A6"/>
                </a:solidFill>
                <a:ln w="22803"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D4F-42DA-87DF-D9B85BC3AB47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A6A6A6"/>
                </a:solidFill>
                <a:ln w="22803"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AA28-4EA1-8072-EAA12F89BA1D}"/>
                </c:ext>
              </c:extLst>
            </c:dLbl>
            <c:numFmt formatCode="&quot;+&quot;0.0" sourceLinked="0"/>
            <c:spPr>
              <a:solidFill>
                <a:srgbClr val="A6A6A6"/>
              </a:solidFill>
              <a:ln w="22803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BPI</c:v>
                </c:pt>
                <c:pt idx="1">
                  <c:v>Millennium BCP</c:v>
                </c:pt>
                <c:pt idx="2">
                  <c:v>Caixa Geral de Depósitos</c:v>
                </c:pt>
                <c:pt idx="3">
                  <c:v>Santander</c:v>
                </c:pt>
                <c:pt idx="4">
                  <c:v>Novo Banco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1.7</c:v>
                </c:pt>
                <c:pt idx="1">
                  <c:v>0.9</c:v>
                </c:pt>
                <c:pt idx="2">
                  <c:v>1.2</c:v>
                </c:pt>
                <c:pt idx="3">
                  <c:v>1.1000000000000001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D4F-42DA-87DF-D9B85BC3AB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Abandonos</c:v>
                </c:pt>
              </c:strCache>
            </c:strRef>
          </c:tx>
          <c:spPr>
            <a:solidFill>
              <a:srgbClr val="FF0000"/>
            </a:solidFill>
            <a:ln w="12700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8D4F-42DA-87DF-D9B85BC3AB47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8D4F-42DA-87DF-D9B85BC3AB47}"/>
              </c:ext>
            </c:extLst>
          </c:dPt>
          <c:dLbls>
            <c:dLbl>
              <c:idx val="2"/>
              <c:numFmt formatCode="&quot;-&quot;0.0_ ;&quot;-&quot;0.0\ " sourceLinked="0"/>
              <c:spPr>
                <a:solidFill>
                  <a:srgbClr val="FF0000"/>
                </a:solidFill>
                <a:ln w="22803"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D4F-42DA-87DF-D9B85BC3AB47}"/>
                </c:ext>
              </c:extLst>
            </c:dLbl>
            <c:numFmt formatCode="&quot;-&quot;0.0_ ;&quot;-&quot;0.0\ " sourceLinked="0"/>
            <c:spPr>
              <a:solidFill>
                <a:srgbClr val="FF0000"/>
              </a:solidFill>
              <a:ln w="22803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BPI</c:v>
                </c:pt>
                <c:pt idx="1">
                  <c:v>Millennium BCP</c:v>
                </c:pt>
                <c:pt idx="2">
                  <c:v>Caixa Geral de Depósitos</c:v>
                </c:pt>
                <c:pt idx="3">
                  <c:v>Santander</c:v>
                </c:pt>
                <c:pt idx="4">
                  <c:v>Novo Banco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0.8</c:v>
                </c:pt>
                <c:pt idx="2">
                  <c:v>1.2</c:v>
                </c:pt>
                <c:pt idx="3">
                  <c:v>2.4</c:v>
                </c:pt>
                <c:pt idx="4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8D4F-42DA-87DF-D9B85BC3A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0"/>
        <c:axId val="158129536"/>
        <c:axId val="158135424"/>
      </c:barChart>
      <c:catAx>
        <c:axId val="158129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8135424"/>
        <c:crosses val="autoZero"/>
        <c:auto val="1"/>
        <c:lblAlgn val="ctr"/>
        <c:lblOffset val="100"/>
        <c:noMultiLvlLbl val="0"/>
      </c:catAx>
      <c:valAx>
        <c:axId val="158135424"/>
        <c:scaling>
          <c:orientation val="minMax"/>
          <c:max val="4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129536"/>
        <c:crosses val="autoZero"/>
        <c:crossBetween val="between"/>
        <c:majorUnit val="25"/>
        <c:minorUnit val="5"/>
      </c:valAx>
      <c:spPr>
        <a:noFill/>
        <a:ln w="2280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bg1"/>
          </a:solidFill>
          <a:latin typeface="Lato" panose="020F0502020204030203" pitchFamily="34" charset="0"/>
          <a:ea typeface="Verdana"/>
          <a:cs typeface="Verdana"/>
        </a:defRPr>
      </a:pPr>
      <a:endParaRPr lang="pt-PT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208630256505888"/>
          <c:y val="0.156427423417967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8F9-44FD-B6B2-ACAB67AC3BA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F9-44FD-B6B2-ACAB67AC3BA1}"/>
              </c:ext>
            </c:extLst>
          </c:dPt>
          <c:dLbls>
            <c:dLbl>
              <c:idx val="0"/>
              <c:layout>
                <c:manualLayout>
                  <c:x val="0.18537015268752749"/>
                  <c:y val="-0.139589782609389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pt-PT" sz="1050" b="0" i="0" u="none" strike="noStrike" kern="1200" baseline="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pt-BR" noProof="0" dirty="0"/>
                      <a:t>Repartiu o seu negócio pelos bancos com os que já operava
75,4%</a:t>
                    </a:r>
                  </a:p>
                </c:rich>
              </c:tx>
              <c:numFmt formatCode="0.0%" sourceLinked="0"/>
              <c:spPr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pt-PT" sz="1050" b="0" i="0" u="none" strike="noStrike" kern="1200" baseline="0" noProof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8F9-44FD-B6B2-ACAB67AC3BA1}"/>
                </c:ext>
              </c:extLst>
            </c:dLbl>
            <c:dLbl>
              <c:idx val="1"/>
              <c:layout>
                <c:manualLayout>
                  <c:x val="-0.15660581864980772"/>
                  <c:y val="-3.60231697056488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pt-PT" sz="1050" b="0" i="0" u="none" strike="noStrike" kern="1200" baseline="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noProof="0" dirty="0">
                        <a:solidFill>
                          <a:schemeClr val="bg1"/>
                        </a:solidFill>
                      </a:rPr>
                      <a:t>Mudou de banco
24,6%</a:t>
                    </a:r>
                  </a:p>
                </c:rich>
              </c:tx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pt-PT" sz="1050" b="0" i="0" u="none" strike="noStrike" kern="1200" baseline="0" noProof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78F9-44FD-B6B2-ACAB67AC3BA1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Reapartiu o seu negócio pelos bancos com os que já operava</c:v>
                </c:pt>
                <c:pt idx="1">
                  <c:v>Se fue a otro banco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75.400000000000006</c:v>
                </c:pt>
                <c:pt idx="1">
                  <c:v>24.599999999999994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8F9-44FD-B6B2-ACAB67AC3B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2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88100657731237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999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5E2-4C15-B886-1225F7B33FF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5E2-4C15-B886-1225F7B33FF4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3.6</c:v>
                </c:pt>
                <c:pt idx="1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E2-4C15-B886-1225F7B33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8747648"/>
        <c:axId val="158749440"/>
      </c:barChart>
      <c:catAx>
        <c:axId val="1587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87494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749440"/>
        <c:scaling>
          <c:orientation val="minMax"/>
          <c:max val="8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747648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803234333953675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FD7A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81B-479E-967A-D2B4B6DF0795}"/>
              </c:ext>
            </c:extLst>
          </c:dPt>
          <c:dPt>
            <c:idx val="1"/>
            <c:invertIfNegative val="0"/>
            <c:bubble3D val="0"/>
            <c:spPr>
              <a:solidFill>
                <a:srgbClr val="FF9999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81B-479E-967A-D2B4B6DF0795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11.9</c:v>
                </c:pt>
                <c:pt idx="1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1B-479E-967A-D2B4B6DF07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680-4C65-B9B6-21F4C713CEF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2680-4C65-B9B6-21F4C713CEF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10.3</c:v>
                </c:pt>
                <c:pt idx="1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680-4C65-B9B6-21F4C713CE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1"/>
          <c:dPt>
            <c:idx val="0"/>
            <c:bubble3D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54-4D47-B082-EAA0FDC962B6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654-4D47-B082-EAA0FDC962B6}"/>
              </c:ext>
            </c:extLst>
          </c:dPt>
          <c:dPt>
            <c:idx val="2"/>
            <c:bubble3D val="0"/>
            <c:explosion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654-4D47-B082-EAA0FDC962B6}"/>
              </c:ext>
            </c:extLst>
          </c:dPt>
          <c:dPt>
            <c:idx val="3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654-4D47-B082-EAA0FDC962B6}"/>
              </c:ext>
            </c:extLst>
          </c:dPt>
          <c:dPt>
            <c:idx val="4"/>
            <c:bubble3D val="0"/>
            <c:explosion val="16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654-4D47-B082-EAA0FDC962B6}"/>
              </c:ext>
            </c:extLst>
          </c:dPt>
          <c:dPt>
            <c:idx val="5"/>
            <c:bubble3D val="0"/>
            <c:explosion val="0"/>
            <c:spPr>
              <a:solidFill>
                <a:srgbClr val="FF6D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654-4D47-B082-EAA0FDC962B6}"/>
              </c:ext>
            </c:extLst>
          </c:dPt>
          <c:dPt>
            <c:idx val="6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654-4D47-B082-EAA0FDC962B6}"/>
              </c:ext>
            </c:extLst>
          </c:dPt>
          <c:dPt>
            <c:idx val="7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6654-4D47-B082-EAA0FDC962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6654-4D47-B082-EAA0FDC962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6654-4D47-B082-EAA0FDC962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654-4D47-B082-EAA0FDC962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654-4D47-B082-EAA0FDC962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654-4D47-B082-EAA0FDC962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54-4D47-B082-EAA0FDC962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654-4D47-B082-EAA0FDC962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654-4D47-B082-EAA0FDC962B6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6654-4D47-B082-EAA0FDC962B6}"/>
                </c:ext>
              </c:extLst>
            </c:dLbl>
            <c:dLbl>
              <c:idx val="7"/>
              <c:layout>
                <c:manualLayout>
                  <c:x val="-6.4175854987684608E-17"/>
                  <c:y val="-1.8432363747459199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654-4D47-B082-EAA0FDC962B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Millennium BCP</c:v>
                </c:pt>
                <c:pt idx="1">
                  <c:v>Santander</c:v>
                </c:pt>
                <c:pt idx="2">
                  <c:v>Caixa Geral de Depósitos</c:v>
                </c:pt>
                <c:pt idx="3">
                  <c:v>Novo Banco</c:v>
                </c:pt>
                <c:pt idx="4">
                  <c:v>BPI</c:v>
                </c:pt>
                <c:pt idx="5">
                  <c:v>Bankinter</c:v>
                </c:pt>
                <c:pt idx="6">
                  <c:v>Banco Montepio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21.7</c:v>
                </c:pt>
                <c:pt idx="1">
                  <c:v>20.2</c:v>
                </c:pt>
                <c:pt idx="2">
                  <c:v>15</c:v>
                </c:pt>
                <c:pt idx="3">
                  <c:v>13.9</c:v>
                </c:pt>
                <c:pt idx="4">
                  <c:v>13.2</c:v>
                </c:pt>
                <c:pt idx="5">
                  <c:v>6.8</c:v>
                </c:pt>
                <c:pt idx="6">
                  <c:v>2.9</c:v>
                </c:pt>
                <c:pt idx="7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654-4D47-B082-EAA0FDC96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43723027247929"/>
          <c:y val="4.8718065649992648E-2"/>
          <c:w val="0.64391647362709448"/>
          <c:h val="0.83288924213502546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explosion val="1"/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54-4D47-B082-EAA0FDC962B6}"/>
              </c:ext>
            </c:extLst>
          </c:dPt>
          <c:dPt>
            <c:idx val="1"/>
            <c:bubble3D val="0"/>
            <c:spPr>
              <a:solidFill>
                <a:srgbClr val="CC00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654-4D47-B082-EAA0FDC962B6}"/>
              </c:ext>
            </c:extLst>
          </c:dPt>
          <c:dPt>
            <c:idx val="2"/>
            <c:bubble3D val="0"/>
            <c:explosion val="15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654-4D47-B082-EAA0FDC962B6}"/>
              </c:ext>
            </c:extLst>
          </c:dPt>
          <c:dPt>
            <c:idx val="3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654-4D47-B082-EAA0FDC962B6}"/>
              </c:ext>
            </c:extLst>
          </c:dPt>
          <c:dPt>
            <c:idx val="4"/>
            <c:bubble3D val="0"/>
            <c:explosion val="0"/>
            <c:spPr>
              <a:solidFill>
                <a:srgbClr val="BBCD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654-4D47-B082-EAA0FDC962B6}"/>
              </c:ext>
            </c:extLst>
          </c:dPt>
          <c:dPt>
            <c:idx val="5"/>
            <c:bubble3D val="0"/>
            <c:explosion val="0"/>
            <c:spPr>
              <a:solidFill>
                <a:srgbClr val="FFD101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654-4D47-B082-EAA0FDC962B6}"/>
              </c:ext>
            </c:extLst>
          </c:dPt>
          <c:dPt>
            <c:idx val="6"/>
            <c:bubble3D val="0"/>
            <c:explosion val="0"/>
            <c:spPr>
              <a:solidFill>
                <a:srgbClr val="C00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654-4D47-B082-EAA0FDC962B6}"/>
              </c:ext>
            </c:extLst>
          </c:dPt>
          <c:dPt>
            <c:idx val="7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6654-4D47-B082-EAA0FDC962B6}"/>
              </c:ext>
            </c:extLst>
          </c:dPt>
          <c:dPt>
            <c:idx val="1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6654-4D47-B082-EAA0FDC962B6}"/>
              </c:ext>
            </c:extLst>
          </c:dPt>
          <c:dPt>
            <c:idx val="11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6654-4D47-B082-EAA0FDC962B6}"/>
              </c:ext>
            </c:extLst>
          </c:dPt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654-4D47-B082-EAA0FDC962B6}"/>
                </c:ext>
              </c:extLst>
            </c:dLbl>
            <c:dLbl>
              <c:idx val="1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654-4D47-B082-EAA0FDC962B6}"/>
                </c:ext>
              </c:extLst>
            </c:dLbl>
            <c:dLbl>
              <c:idx val="2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654-4D47-B082-EAA0FDC962B6}"/>
                </c:ext>
              </c:extLst>
            </c:dLbl>
            <c:dLbl>
              <c:idx val="3"/>
              <c:layout>
                <c:manualLayout>
                  <c:x val="-1.0501624857704393E-2"/>
                  <c:y val="-8.4480691247700353E-17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654-4D47-B082-EAA0FDC962B6}"/>
                </c:ext>
              </c:extLst>
            </c:dLbl>
            <c:dLbl>
              <c:idx val="4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654-4D47-B082-EAA0FDC962B6}"/>
                </c:ext>
              </c:extLst>
            </c:dLbl>
            <c:dLbl>
              <c:idx val="5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654-4D47-B082-EAA0FDC962B6}"/>
                </c:ext>
              </c:extLst>
            </c:dLbl>
            <c:dLbl>
              <c:idx val="6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6654-4D47-B082-EAA0FDC962B6}"/>
                </c:ext>
              </c:extLst>
            </c:dLbl>
            <c:dLbl>
              <c:idx val="7"/>
              <c:layout>
                <c:manualLayout>
                  <c:x val="-6.4175854987684608E-17"/>
                  <c:y val="-1.8432363747459199E-2"/>
                </c:manualLayout>
              </c:layout>
              <c:numFmt formatCode="0.0%" sourceLinked="0"/>
              <c:spPr>
                <a:solidFill>
                  <a:srgbClr val="A6A6A6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654-4D47-B082-EAA0FDC962B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Hoja1!$A$2:$A$9</c:f>
              <c:strCache>
                <c:ptCount val="8"/>
                <c:pt idx="0">
                  <c:v>Santander</c:v>
                </c:pt>
                <c:pt idx="1">
                  <c:v>Millennium BCP</c:v>
                </c:pt>
                <c:pt idx="2">
                  <c:v>BPI</c:v>
                </c:pt>
                <c:pt idx="3">
                  <c:v>Caixa Geral de Depósitos</c:v>
                </c:pt>
                <c:pt idx="4">
                  <c:v>Novo Banco</c:v>
                </c:pt>
                <c:pt idx="5">
                  <c:v>Banco Montepio</c:v>
                </c:pt>
                <c:pt idx="6">
                  <c:v>EuroBic</c:v>
                </c:pt>
                <c:pt idx="7">
                  <c:v>Resto</c:v>
                </c:pt>
              </c:strCache>
            </c:strRef>
          </c:cat>
          <c:val>
            <c:numRef>
              <c:f>Hoja1!$B$2:$B$9</c:f>
              <c:numCache>
                <c:formatCode>General</c:formatCode>
                <c:ptCount val="8"/>
                <c:pt idx="0">
                  <c:v>25.2</c:v>
                </c:pt>
                <c:pt idx="1">
                  <c:v>21.5</c:v>
                </c:pt>
                <c:pt idx="2">
                  <c:v>16.2</c:v>
                </c:pt>
                <c:pt idx="3">
                  <c:v>10.8</c:v>
                </c:pt>
                <c:pt idx="4">
                  <c:v>7.5</c:v>
                </c:pt>
                <c:pt idx="5">
                  <c:v>5.9</c:v>
                </c:pt>
                <c:pt idx="6">
                  <c:v>5.0999999999999996</c:v>
                </c:pt>
                <c:pt idx="7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6654-4D47-B082-EAA0FDC962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050">
          <a:latin typeface="Lato" panose="020F0502020204030203"/>
          <a:cs typeface="Kalinga" pitchFamily="34" charset="0"/>
        </a:defRPr>
      </a:pPr>
      <a:endParaRPr lang="pt-PT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682015193775E-2"/>
          <c:y val="4.4949259140941278E-2"/>
          <c:w val="0.96454158045198513"/>
          <c:h val="0.73981515367328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Intensificación</c:v>
                </c:pt>
              </c:strCache>
            </c:strRef>
          </c:tx>
          <c:spPr>
            <a:solidFill>
              <a:srgbClr val="A6A6A6"/>
            </a:solidFill>
            <a:ln w="12700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062-4C22-8BD3-D35F0C616B0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45E-4E7D-986A-CE8197B810EB}"/>
              </c:ext>
            </c:extLst>
          </c:dPt>
          <c:dLbls>
            <c:numFmt formatCode="&quot;+&quot;0.0" sourceLinked="0"/>
            <c:spPr>
              <a:solidFill>
                <a:srgbClr val="A6A6A6"/>
              </a:solidFill>
              <a:ln w="22803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Novo Banco</c:v>
                </c:pt>
                <c:pt idx="1">
                  <c:v>Caixa Geral de Depósitos</c:v>
                </c:pt>
                <c:pt idx="2">
                  <c:v>Millennium BCP</c:v>
                </c:pt>
                <c:pt idx="3">
                  <c:v>Santander</c:v>
                </c:pt>
                <c:pt idx="4">
                  <c:v>BPI</c:v>
                </c:pt>
              </c:strCache>
            </c:strRef>
          </c:cat>
          <c:val>
            <c:numRef>
              <c:f>Sheet1!$B$2:$B$6</c:f>
              <c:numCache>
                <c:formatCode>0.0</c:formatCode>
                <c:ptCount val="5"/>
                <c:pt idx="0">
                  <c:v>10.7</c:v>
                </c:pt>
                <c:pt idx="1">
                  <c:v>11</c:v>
                </c:pt>
                <c:pt idx="2">
                  <c:v>11.5</c:v>
                </c:pt>
                <c:pt idx="3">
                  <c:v>12.7</c:v>
                </c:pt>
                <c:pt idx="4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5E-4E7D-986A-CE8197B810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Reducción</c:v>
                </c:pt>
              </c:strCache>
            </c:strRef>
          </c:tx>
          <c:spPr>
            <a:solidFill>
              <a:srgbClr val="FF0000"/>
            </a:solidFill>
            <a:ln w="12700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4062-4C22-8BD3-D35F0C616B07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745E-4E7D-986A-CE8197B810E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F82E633-5EB5-42E6-81D2-583B8A752204}" type="VALUE">
                      <a:rPr lang="en-US">
                        <a:latin typeface="HelvLight"/>
                      </a:rPr>
                      <a:pPr/>
                      <a:t>[VALUE]</a:t>
                    </a:fld>
                    <a:endParaRPr lang="pt-PT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062-4C22-8BD3-D35F0C616B07}"/>
                </c:ext>
              </c:extLst>
            </c:dLbl>
            <c:numFmt formatCode="&quot;-&quot;0.0_ ;&quot;-&quot;0.0\ " sourceLinked="0"/>
            <c:spPr>
              <a:solidFill>
                <a:srgbClr val="FF0000"/>
              </a:solidFill>
              <a:ln w="22803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Novo Banco</c:v>
                </c:pt>
                <c:pt idx="1">
                  <c:v>Caixa Geral de Depósitos</c:v>
                </c:pt>
                <c:pt idx="2">
                  <c:v>Millennium BCP</c:v>
                </c:pt>
                <c:pt idx="3">
                  <c:v>Santander</c:v>
                </c:pt>
                <c:pt idx="4">
                  <c:v>BPI</c:v>
                </c:pt>
              </c:strCache>
            </c:strRef>
          </c:cat>
          <c:val>
            <c:numRef>
              <c:f>Sheet1!$C$2:$C$6</c:f>
              <c:numCache>
                <c:formatCode>0.0</c:formatCode>
                <c:ptCount val="5"/>
                <c:pt idx="0">
                  <c:v>2.2999999999999998</c:v>
                </c:pt>
                <c:pt idx="1">
                  <c:v>3.2</c:v>
                </c:pt>
                <c:pt idx="2">
                  <c:v>4.5</c:v>
                </c:pt>
                <c:pt idx="3">
                  <c:v>6.3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45E-4E7D-986A-CE8197B81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0"/>
        <c:axId val="159411584"/>
        <c:axId val="159417472"/>
      </c:barChart>
      <c:catAx>
        <c:axId val="159411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9417472"/>
        <c:crosses val="autoZero"/>
        <c:auto val="1"/>
        <c:lblAlgn val="ctr"/>
        <c:lblOffset val="100"/>
        <c:noMultiLvlLbl val="0"/>
      </c:catAx>
      <c:valAx>
        <c:axId val="159417472"/>
        <c:scaling>
          <c:orientation val="minMax"/>
          <c:max val="3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411584"/>
        <c:crosses val="autoZero"/>
        <c:crossBetween val="between"/>
        <c:majorUnit val="25"/>
        <c:minorUnit val="5"/>
      </c:valAx>
      <c:spPr>
        <a:noFill/>
        <a:ln w="22803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bg1"/>
          </a:solidFill>
          <a:latin typeface="Lato" panose="020F0502020204030203" pitchFamily="34" charset="0"/>
          <a:ea typeface="Verdana"/>
          <a:cs typeface="Verdana"/>
        </a:defRPr>
      </a:pPr>
      <a:endParaRPr lang="pt-PT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0140923071996035"/>
          <c:y val="3.4152738078073078E-2"/>
          <c:w val="0.42382391772974903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AF8-40A9-BDC8-8C895A1FA8E3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AF8-40A9-BDC8-8C895A1FA8E3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AF8-40A9-BDC8-8C895A1FA8E3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2AE-4EFF-A659-9AD902ADB281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Contratou mais produtos de financiamento</c:v>
                </c:pt>
                <c:pt idx="1">
                  <c:v>Incrementou o montante dos produtos de financiamento</c:v>
                </c:pt>
                <c:pt idx="2">
                  <c:v>Contratou mais serviços transacionais </c:v>
                </c:pt>
                <c:pt idx="3">
                  <c:v>Contratou outros serviços</c:v>
                </c:pt>
                <c:pt idx="4">
                  <c:v>Contratou produtos de comércio internacional</c:v>
                </c:pt>
                <c:pt idx="5">
                  <c:v>Incrementou o montante dos produtos de poupança/investimento</c:v>
                </c:pt>
                <c:pt idx="6">
                  <c:v>Contratou mais produtos de poupança/investimento</c:v>
                </c:pt>
                <c:pt idx="7">
                  <c:v>Outros</c:v>
                </c:pt>
                <c:pt idx="8">
                  <c:v>Ns/Nr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-62.3</c:v>
                </c:pt>
                <c:pt idx="1">
                  <c:v>-41</c:v>
                </c:pt>
                <c:pt idx="2">
                  <c:v>-27.3</c:v>
                </c:pt>
                <c:pt idx="3">
                  <c:v>-10</c:v>
                </c:pt>
                <c:pt idx="4">
                  <c:v>-12.4</c:v>
                </c:pt>
                <c:pt idx="5">
                  <c:v>-9.9</c:v>
                </c:pt>
                <c:pt idx="6">
                  <c:v>-14.5</c:v>
                </c:pt>
                <c:pt idx="7">
                  <c:v>-4.3</c:v>
                </c:pt>
                <c:pt idx="8">
                  <c:v>-0.8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A7-4936-B196-B0807096F8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Contratou mais produtos de financiamento</c:v>
                </c:pt>
                <c:pt idx="1">
                  <c:v>Incrementou o montante dos produtos de financiamento</c:v>
                </c:pt>
                <c:pt idx="2">
                  <c:v>Contratou mais serviços transacionais </c:v>
                </c:pt>
                <c:pt idx="3">
                  <c:v>Contratou outros serviços</c:v>
                </c:pt>
                <c:pt idx="4">
                  <c:v>Contratou produtos de comércio internacional</c:v>
                </c:pt>
                <c:pt idx="5">
                  <c:v>Incrementou o montante dos produtos de poupança/investimento</c:v>
                </c:pt>
                <c:pt idx="6">
                  <c:v>Contratou mais produtos de poupança/investimento</c:v>
                </c:pt>
                <c:pt idx="7">
                  <c:v>Outros</c:v>
                </c:pt>
                <c:pt idx="8">
                  <c:v>Ns/Nr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62.9</c:v>
                </c:pt>
                <c:pt idx="1">
                  <c:v>21.7</c:v>
                </c:pt>
                <c:pt idx="2">
                  <c:v>17.899999999999999</c:v>
                </c:pt>
                <c:pt idx="3">
                  <c:v>14.5</c:v>
                </c:pt>
                <c:pt idx="4">
                  <c:v>12.3</c:v>
                </c:pt>
                <c:pt idx="5">
                  <c:v>8.6</c:v>
                </c:pt>
                <c:pt idx="6">
                  <c:v>7.7</c:v>
                </c:pt>
                <c:pt idx="7">
                  <c:v>5.9</c:v>
                </c:pt>
                <c:pt idx="8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DA7-4936-B196-B0807096F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60785920"/>
        <c:axId val="160787456"/>
      </c:barChart>
      <c:catAx>
        <c:axId val="1607859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>
            <a:solidFill>
              <a:schemeClr val="accent1"/>
            </a:solidFill>
          </a:ln>
        </c:spPr>
        <c:crossAx val="1607874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0787456"/>
        <c:scaling>
          <c:orientation val="minMax"/>
          <c:max val="100"/>
          <c:min val="-100"/>
        </c:scaling>
        <c:delete val="1"/>
        <c:axPos val="t"/>
        <c:numFmt formatCode="0_ ;0" sourceLinked="0"/>
        <c:majorTickMark val="out"/>
        <c:minorTickMark val="none"/>
        <c:tickLblPos val="nextTo"/>
        <c:crossAx val="160785920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5711000490437832"/>
          <c:y val="0.94254110835534388"/>
          <c:w val="0.14766548069555863"/>
          <c:h val="4.7232131353475489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65220396389823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De 3.500.001 a 5.000.000 €</c:v>
                </c:pt>
                <c:pt idx="1">
                  <c:v>De 5.000.001 a 10.000.000 €</c:v>
                </c:pt>
                <c:pt idx="2">
                  <c:v>De 10.000.001 a 20.000.000 €</c:v>
                </c:pt>
                <c:pt idx="3">
                  <c:v>De 20.000.001 a 50.000.000 €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29.6</c:v>
                </c:pt>
                <c:pt idx="1">
                  <c:v>37.9</c:v>
                </c:pt>
                <c:pt idx="2">
                  <c:v>19.8</c:v>
                </c:pt>
                <c:pt idx="3">
                  <c:v>12.7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De 3.500.001 a 5.000.000 €</c:v>
                </c:pt>
                <c:pt idx="1">
                  <c:v>De 5.000.001 a 10.000.000 €</c:v>
                </c:pt>
                <c:pt idx="2">
                  <c:v>De 10.000.001 a 20.000.000 €</c:v>
                </c:pt>
                <c:pt idx="3">
                  <c:v>De 20.000.001 a 50.000.000 €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25.5</c:v>
                </c:pt>
                <c:pt idx="1">
                  <c:v>37.5</c:v>
                </c:pt>
                <c:pt idx="2">
                  <c:v>21.3</c:v>
                </c:pt>
                <c:pt idx="3">
                  <c:v>15.7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4803200"/>
        <c:axId val="154825472"/>
      </c:barChart>
      <c:catAx>
        <c:axId val="15480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4825472"/>
        <c:crosses val="autoZero"/>
        <c:auto val="1"/>
        <c:lblAlgn val="ctr"/>
        <c:lblOffset val="100"/>
        <c:noMultiLvlLbl val="0"/>
      </c:catAx>
      <c:valAx>
        <c:axId val="154825472"/>
        <c:scaling>
          <c:orientation val="minMax"/>
          <c:max val="60"/>
        </c:scaling>
        <c:delete val="1"/>
        <c:axPos val="l"/>
        <c:numFmt formatCode="General" sourceLinked="1"/>
        <c:majorTickMark val="out"/>
        <c:minorTickMark val="none"/>
        <c:tickLblPos val="nextTo"/>
        <c:crossAx val="15480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032470853387801"/>
          <c:y val="0.87950981496681835"/>
          <c:w val="0.12623327875880061"/>
          <c:h val="0.1148124006387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30658352438388E-2"/>
          <c:y val="2.6723672117239497E-3"/>
          <c:w val="0.98264491377449381"/>
          <c:h val="0.7433780081160590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Detratores</c:v>
                </c:pt>
              </c:strCache>
            </c:strRef>
          </c:tx>
          <c:spPr>
            <a:solidFill>
              <a:srgbClr val="FF0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4"/>
              <c:layout>
                <c:manualLayout>
                  <c:x val="-9.5826131245741251E-17"/>
                  <c:y val="-1.18721435575859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5C-4D3D-B8C8-D429EF938F47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6.5</c:v>
                </c:pt>
                <c:pt idx="1">
                  <c:v>3.5</c:v>
                </c:pt>
                <c:pt idx="2">
                  <c:v>9.6999999999999993</c:v>
                </c:pt>
                <c:pt idx="3">
                  <c:v>8.6999999999999993</c:v>
                </c:pt>
                <c:pt idx="4">
                  <c:v>12</c:v>
                </c:pt>
                <c:pt idx="5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6F-4147-AC5A-D362C83CFD2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Neutro</c:v>
                </c:pt>
              </c:strCache>
            </c:strRef>
          </c:tx>
          <c:spPr>
            <a:solidFill>
              <a:srgbClr val="FFC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42.6</c:v>
                </c:pt>
                <c:pt idx="1">
                  <c:v>51.5</c:v>
                </c:pt>
                <c:pt idx="2">
                  <c:v>40</c:v>
                </c:pt>
                <c:pt idx="3">
                  <c:v>42.3</c:v>
                </c:pt>
                <c:pt idx="4">
                  <c:v>38.4</c:v>
                </c:pt>
                <c:pt idx="5">
                  <c:v>44.4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6F-4147-AC5A-D362C83CFD2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Promotores</c:v>
                </c:pt>
              </c:strCache>
            </c:strRef>
          </c:tx>
          <c:spPr>
            <a:solidFill>
              <a:srgbClr val="00B05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solidFill>
                <a:srgbClr val="00B050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Hoja1!$D$2:$D$7</c:f>
              <c:numCache>
                <c:formatCode>General</c:formatCode>
                <c:ptCount val="6"/>
                <c:pt idx="0">
                  <c:v>50.9</c:v>
                </c:pt>
                <c:pt idx="1">
                  <c:v>45</c:v>
                </c:pt>
                <c:pt idx="2">
                  <c:v>50.3</c:v>
                </c:pt>
                <c:pt idx="3">
                  <c:v>49</c:v>
                </c:pt>
                <c:pt idx="4">
                  <c:v>49.6</c:v>
                </c:pt>
                <c:pt idx="5">
                  <c:v>41.2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6F-4147-AC5A-D362C83CF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162023296"/>
        <c:axId val="162024832"/>
      </c:barChart>
      <c:catAx>
        <c:axId val="1620232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solidFill>
            <a:schemeClr val="bg1"/>
          </a:solidFill>
          <a:ln>
            <a:solidFill>
              <a:schemeClr val="accent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PT"/>
          </a:p>
        </c:txPr>
        <c:crossAx val="162024832"/>
        <c:crosses val="autoZero"/>
        <c:auto val="1"/>
        <c:lblAlgn val="ctr"/>
        <c:lblOffset val="100"/>
        <c:noMultiLvlLbl val="0"/>
      </c:catAx>
      <c:valAx>
        <c:axId val="1620248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202329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162642008404474"/>
          <c:y val="0.92736047660580101"/>
          <c:w val="0.28640298948057691"/>
          <c:h val="5.4831308057820147E-2"/>
        </c:manualLayout>
      </c:layout>
      <c:overlay val="0"/>
      <c:txPr>
        <a:bodyPr/>
        <a:lstStyle/>
        <a:p>
          <a:pPr>
            <a:defRPr sz="1050">
              <a:latin typeface="Lato" panose="020F0502020204030203"/>
            </a:defRPr>
          </a:pPr>
          <a:endParaRPr lang="pt-PT"/>
        </a:p>
      </c:txPr>
    </c:legend>
    <c:plotVisOnly val="1"/>
    <c:dispBlanksAs val="gap"/>
    <c:showDLblsOverMax val="0"/>
  </c:chart>
  <c:txPr>
    <a:bodyPr/>
    <a:lstStyle/>
    <a:p>
      <a:pPr>
        <a:defRPr sz="900"/>
      </a:pPr>
      <a:endParaRPr lang="pt-PT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65551131006105E-4"/>
          <c:y val="1.703132019147631E-2"/>
          <c:w val="0.98959565642422798"/>
          <c:h val="0.81136286772700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929-4EA4-B752-2820AAF6D21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929-4EA4-B752-2820AAF6D21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D929-4EA4-B752-2820AAF6D21B}"/>
              </c:ext>
            </c:extLst>
          </c:dPt>
          <c:dLbls>
            <c:numFmt formatCode="#,##0.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34.4</c:v>
                </c:pt>
                <c:pt idx="1">
                  <c:v>38.4</c:v>
                </c:pt>
                <c:pt idx="2">
                  <c:v>38.9</c:v>
                </c:pt>
                <c:pt idx="3">
                  <c:v>27.2</c:v>
                </c:pt>
                <c:pt idx="4">
                  <c:v>25.5</c:v>
                </c:pt>
                <c:pt idx="5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29-4EA4-B752-2820AAF6D2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D929-4EA4-B752-2820AAF6D21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D929-4EA4-B752-2820AAF6D21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929-4EA4-B752-2820AAF6D21B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44.4</c:v>
                </c:pt>
                <c:pt idx="1">
                  <c:v>41.5</c:v>
                </c:pt>
                <c:pt idx="2">
                  <c:v>40.6</c:v>
                </c:pt>
                <c:pt idx="3">
                  <c:v>40.299999999999997</c:v>
                </c:pt>
                <c:pt idx="4">
                  <c:v>37.6</c:v>
                </c:pt>
                <c:pt idx="5">
                  <c:v>26.9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929-4EA4-B752-2820AAF6D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147996544"/>
        <c:axId val="-147986208"/>
      </c:barChart>
      <c:catAx>
        <c:axId val="-1479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-147986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47986208"/>
        <c:scaling>
          <c:orientation val="minMax"/>
          <c:max val="6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-147996544"/>
        <c:crosses val="autoZero"/>
        <c:crossBetween val="between"/>
        <c:majorUnit val="25"/>
        <c:minorUnit val="5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43921211841552654"/>
          <c:y val="0.94034049270463405"/>
          <c:w val="0.12157565144058638"/>
          <c:h val="5.1324821307395033E-2"/>
        </c:manualLayout>
      </c:layout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Exclusivo</c:v>
                </c:pt>
              </c:strCache>
            </c:strRef>
          </c:tx>
          <c:spPr>
            <a:solidFill>
              <a:srgbClr val="90A3C2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39343C90-C4C9-4980-86BE-8A73D809C22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8F4-440B-BD7A-0655010C6B43}"/>
                </c:ext>
              </c:extLst>
            </c:dLbl>
            <c:numFmt formatCode="#,##0.0" sourceLinked="0"/>
            <c:spPr>
              <a:solidFill>
                <a:srgbClr val="90A3C2"/>
              </a:solidFill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5.5</c:v>
                </c:pt>
                <c:pt idx="1">
                  <c:v>2.6</c:v>
                </c:pt>
                <c:pt idx="2">
                  <c:v>1.6</c:v>
                </c:pt>
                <c:pt idx="3">
                  <c:v>2.8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2-4D7C-9A05-1F8CD037E3D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Preferente</c:v>
                </c:pt>
              </c:strCache>
            </c:strRef>
          </c:tx>
          <c:spPr>
            <a:solidFill>
              <a:srgbClr val="CA7492"/>
            </a:solidFill>
            <a:ln>
              <a:solidFill>
                <a:schemeClr val="bg1"/>
              </a:solidFill>
            </a:ln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Hoja1!$C$2:$C$6</c:f>
              <c:numCache>
                <c:formatCode>General</c:formatCode>
                <c:ptCount val="5"/>
                <c:pt idx="0">
                  <c:v>33.799999999999997</c:v>
                </c:pt>
                <c:pt idx="1">
                  <c:v>33.6</c:v>
                </c:pt>
                <c:pt idx="2">
                  <c:v>31.4</c:v>
                </c:pt>
                <c:pt idx="3">
                  <c:v>24.4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2-4D7C-9A05-1F8CD037E3D0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Secundário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Hoja1!$D$2:$D$6</c:f>
              <c:numCache>
                <c:formatCode>General</c:formatCode>
                <c:ptCount val="5"/>
                <c:pt idx="0">
                  <c:v>60.7</c:v>
                </c:pt>
                <c:pt idx="1">
                  <c:v>63.8</c:v>
                </c:pt>
                <c:pt idx="2">
                  <c:v>67</c:v>
                </c:pt>
                <c:pt idx="3">
                  <c:v>72.8</c:v>
                </c:pt>
                <c:pt idx="4">
                  <c:v>73.2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02-4D7C-9A05-1F8CD037E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1571968"/>
        <c:axId val="161573504"/>
      </c:barChart>
      <c:catAx>
        <c:axId val="1615719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accent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PT"/>
          </a:p>
        </c:txPr>
        <c:crossAx val="161573504"/>
        <c:crosses val="autoZero"/>
        <c:auto val="1"/>
        <c:lblAlgn val="ctr"/>
        <c:lblOffset val="100"/>
        <c:noMultiLvlLbl val="0"/>
      </c:catAx>
      <c:valAx>
        <c:axId val="1615735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high"/>
        <c:crossAx val="16157196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050">
          <a:solidFill>
            <a:schemeClr val="tx1"/>
          </a:solidFill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88100657731237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43-4EA9-AD23-4680FFF0D9BD}"/>
              </c:ext>
            </c:extLst>
          </c:dPt>
          <c:dPt>
            <c:idx val="1"/>
            <c:invertIfNegative val="0"/>
            <c:bubble3D val="0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43-4EA9-AD23-4680FFF0D9B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42.4</c:v>
                </c:pt>
                <c:pt idx="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43-4EA9-AD23-4680FFF0D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8747648"/>
        <c:axId val="158749440"/>
      </c:barChart>
      <c:catAx>
        <c:axId val="1587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87494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749440"/>
        <c:scaling>
          <c:orientation val="minMax"/>
          <c:max val="10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747648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Exclusivo</c:v>
                </c:pt>
              </c:strCache>
            </c:strRef>
          </c:tx>
          <c:spPr>
            <a:solidFill>
              <a:srgbClr val="90A3C2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2"/>
              <c:tx>
                <c:rich>
                  <a:bodyPr/>
                  <a:lstStyle/>
                  <a:p>
                    <a:fld id="{39343C90-C4C9-4980-86BE-8A73D809C22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pt-P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901-431C-8F01-95F4356BB434}"/>
                </c:ext>
              </c:extLst>
            </c:dLbl>
            <c:numFmt formatCode="#,##0.0" sourceLinked="0"/>
            <c:spPr>
              <a:solidFill>
                <a:srgbClr val="90A3C2"/>
              </a:solidFill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5.5</c:v>
                </c:pt>
                <c:pt idx="1">
                  <c:v>1.6</c:v>
                </c:pt>
                <c:pt idx="2">
                  <c:v>2.6</c:v>
                </c:pt>
                <c:pt idx="3">
                  <c:v>2.8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2-4D7C-9A05-1F8CD037E3D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Preferente</c:v>
                </c:pt>
              </c:strCache>
            </c:strRef>
          </c:tx>
          <c:spPr>
            <a:solidFill>
              <a:srgbClr val="CA7492"/>
            </a:solidFill>
            <a:ln>
              <a:solidFill>
                <a:schemeClr val="bg1"/>
              </a:solidFill>
            </a:ln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Hoja1!$C$2:$C$6</c:f>
              <c:numCache>
                <c:formatCode>General</c:formatCode>
                <c:ptCount val="5"/>
                <c:pt idx="0">
                  <c:v>64.2</c:v>
                </c:pt>
                <c:pt idx="1">
                  <c:v>60.6</c:v>
                </c:pt>
                <c:pt idx="2">
                  <c:v>59.2</c:v>
                </c:pt>
                <c:pt idx="3">
                  <c:v>52.5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2-4D7C-9A05-1F8CD037E3D0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Secundário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Hoja1!$D$2:$D$6</c:f>
              <c:numCache>
                <c:formatCode>General</c:formatCode>
                <c:ptCount val="5"/>
                <c:pt idx="0">
                  <c:v>30.3</c:v>
                </c:pt>
                <c:pt idx="1">
                  <c:v>37.799999999999997</c:v>
                </c:pt>
                <c:pt idx="2">
                  <c:v>38.200000000000003</c:v>
                </c:pt>
                <c:pt idx="3">
                  <c:v>44.7</c:v>
                </c:pt>
                <c:pt idx="4">
                  <c:v>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02-4D7C-9A05-1F8CD037E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1571968"/>
        <c:axId val="161573504"/>
      </c:barChart>
      <c:catAx>
        <c:axId val="1615719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solidFill>
              <a:schemeClr val="accent1"/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PT"/>
          </a:p>
        </c:txPr>
        <c:crossAx val="161573504"/>
        <c:crosses val="autoZero"/>
        <c:auto val="1"/>
        <c:lblAlgn val="ctr"/>
        <c:lblOffset val="100"/>
        <c:noMultiLvlLbl val="0"/>
      </c:catAx>
      <c:valAx>
        <c:axId val="16157350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high"/>
        <c:crossAx val="16157196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050">
          <a:solidFill>
            <a:schemeClr val="tx1"/>
          </a:solidFill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788100657731237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843-4EA9-AD23-4680FFF0D9BD}"/>
              </c:ext>
            </c:extLst>
          </c:dPt>
          <c:dPt>
            <c:idx val="1"/>
            <c:invertIfNegative val="0"/>
            <c:bubble3D val="0"/>
            <c:spPr>
              <a:solidFill>
                <a:srgbClr val="FF996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843-4EA9-AD23-4680FFF0D9B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2021</c:v>
                </c:pt>
                <c:pt idx="1">
                  <c:v>2022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69.5</c:v>
                </c:pt>
                <c:pt idx="1">
                  <c:v>62.2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843-4EA9-AD23-4680FFF0D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8747648"/>
        <c:axId val="158749440"/>
      </c:barChart>
      <c:catAx>
        <c:axId val="15874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5874944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8749440"/>
        <c:scaling>
          <c:orientation val="minMax"/>
          <c:max val="10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8747648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1686809552023"/>
          <c:y val="0.16093027108800087"/>
          <c:w val="0.52063634116261115"/>
          <c:h val="0.66296139715063318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A55-4E81-9DFA-9CF505298328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A55-4E81-9DFA-9CF505298328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A55-4E81-9DFA-9CF505298328}"/>
              </c:ext>
            </c:extLst>
          </c:dPt>
          <c:dLbls>
            <c:dLbl>
              <c:idx val="0"/>
              <c:layout>
                <c:manualLayout>
                  <c:x val="0.15260601610687743"/>
                  <c:y val="-1.6989940482901811E-2"/>
                </c:manualLayout>
              </c:layout>
              <c:numFmt formatCode="0.0%" sourceLinked="0"/>
              <c:spPr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A55-4E81-9DFA-9CF505298328}"/>
                </c:ext>
              </c:extLst>
            </c:dLbl>
            <c:dLbl>
              <c:idx val="1"/>
              <c:layout>
                <c:manualLayout>
                  <c:x val="-0.18098612978344472"/>
                  <c:y val="5.4390669442400522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A55-4E81-9DFA-9CF505298328}"/>
                </c:ext>
              </c:extLst>
            </c:dLbl>
            <c:dLbl>
              <c:idx val="2"/>
              <c:layout>
                <c:manualLayout>
                  <c:x val="5.9218047622568083E-2"/>
                  <c:y val="-0.1916151447205842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A55-4E81-9DFA-9CF50529832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Sim</c:v>
                </c:pt>
                <c:pt idx="1">
                  <c:v>Não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2.9</c:v>
                </c:pt>
                <c:pt idx="1">
                  <c:v>93</c:v>
                </c:pt>
                <c:pt idx="2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55-4E81-9DFA-9CF5052983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72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9237124380769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Hoja1!$B$2:$B$6</c:f>
              <c:numCache>
                <c:formatCode>0.0</c:formatCode>
                <c:ptCount val="5"/>
                <c:pt idx="0">
                  <c:v>1.5</c:v>
                </c:pt>
                <c:pt idx="1">
                  <c:v>0.2</c:v>
                </c:pt>
                <c:pt idx="2">
                  <c:v>0.9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84-49F0-B212-481BA36084A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Hoja1!$C$2:$C$6</c:f>
              <c:numCache>
                <c:formatCode>0.0</c:formatCode>
                <c:ptCount val="5"/>
                <c:pt idx="0">
                  <c:v>0.9</c:v>
                </c:pt>
                <c:pt idx="1">
                  <c:v>0.5</c:v>
                </c:pt>
                <c:pt idx="2">
                  <c:v>0.3</c:v>
                </c:pt>
                <c:pt idx="3">
                  <c:v>0.2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5-4E91-8A92-C91DBD0840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61916800"/>
        <c:axId val="170164992"/>
      </c:barChart>
      <c:catAx>
        <c:axId val="161916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0164992"/>
        <c:crosses val="autoZero"/>
        <c:auto val="1"/>
        <c:lblAlgn val="ctr"/>
        <c:lblOffset val="100"/>
        <c:noMultiLvlLbl val="0"/>
      </c:catAx>
      <c:valAx>
        <c:axId val="170164992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6191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29110817752276"/>
          <c:y val="3.4152738078073078E-2"/>
          <c:w val="0.50742286804734116"/>
          <c:h val="0.8027910233244834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5DFCB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02B-446B-A9C2-519ADD9D19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02B-446B-A9C2-519ADD9D191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02B-446B-A9C2-519ADD9D19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02B-446B-A9C2-519ADD9D1912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7"/>
                <c:pt idx="0">
                  <c:v>Bankinter</c:v>
                </c:pt>
                <c:pt idx="1">
                  <c:v>Banco Montepio</c:v>
                </c:pt>
                <c:pt idx="2">
                  <c:v>Caixa Geral de Depósitos</c:v>
                </c:pt>
                <c:pt idx="3">
                  <c:v>Santander</c:v>
                </c:pt>
                <c:pt idx="4">
                  <c:v>Abanca</c:v>
                </c:pt>
                <c:pt idx="5">
                  <c:v>Crédito Agrícola</c:v>
                </c:pt>
                <c:pt idx="6">
                  <c:v>EuroBic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-20.8</c:v>
                </c:pt>
                <c:pt idx="1">
                  <c:v>-1E-3</c:v>
                </c:pt>
                <c:pt idx="2">
                  <c:v>-20.399999999999999</c:v>
                </c:pt>
                <c:pt idx="3">
                  <c:v>-1.9</c:v>
                </c:pt>
                <c:pt idx="4">
                  <c:v>-10.9</c:v>
                </c:pt>
                <c:pt idx="5">
                  <c:v>-1E-3</c:v>
                </c:pt>
                <c:pt idx="6">
                  <c:v>-1E-3</c:v>
                </c:pt>
                <c:pt idx="7">
                  <c:v>-1E-3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2B-446B-A9C2-519ADD9D19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02B-446B-A9C2-519ADD9D1912}"/>
              </c:ext>
            </c:extLst>
          </c:dPt>
          <c:dLbls>
            <c:numFmt formatCode="0.0_ ;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7"/>
                <c:pt idx="0">
                  <c:v>Bankinter</c:v>
                </c:pt>
                <c:pt idx="1">
                  <c:v>Banco Montepio</c:v>
                </c:pt>
                <c:pt idx="2">
                  <c:v>Caixa Geral de Depósitos</c:v>
                </c:pt>
                <c:pt idx="3">
                  <c:v>Santander</c:v>
                </c:pt>
                <c:pt idx="4">
                  <c:v>Abanca</c:v>
                </c:pt>
                <c:pt idx="5">
                  <c:v>Crédito Agrícola</c:v>
                </c:pt>
                <c:pt idx="6">
                  <c:v>EuroBic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28.5</c:v>
                </c:pt>
                <c:pt idx="1">
                  <c:v>16.8</c:v>
                </c:pt>
                <c:pt idx="2">
                  <c:v>16.600000000000001</c:v>
                </c:pt>
                <c:pt idx="3">
                  <c:v>7.9</c:v>
                </c:pt>
                <c:pt idx="4">
                  <c:v>5.4</c:v>
                </c:pt>
                <c:pt idx="5">
                  <c:v>5.4</c:v>
                </c:pt>
                <c:pt idx="6">
                  <c:v>4.2</c:v>
                </c:pt>
                <c:pt idx="7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B-446B-A9C2-519ADD9D19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-229338928"/>
        <c:axId val="-229342192"/>
      </c:barChart>
      <c:catAx>
        <c:axId val="-2293389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-2293421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29342192"/>
        <c:scaling>
          <c:orientation val="minMax"/>
          <c:max val="100"/>
          <c:min val="-100"/>
        </c:scaling>
        <c:delete val="1"/>
        <c:axPos val="t"/>
        <c:numFmt formatCode="0_ ;0" sourceLinked="0"/>
        <c:majorTickMark val="out"/>
        <c:minorTickMark val="none"/>
        <c:tickLblPos val="nextTo"/>
        <c:crossAx val="-22933892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1900638491148054"/>
          <c:y val="0.87823345357608007"/>
          <c:w val="0.22550370220302324"/>
          <c:h val="8.3106220224699559E-2"/>
        </c:manualLayout>
      </c:layout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30658352438388E-2"/>
          <c:y val="2.6723672117239497E-3"/>
          <c:w val="0.98264491377449381"/>
          <c:h val="0.7409625744528207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Bottom Three Box</c:v>
                </c:pt>
              </c:strCache>
            </c:strRef>
          </c:tx>
          <c:spPr>
            <a:solidFill>
              <a:srgbClr val="FF0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DC7-4C4B-B4FF-947B3138EF85}"/>
              </c:ext>
            </c:extLst>
          </c:dPt>
          <c:dPt>
            <c:idx val="2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A89-4750-A40A-A0F67A5009E2}"/>
              </c:ext>
            </c:extLst>
          </c:dPt>
          <c:dPt>
            <c:idx val="4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3A89-4750-A40A-A0F67A5009E2}"/>
              </c:ext>
            </c:extLst>
          </c:dPt>
          <c:dPt>
            <c:idx val="6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DC7-4C4B-B4FF-947B3138EF85}"/>
              </c:ext>
            </c:extLst>
          </c:dPt>
          <c:dPt>
            <c:idx val="8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3A89-4750-A40A-A0F67A5009E2}"/>
              </c:ext>
            </c:extLst>
          </c:dPt>
          <c:dPt>
            <c:idx val="10"/>
            <c:invertIfNegative val="0"/>
            <c:bubble3D val="0"/>
            <c:spPr>
              <a:solidFill>
                <a:srgbClr val="F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A89-4750-A40A-A0F67A5009E2}"/>
              </c:ext>
            </c:extLst>
          </c:dPt>
          <c:dLbls>
            <c:dLbl>
              <c:idx val="0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DC7-4C4B-B4FF-947B3138EF85}"/>
                </c:ext>
              </c:extLst>
            </c:dLbl>
            <c:dLbl>
              <c:idx val="2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3A89-4750-A40A-A0F67A5009E2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3A89-4750-A40A-A0F67A5009E2}"/>
                </c:ext>
              </c:extLst>
            </c:dLbl>
            <c:dLbl>
              <c:idx val="6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DC7-4C4B-B4FF-947B3138EF85}"/>
                </c:ext>
              </c:extLst>
            </c:dLbl>
            <c:dLbl>
              <c:idx val="8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3A89-4750-A40A-A0F67A5009E2}"/>
                </c:ext>
              </c:extLst>
            </c:dLbl>
            <c:dLbl>
              <c:idx val="10"/>
              <c:numFmt formatCode="#,##0.0" sourceLinked="0"/>
              <c:spPr>
                <a:solidFill>
                  <a:srgbClr val="F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3A89-4750-A40A-A0F67A5009E2}"/>
                </c:ext>
              </c:extLst>
            </c:dLbl>
            <c:numFmt formatCode="#,##0.0" sourceLinked="0"/>
            <c:spPr>
              <a:solidFill>
                <a:srgbClr val="FF0000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Hoja1!$B$2:$B$13</c:f>
              <c:numCache>
                <c:formatCode>General</c:formatCode>
                <c:ptCount val="12"/>
                <c:pt idx="0">
                  <c:v>0.4</c:v>
                </c:pt>
                <c:pt idx="3" formatCode="0.0">
                  <c:v>0.2</c:v>
                </c:pt>
                <c:pt idx="4">
                  <c:v>2.2999999999999998</c:v>
                </c:pt>
                <c:pt idx="5" formatCode="0.0">
                  <c:v>0.4</c:v>
                </c:pt>
                <c:pt idx="6">
                  <c:v>0.5</c:v>
                </c:pt>
                <c:pt idx="7" formatCode="0.0">
                  <c:v>0.3</c:v>
                </c:pt>
                <c:pt idx="8">
                  <c:v>0.3</c:v>
                </c:pt>
                <c:pt idx="10">
                  <c:v>0.4</c:v>
                </c:pt>
                <c:pt idx="11" formatCode="0.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6F-4147-AC5A-D362C83CFD2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Neutros</c:v>
                </c:pt>
              </c:strCache>
            </c:strRef>
          </c:tx>
          <c:spPr>
            <a:solidFill>
              <a:srgbClr val="FFC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3A89-4750-A40A-A0F67A5009E2}"/>
              </c:ext>
            </c:extLst>
          </c:dPt>
          <c:dPt>
            <c:idx val="2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A89-4750-A40A-A0F67A5009E2}"/>
              </c:ext>
            </c:extLst>
          </c:dPt>
          <c:dPt>
            <c:idx val="4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3A89-4750-A40A-A0F67A5009E2}"/>
              </c:ext>
            </c:extLst>
          </c:dPt>
          <c:dPt>
            <c:idx val="6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A89-4750-A40A-A0F67A5009E2}"/>
              </c:ext>
            </c:extLst>
          </c:dPt>
          <c:dPt>
            <c:idx val="8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3A89-4750-A40A-A0F67A5009E2}"/>
              </c:ext>
            </c:extLst>
          </c:dPt>
          <c:dPt>
            <c:idx val="10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A89-4750-A40A-A0F67A5009E2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Hoja1!$C$2:$C$13</c:f>
              <c:numCache>
                <c:formatCode>0.0</c:formatCode>
                <c:ptCount val="12"/>
                <c:pt idx="0" formatCode="General">
                  <c:v>25.3</c:v>
                </c:pt>
                <c:pt idx="1">
                  <c:v>18.100000000000001</c:v>
                </c:pt>
                <c:pt idx="2" formatCode="General">
                  <c:v>21.7</c:v>
                </c:pt>
                <c:pt idx="3">
                  <c:v>22.4</c:v>
                </c:pt>
                <c:pt idx="4" formatCode="General">
                  <c:v>28</c:v>
                </c:pt>
                <c:pt idx="5">
                  <c:v>22.1</c:v>
                </c:pt>
                <c:pt idx="6" formatCode="General">
                  <c:v>26.8</c:v>
                </c:pt>
                <c:pt idx="7">
                  <c:v>22.9</c:v>
                </c:pt>
                <c:pt idx="8" formatCode="General">
                  <c:v>36.9</c:v>
                </c:pt>
                <c:pt idx="9">
                  <c:v>27.9</c:v>
                </c:pt>
                <c:pt idx="10" formatCode="General">
                  <c:v>22.9</c:v>
                </c:pt>
                <c:pt idx="11">
                  <c:v>31.9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6F-4147-AC5A-D362C83CFD2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Top Three Box</c:v>
                </c:pt>
              </c:strCache>
            </c:strRef>
          </c:tx>
          <c:spPr>
            <a:solidFill>
              <a:srgbClr val="00B05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3A89-4750-A40A-A0F67A5009E2}"/>
              </c:ext>
            </c:extLst>
          </c:dPt>
          <c:dPt>
            <c:idx val="2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89-4750-A40A-A0F67A5009E2}"/>
              </c:ext>
            </c:extLst>
          </c:dPt>
          <c:dPt>
            <c:idx val="4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A89-4750-A40A-A0F67A5009E2}"/>
              </c:ext>
            </c:extLst>
          </c:dPt>
          <c:dPt>
            <c:idx val="6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89-4750-A40A-A0F67A5009E2}"/>
              </c:ext>
            </c:extLst>
          </c:dPt>
          <c:dPt>
            <c:idx val="8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A89-4750-A40A-A0F67A5009E2}"/>
              </c:ext>
            </c:extLst>
          </c:dPt>
          <c:dPt>
            <c:idx val="10"/>
            <c:invertIfNegative val="0"/>
            <c:bubble3D val="0"/>
            <c:spPr>
              <a:solidFill>
                <a:srgbClr val="7FD7A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89-4750-A40A-A0F67A5009E2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A89-4750-A40A-A0F67A5009E2}"/>
                </c:ext>
              </c:extLst>
            </c:dLbl>
            <c:dLbl>
              <c:idx val="2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A89-4750-A40A-A0F67A5009E2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A89-4750-A40A-A0F67A5009E2}"/>
                </c:ext>
              </c:extLst>
            </c:dLbl>
            <c:dLbl>
              <c:idx val="6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A89-4750-A40A-A0F67A5009E2}"/>
                </c:ext>
              </c:extLst>
            </c:dLbl>
            <c:dLbl>
              <c:idx val="8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A89-4750-A40A-A0F67A5009E2}"/>
                </c:ext>
              </c:extLst>
            </c:dLbl>
            <c:dLbl>
              <c:idx val="1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A89-4750-A40A-A0F67A5009E2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Hoja1!$A$2:$A$13</c:f>
              <c:numCache>
                <c:formatCode>General</c:formatCode>
                <c:ptCount val="12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  <c:pt idx="10">
                  <c:v>2021</c:v>
                </c:pt>
                <c:pt idx="11">
                  <c:v>2022</c:v>
                </c:pt>
              </c:numCache>
            </c:numRef>
          </c:cat>
          <c:val>
            <c:numRef>
              <c:f>Hoja1!$D$2:$D$13</c:f>
              <c:numCache>
                <c:formatCode>0.0</c:formatCode>
                <c:ptCount val="12"/>
                <c:pt idx="0" formatCode="General">
                  <c:v>74.3</c:v>
                </c:pt>
                <c:pt idx="1">
                  <c:v>81.900000000000006</c:v>
                </c:pt>
                <c:pt idx="2" formatCode="General">
                  <c:v>78.3</c:v>
                </c:pt>
                <c:pt idx="3">
                  <c:v>77.400000000000006</c:v>
                </c:pt>
                <c:pt idx="4" formatCode="General">
                  <c:v>69.7</c:v>
                </c:pt>
                <c:pt idx="5">
                  <c:v>77.400000000000006</c:v>
                </c:pt>
                <c:pt idx="6" formatCode="General">
                  <c:v>72.7</c:v>
                </c:pt>
                <c:pt idx="7">
                  <c:v>76.8</c:v>
                </c:pt>
                <c:pt idx="8" formatCode="General">
                  <c:v>62.8</c:v>
                </c:pt>
                <c:pt idx="9">
                  <c:v>72.099999999999994</c:v>
                </c:pt>
                <c:pt idx="10" formatCode="General">
                  <c:v>76.599999999999994</c:v>
                </c:pt>
                <c:pt idx="11">
                  <c:v>67.7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6F-4147-AC5A-D362C83CF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168400768"/>
        <c:axId val="168402304"/>
      </c:barChart>
      <c:catAx>
        <c:axId val="1684007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</c:spPr>
        <c:txPr>
          <a:bodyPr/>
          <a:lstStyle/>
          <a:p>
            <a:pPr>
              <a:defRPr sz="1050">
                <a:solidFill>
                  <a:schemeClr val="tx1"/>
                </a:solidFill>
              </a:defRPr>
            </a:pPr>
            <a:endParaRPr lang="pt-PT"/>
          </a:p>
        </c:txPr>
        <c:crossAx val="168402304"/>
        <c:crosses val="autoZero"/>
        <c:auto val="1"/>
        <c:lblAlgn val="ctr"/>
        <c:lblOffset val="100"/>
        <c:noMultiLvlLbl val="0"/>
      </c:catAx>
      <c:valAx>
        <c:axId val="1684023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840076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50">
              <a:solidFill>
                <a:schemeClr val="tx1"/>
              </a:solidFill>
              <a:latin typeface="Lato" panose="020F0502020204030203"/>
            </a:defRPr>
          </a:pPr>
          <a:endParaRPr lang="pt-PT"/>
        </a:p>
      </c:txPr>
    </c:legend>
    <c:plotVisOnly val="1"/>
    <c:dispBlanksAs val="gap"/>
    <c:showDLblsOverMax val="0"/>
  </c:chart>
  <c:txPr>
    <a:bodyPr/>
    <a:lstStyle/>
    <a:p>
      <a:pPr>
        <a:defRPr sz="900"/>
      </a:pPr>
      <a:endParaRPr lang="pt-P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Até 1 ano</c:v>
                </c:pt>
                <c:pt idx="1">
                  <c:v>De 1 a 3 anos</c:v>
                </c:pt>
                <c:pt idx="2">
                  <c:v>De 4 a 10 anos</c:v>
                </c:pt>
                <c:pt idx="3">
                  <c:v>De 11 a 20 anos</c:v>
                </c:pt>
                <c:pt idx="4">
                  <c:v>Mais de 20 anos</c:v>
                </c:pt>
                <c:pt idx="5">
                  <c:v>Ns/Nr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0</c:v>
                </c:pt>
                <c:pt idx="1">
                  <c:v>0.3</c:v>
                </c:pt>
                <c:pt idx="2">
                  <c:v>11.5</c:v>
                </c:pt>
                <c:pt idx="3">
                  <c:v>19.100000000000001</c:v>
                </c:pt>
                <c:pt idx="4">
                  <c:v>68.900000000000006</c:v>
                </c:pt>
                <c:pt idx="5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Até 1 ano</c:v>
                </c:pt>
                <c:pt idx="1">
                  <c:v>De 1 a 3 anos</c:v>
                </c:pt>
                <c:pt idx="2">
                  <c:v>De 4 a 10 anos</c:v>
                </c:pt>
                <c:pt idx="3">
                  <c:v>De 11 a 20 anos</c:v>
                </c:pt>
                <c:pt idx="4">
                  <c:v>Mais de 20 anos</c:v>
                </c:pt>
                <c:pt idx="5">
                  <c:v>Ns/Nr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0</c:v>
                </c:pt>
                <c:pt idx="1">
                  <c:v>0.6</c:v>
                </c:pt>
                <c:pt idx="2">
                  <c:v>9.1999999999999993</c:v>
                </c:pt>
                <c:pt idx="3">
                  <c:v>15.5</c:v>
                </c:pt>
                <c:pt idx="4">
                  <c:v>74.3</c:v>
                </c:pt>
                <c:pt idx="5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3867136"/>
        <c:axId val="43873024"/>
      </c:barChart>
      <c:catAx>
        <c:axId val="4386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3873024"/>
        <c:crosses val="autoZero"/>
        <c:auto val="1"/>
        <c:lblAlgn val="ctr"/>
        <c:lblOffset val="100"/>
        <c:noMultiLvlLbl val="0"/>
      </c:catAx>
      <c:valAx>
        <c:axId val="43873024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4386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147183955918373"/>
          <c:y val="0.89086538375563518"/>
          <c:w val="0.11073734511247213"/>
          <c:h val="0.10489103124659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84.2</c:v>
                </c:pt>
                <c:pt idx="1">
                  <c:v>87.2</c:v>
                </c:pt>
                <c:pt idx="2">
                  <c:v>88.1</c:v>
                </c:pt>
                <c:pt idx="3">
                  <c:v>84.3</c:v>
                </c:pt>
                <c:pt idx="4">
                  <c:v>91.1</c:v>
                </c:pt>
                <c:pt idx="5">
                  <c:v>76.599999999999994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C-4DD2-9A66-A31D2BED23E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92.8</c:v>
                </c:pt>
                <c:pt idx="1">
                  <c:v>89.6</c:v>
                </c:pt>
                <c:pt idx="2">
                  <c:v>87.9</c:v>
                </c:pt>
                <c:pt idx="3">
                  <c:v>87.6</c:v>
                </c:pt>
                <c:pt idx="4">
                  <c:v>86.2</c:v>
                </c:pt>
                <c:pt idx="5">
                  <c:v>83.6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0-425E-ACB9-DF480CB6B4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90.8</c:v>
                </c:pt>
                <c:pt idx="1">
                  <c:v>88.2</c:v>
                </c:pt>
                <c:pt idx="2">
                  <c:v>83.7</c:v>
                </c:pt>
                <c:pt idx="3">
                  <c:v>82.3</c:v>
                </c:pt>
                <c:pt idx="4">
                  <c:v>79.7</c:v>
                </c:pt>
                <c:pt idx="5">
                  <c:v>79.099999999999994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C-48E2-820D-7771823C28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87.5</c:v>
                </c:pt>
                <c:pt idx="1">
                  <c:v>90.2</c:v>
                </c:pt>
                <c:pt idx="2">
                  <c:v>84.6</c:v>
                </c:pt>
                <c:pt idx="3">
                  <c:v>86</c:v>
                </c:pt>
                <c:pt idx="4">
                  <c:v>86.2</c:v>
                </c:pt>
                <c:pt idx="5">
                  <c:v>89.1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F-4057-9F37-3FE7E16ECB6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97.6</c:v>
                </c:pt>
                <c:pt idx="1">
                  <c:v>88</c:v>
                </c:pt>
                <c:pt idx="2">
                  <c:v>86</c:v>
                </c:pt>
                <c:pt idx="3">
                  <c:v>84.5</c:v>
                </c:pt>
                <c:pt idx="4">
                  <c:v>81.2</c:v>
                </c:pt>
                <c:pt idx="5">
                  <c:v>78.2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F-4057-9F37-3FE7E16EC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79.599999999999994</c:v>
                </c:pt>
                <c:pt idx="1">
                  <c:v>86.1</c:v>
                </c:pt>
                <c:pt idx="2">
                  <c:v>82.8</c:v>
                </c:pt>
                <c:pt idx="3">
                  <c:v>100</c:v>
                </c:pt>
                <c:pt idx="4">
                  <c:v>100</c:v>
                </c:pt>
                <c:pt idx="5">
                  <c:v>89.7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C-4DD2-9A66-A31D2BED23E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89.7</c:v>
                </c:pt>
                <c:pt idx="1">
                  <c:v>82.3</c:v>
                </c:pt>
                <c:pt idx="2">
                  <c:v>80.599999999999994</c:v>
                </c:pt>
                <c:pt idx="3">
                  <c:v>75.400000000000006</c:v>
                </c:pt>
                <c:pt idx="4">
                  <c:v>70.599999999999994</c:v>
                </c:pt>
                <c:pt idx="5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0-425E-ACB9-DF480CB6B4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89.6</c:v>
                </c:pt>
                <c:pt idx="1">
                  <c:v>85.3</c:v>
                </c:pt>
                <c:pt idx="2">
                  <c:v>81.400000000000006</c:v>
                </c:pt>
                <c:pt idx="3">
                  <c:v>82</c:v>
                </c:pt>
                <c:pt idx="4">
                  <c:v>77.7</c:v>
                </c:pt>
                <c:pt idx="5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DC-4DD2-9A66-A31D2BED23E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77.599999999999994</c:v>
                </c:pt>
                <c:pt idx="1">
                  <c:v>77.2</c:v>
                </c:pt>
                <c:pt idx="2">
                  <c:v>76.599999999999994</c:v>
                </c:pt>
                <c:pt idx="3">
                  <c:v>76</c:v>
                </c:pt>
                <c:pt idx="4">
                  <c:v>73.5</c:v>
                </c:pt>
                <c:pt idx="5">
                  <c:v>67.2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0-425E-ACB9-DF480CB6B4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78.099999999999994</c:v>
                </c:pt>
                <c:pt idx="1">
                  <c:v>72</c:v>
                </c:pt>
                <c:pt idx="2">
                  <c:v>64.900000000000006</c:v>
                </c:pt>
                <c:pt idx="3">
                  <c:v>84.6</c:v>
                </c:pt>
                <c:pt idx="4">
                  <c:v>76</c:v>
                </c:pt>
                <c:pt idx="5">
                  <c:v>93.8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02-47F5-8D87-E463FA0042D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90</c:v>
                </c:pt>
                <c:pt idx="1">
                  <c:v>83.7</c:v>
                </c:pt>
                <c:pt idx="2">
                  <c:v>78</c:v>
                </c:pt>
                <c:pt idx="3">
                  <c:v>77.8</c:v>
                </c:pt>
                <c:pt idx="4">
                  <c:v>77.3</c:v>
                </c:pt>
                <c:pt idx="5">
                  <c:v>63.6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02-47F5-8D87-E463FA0042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89.5</c:v>
                </c:pt>
                <c:pt idx="1">
                  <c:v>81.599999999999994</c:v>
                </c:pt>
                <c:pt idx="2">
                  <c:v>75.7</c:v>
                </c:pt>
                <c:pt idx="3">
                  <c:v>70.8</c:v>
                </c:pt>
                <c:pt idx="4">
                  <c:v>66.900000000000006</c:v>
                </c:pt>
                <c:pt idx="5">
                  <c:v>66.900000000000006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1-4C96-8027-FEF86883DB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81.099999999999994</c:v>
                </c:pt>
                <c:pt idx="1">
                  <c:v>79.400000000000006</c:v>
                </c:pt>
                <c:pt idx="2">
                  <c:v>76.900000000000006</c:v>
                </c:pt>
                <c:pt idx="3">
                  <c:v>74.099999999999994</c:v>
                </c:pt>
                <c:pt idx="4">
                  <c:v>73.099999999999994</c:v>
                </c:pt>
                <c:pt idx="5">
                  <c:v>72.900000000000006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1-4C96-8027-FEF86883DB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88.4</c:v>
                </c:pt>
                <c:pt idx="1">
                  <c:v>71.5</c:v>
                </c:pt>
                <c:pt idx="2">
                  <c:v>69</c:v>
                </c:pt>
                <c:pt idx="3">
                  <c:v>62.5</c:v>
                </c:pt>
                <c:pt idx="4">
                  <c:v>61.1</c:v>
                </c:pt>
                <c:pt idx="5">
                  <c:v>57.6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20-49F8-93C1-E8B849E186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86.3</c:v>
                </c:pt>
                <c:pt idx="1">
                  <c:v>72.5</c:v>
                </c:pt>
                <c:pt idx="2">
                  <c:v>79.599999999999994</c:v>
                </c:pt>
                <c:pt idx="3">
                  <c:v>76</c:v>
                </c:pt>
                <c:pt idx="4">
                  <c:v>73</c:v>
                </c:pt>
                <c:pt idx="5">
                  <c:v>73.5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CC-48E2-820D-7771823C28A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82.1</c:v>
                </c:pt>
                <c:pt idx="1">
                  <c:v>75.400000000000006</c:v>
                </c:pt>
                <c:pt idx="2">
                  <c:v>69.5</c:v>
                </c:pt>
                <c:pt idx="3">
                  <c:v>68.900000000000006</c:v>
                </c:pt>
                <c:pt idx="4">
                  <c:v>62.5</c:v>
                </c:pt>
                <c:pt idx="5">
                  <c:v>62.4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CC-48E2-820D-7771823C28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869806168488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Sociedade
por Quotas</c:v>
                </c:pt>
                <c:pt idx="1">
                  <c:v>Sociedade
Anónima </c:v>
                </c:pt>
                <c:pt idx="2">
                  <c:v>Sociedade
Unipessoal</c:v>
                </c:pt>
                <c:pt idx="3">
                  <c:v>Sociedade em
Nome Coletivo</c:v>
                </c:pt>
                <c:pt idx="4">
                  <c:v>Cooperativa</c:v>
                </c:pt>
                <c:pt idx="5">
                  <c:v>Outras formas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49.1</c:v>
                </c:pt>
                <c:pt idx="1">
                  <c:v>42.9</c:v>
                </c:pt>
                <c:pt idx="2">
                  <c:v>4.5</c:v>
                </c:pt>
                <c:pt idx="3">
                  <c:v>1.9</c:v>
                </c:pt>
                <c:pt idx="4">
                  <c:v>0.4</c:v>
                </c:pt>
                <c:pt idx="5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6-43F7-A058-A4A3471B489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Sociedade
por Quotas</c:v>
                </c:pt>
                <c:pt idx="1">
                  <c:v>Sociedade
Anónima </c:v>
                </c:pt>
                <c:pt idx="2">
                  <c:v>Sociedade
Unipessoal</c:v>
                </c:pt>
                <c:pt idx="3">
                  <c:v>Sociedade em
Nome Coletivo</c:v>
                </c:pt>
                <c:pt idx="4">
                  <c:v>Cooperativa</c:v>
                </c:pt>
                <c:pt idx="5">
                  <c:v>Outras formas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46.4</c:v>
                </c:pt>
                <c:pt idx="1">
                  <c:v>48</c:v>
                </c:pt>
                <c:pt idx="2">
                  <c:v>2.2000000000000002</c:v>
                </c:pt>
                <c:pt idx="3">
                  <c:v>1.7</c:v>
                </c:pt>
                <c:pt idx="4">
                  <c:v>0.8</c:v>
                </c:pt>
                <c:pt idx="5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A-42CC-8CD3-EBF16DE769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3830272"/>
        <c:axId val="43913984"/>
      </c:barChart>
      <c:catAx>
        <c:axId val="4383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43913984"/>
        <c:crosses val="autoZero"/>
        <c:auto val="1"/>
        <c:lblAlgn val="ctr"/>
        <c:lblOffset val="100"/>
        <c:noMultiLvlLbl val="0"/>
      </c:catAx>
      <c:valAx>
        <c:axId val="43913984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4383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917757750857234"/>
          <c:y val="0.87950981496681835"/>
          <c:w val="0.12623327875880061"/>
          <c:h val="0.11481240063877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84.8</c:v>
                </c:pt>
                <c:pt idx="1">
                  <c:v>72.7</c:v>
                </c:pt>
                <c:pt idx="2">
                  <c:v>72.400000000000006</c:v>
                </c:pt>
                <c:pt idx="3">
                  <c:v>69.2</c:v>
                </c:pt>
                <c:pt idx="4">
                  <c:v>82.9</c:v>
                </c:pt>
                <c:pt idx="5">
                  <c:v>67.7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9-4417-A93C-441161DDBD8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87</c:v>
                </c:pt>
                <c:pt idx="1">
                  <c:v>85.4</c:v>
                </c:pt>
                <c:pt idx="2">
                  <c:v>85.2</c:v>
                </c:pt>
                <c:pt idx="3">
                  <c:v>84.7</c:v>
                </c:pt>
                <c:pt idx="4">
                  <c:v>82.5</c:v>
                </c:pt>
                <c:pt idx="5">
                  <c:v>81.900000000000006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9-4417-A93C-441161DDBD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73.900000000000006</c:v>
                </c:pt>
                <c:pt idx="1">
                  <c:v>79.099999999999994</c:v>
                </c:pt>
                <c:pt idx="2">
                  <c:v>70.5</c:v>
                </c:pt>
                <c:pt idx="3">
                  <c:v>74.7</c:v>
                </c:pt>
                <c:pt idx="4">
                  <c:v>79</c:v>
                </c:pt>
                <c:pt idx="5">
                  <c:v>73.099999999999994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3-4E3A-B363-3F438E2C591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96.7</c:v>
                </c:pt>
                <c:pt idx="1">
                  <c:v>92.3</c:v>
                </c:pt>
                <c:pt idx="2">
                  <c:v>91.5</c:v>
                </c:pt>
                <c:pt idx="3">
                  <c:v>90.4</c:v>
                </c:pt>
                <c:pt idx="4">
                  <c:v>90</c:v>
                </c:pt>
                <c:pt idx="5">
                  <c:v>88.3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3-4E3A-B363-3F438E2C59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72</c:v>
                </c:pt>
                <c:pt idx="1">
                  <c:v>89.2</c:v>
                </c:pt>
                <c:pt idx="2">
                  <c:v>80.7</c:v>
                </c:pt>
                <c:pt idx="3">
                  <c:v>87</c:v>
                </c:pt>
                <c:pt idx="4">
                  <c:v>84</c:v>
                </c:pt>
                <c:pt idx="5">
                  <c:v>76.5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3-4E3A-B363-3F438E2C591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95.7</c:v>
                </c:pt>
                <c:pt idx="1">
                  <c:v>94.2</c:v>
                </c:pt>
                <c:pt idx="2">
                  <c:v>90.8</c:v>
                </c:pt>
                <c:pt idx="3">
                  <c:v>89.9</c:v>
                </c:pt>
                <c:pt idx="4">
                  <c:v>86.6</c:v>
                </c:pt>
                <c:pt idx="5">
                  <c:v>85.7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93-4E3A-B363-3F438E2C59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91.1</c:v>
                </c:pt>
                <c:pt idx="1">
                  <c:v>81</c:v>
                </c:pt>
                <c:pt idx="2">
                  <c:v>88.5</c:v>
                </c:pt>
                <c:pt idx="3">
                  <c:v>92.2</c:v>
                </c:pt>
                <c:pt idx="4">
                  <c:v>88.8</c:v>
                </c:pt>
                <c:pt idx="5">
                  <c:v>92.6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100</c:v>
                </c:pt>
                <c:pt idx="1">
                  <c:v>99</c:v>
                </c:pt>
                <c:pt idx="2">
                  <c:v>98.1</c:v>
                </c:pt>
                <c:pt idx="3">
                  <c:v>97.7</c:v>
                </c:pt>
                <c:pt idx="4">
                  <c:v>96.8</c:v>
                </c:pt>
                <c:pt idx="5">
                  <c:v>96.5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79.5</c:v>
                </c:pt>
                <c:pt idx="1">
                  <c:v>94.1</c:v>
                </c:pt>
                <c:pt idx="2">
                  <c:v>94.3</c:v>
                </c:pt>
                <c:pt idx="3">
                  <c:v>89.2</c:v>
                </c:pt>
                <c:pt idx="4">
                  <c:v>89.8</c:v>
                </c:pt>
                <c:pt idx="5">
                  <c:v>90.8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96.9</c:v>
                </c:pt>
                <c:pt idx="1">
                  <c:v>96.1</c:v>
                </c:pt>
                <c:pt idx="2">
                  <c:v>95.9</c:v>
                </c:pt>
                <c:pt idx="3">
                  <c:v>95.3</c:v>
                </c:pt>
                <c:pt idx="4">
                  <c:v>94.6</c:v>
                </c:pt>
                <c:pt idx="5">
                  <c:v>93.9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67.7</c:v>
                </c:pt>
                <c:pt idx="1">
                  <c:v>66.8</c:v>
                </c:pt>
                <c:pt idx="2">
                  <c:v>73.5</c:v>
                </c:pt>
                <c:pt idx="3">
                  <c:v>67.400000000000006</c:v>
                </c:pt>
                <c:pt idx="4">
                  <c:v>68.900000000000006</c:v>
                </c:pt>
                <c:pt idx="5">
                  <c:v>65.400000000000006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87.8</c:v>
                </c:pt>
                <c:pt idx="1">
                  <c:v>83.7</c:v>
                </c:pt>
                <c:pt idx="2">
                  <c:v>83.6</c:v>
                </c:pt>
                <c:pt idx="3">
                  <c:v>82.8</c:v>
                </c:pt>
                <c:pt idx="4">
                  <c:v>81.5</c:v>
                </c:pt>
                <c:pt idx="5">
                  <c:v>78.400000000000006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64.099999999999994</c:v>
                </c:pt>
                <c:pt idx="1">
                  <c:v>51</c:v>
                </c:pt>
                <c:pt idx="2">
                  <c:v>60.9</c:v>
                </c:pt>
                <c:pt idx="3">
                  <c:v>58.6</c:v>
                </c:pt>
                <c:pt idx="4">
                  <c:v>53.8</c:v>
                </c:pt>
                <c:pt idx="5">
                  <c:v>61.6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59.9</c:v>
                </c:pt>
                <c:pt idx="1">
                  <c:v>59.5</c:v>
                </c:pt>
                <c:pt idx="2">
                  <c:v>57.2</c:v>
                </c:pt>
                <c:pt idx="3">
                  <c:v>56.7</c:v>
                </c:pt>
                <c:pt idx="4">
                  <c:v>55.3</c:v>
                </c:pt>
                <c:pt idx="5">
                  <c:v>45.2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41.2</c:v>
                </c:pt>
                <c:pt idx="1">
                  <c:v>34.299999999999997</c:v>
                </c:pt>
                <c:pt idx="2">
                  <c:v>48.3</c:v>
                </c:pt>
                <c:pt idx="3">
                  <c:v>39.799999999999997</c:v>
                </c:pt>
                <c:pt idx="4">
                  <c:v>41.5</c:v>
                </c:pt>
                <c:pt idx="5">
                  <c:v>34.200000000000003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52.5</c:v>
                </c:pt>
                <c:pt idx="1">
                  <c:v>50.4</c:v>
                </c:pt>
                <c:pt idx="2">
                  <c:v>49.6</c:v>
                </c:pt>
                <c:pt idx="3">
                  <c:v>47.9</c:v>
                </c:pt>
                <c:pt idx="4">
                  <c:v>43.8</c:v>
                </c:pt>
                <c:pt idx="5">
                  <c:v>42.5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31.8</c:v>
                </c:pt>
                <c:pt idx="1">
                  <c:v>51.4</c:v>
                </c:pt>
                <c:pt idx="2">
                  <c:v>31.3</c:v>
                </c:pt>
                <c:pt idx="3">
                  <c:v>34.4</c:v>
                </c:pt>
                <c:pt idx="4">
                  <c:v>35.299999999999997</c:v>
                </c:pt>
                <c:pt idx="5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44.7</c:v>
                </c:pt>
                <c:pt idx="1">
                  <c:v>41.4</c:v>
                </c:pt>
                <c:pt idx="2">
                  <c:v>40.700000000000003</c:v>
                </c:pt>
                <c:pt idx="3">
                  <c:v>39.9</c:v>
                </c:pt>
                <c:pt idx="4">
                  <c:v>39.700000000000003</c:v>
                </c:pt>
                <c:pt idx="5">
                  <c:v>36.6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37.299999999999997</c:v>
                </c:pt>
                <c:pt idx="1">
                  <c:v>39.9</c:v>
                </c:pt>
                <c:pt idx="2">
                  <c:v>33.5</c:v>
                </c:pt>
                <c:pt idx="3">
                  <c:v>34.700000000000003</c:v>
                </c:pt>
                <c:pt idx="4">
                  <c:v>31.3</c:v>
                </c:pt>
                <c:pt idx="5">
                  <c:v>20.2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69-4372-BABE-CCA0C1FF063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42.8</c:v>
                </c:pt>
                <c:pt idx="1">
                  <c:v>42</c:v>
                </c:pt>
                <c:pt idx="2">
                  <c:v>33.799999999999997</c:v>
                </c:pt>
                <c:pt idx="3">
                  <c:v>32.6</c:v>
                </c:pt>
                <c:pt idx="4">
                  <c:v>29</c:v>
                </c:pt>
                <c:pt idx="5">
                  <c:v>18.8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69-4372-BABE-CCA0C1FF06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6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52-47E7-98CB-A8E54A32E1EF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452-47E7-98CB-A8E54A32E1EF}"/>
              </c:ext>
            </c:extLst>
          </c:dPt>
          <c:dLbls>
            <c:dLbl>
              <c:idx val="0"/>
              <c:layout>
                <c:manualLayout>
                  <c:x val="0.12214230651430567"/>
                  <c:y val="4.1748327930157345E-3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tx1"/>
                      </a:solidFill>
                      <a:latin typeface="Lato" panose="020F0502020204030203" pitchFamily="34" charset="0"/>
                      <a:ea typeface="+mn-ea"/>
                      <a:cs typeface="+mn-cs"/>
                    </a:defRPr>
                  </a:pPr>
                  <a:endParaRPr lang="pt-PT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52-47E7-98CB-A8E54A32E1EF}"/>
                </c:ext>
              </c:extLst>
            </c:dLbl>
            <c:dLbl>
              <c:idx val="1"/>
              <c:layout>
                <c:manualLayout>
                  <c:x val="-0.12997194154727398"/>
                  <c:y val="-5.009799351618889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2995640557854718"/>
                      <c:h val="0.117730284763043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452-47E7-98CB-A8E54A32E1E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Sim</c:v>
                </c:pt>
                <c:pt idx="1">
                  <c:v>Não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33.200000000000003</c:v>
                </c:pt>
                <c:pt idx="1">
                  <c:v>66.8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452-47E7-98CB-A8E54A32E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33.200000000000003</c:v>
                </c:pt>
                <c:pt idx="1">
                  <c:v>40.4</c:v>
                </c:pt>
                <c:pt idx="2">
                  <c:v>30.3</c:v>
                </c:pt>
                <c:pt idx="3">
                  <c:v>19.5</c:v>
                </c:pt>
                <c:pt idx="4">
                  <c:v>21.3</c:v>
                </c:pt>
                <c:pt idx="5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41-42F7-9E3E-CB9CF4C8EA11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44.7</c:v>
                </c:pt>
                <c:pt idx="1">
                  <c:v>38.5</c:v>
                </c:pt>
                <c:pt idx="2">
                  <c:v>32.700000000000003</c:v>
                </c:pt>
                <c:pt idx="3">
                  <c:v>31.4</c:v>
                </c:pt>
                <c:pt idx="4">
                  <c:v>23.2</c:v>
                </c:pt>
                <c:pt idx="5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41-42F7-9E3E-CB9CF4C8EA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28.5</c:v>
                </c:pt>
                <c:pt idx="1">
                  <c:v>25.1</c:v>
                </c:pt>
                <c:pt idx="2">
                  <c:v>21.5</c:v>
                </c:pt>
                <c:pt idx="3">
                  <c:v>22.6</c:v>
                </c:pt>
                <c:pt idx="4">
                  <c:v>27.1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C-46A6-861A-CE4C6E1C847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47.4</c:v>
                </c:pt>
                <c:pt idx="1">
                  <c:v>39.6</c:v>
                </c:pt>
                <c:pt idx="2">
                  <c:v>32.6</c:v>
                </c:pt>
                <c:pt idx="3">
                  <c:v>29.3</c:v>
                </c:pt>
                <c:pt idx="4">
                  <c:v>25.7</c:v>
                </c:pt>
                <c:pt idx="5">
                  <c:v>23.2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7C-46A6-861A-CE4C6E1C84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76.599999999999994</c:v>
                </c:pt>
                <c:pt idx="1">
                  <c:v>71.5</c:v>
                </c:pt>
                <c:pt idx="2">
                  <c:v>73.400000000000006</c:v>
                </c:pt>
                <c:pt idx="3">
                  <c:v>69.599999999999994</c:v>
                </c:pt>
                <c:pt idx="4">
                  <c:v>73.7</c:v>
                </c:pt>
                <c:pt idx="5">
                  <c:v>71.7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67-48D1-AFCC-80B5C6FA029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72.2</c:v>
                </c:pt>
                <c:pt idx="1">
                  <c:v>72.099999999999994</c:v>
                </c:pt>
                <c:pt idx="2">
                  <c:v>70.400000000000006</c:v>
                </c:pt>
                <c:pt idx="3">
                  <c:v>69.599999999999994</c:v>
                </c:pt>
                <c:pt idx="4">
                  <c:v>69.599999999999994</c:v>
                </c:pt>
                <c:pt idx="5">
                  <c:v>69.400000000000006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67-48D1-AFCC-80B5C6FA02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85546838532E-2"/>
          <c:y val="6.2455455884762756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28.3</c:v>
                </c:pt>
                <c:pt idx="1">
                  <c:v>30.4</c:v>
                </c:pt>
                <c:pt idx="2">
                  <c:v>26.3</c:v>
                </c:pt>
                <c:pt idx="3">
                  <c:v>26.6</c:v>
                </c:pt>
                <c:pt idx="4">
                  <c:v>28.5</c:v>
                </c:pt>
                <c:pt idx="5">
                  <c:v>23.4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4C-412B-86CC-6F539935B8E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30.6</c:v>
                </c:pt>
                <c:pt idx="1">
                  <c:v>30.4</c:v>
                </c:pt>
                <c:pt idx="2">
                  <c:v>30.4</c:v>
                </c:pt>
                <c:pt idx="3">
                  <c:v>29.6</c:v>
                </c:pt>
                <c:pt idx="4">
                  <c:v>27.9</c:v>
                </c:pt>
                <c:pt idx="5">
                  <c:v>27.8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4C-412B-86CC-6F539935B8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163008"/>
        <c:axId val="171165952"/>
      </c:barChart>
      <c:catAx>
        <c:axId val="171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1165952"/>
        <c:crosses val="autoZero"/>
        <c:auto val="1"/>
        <c:lblAlgn val="ctr"/>
        <c:lblOffset val="100"/>
        <c:noMultiLvlLbl val="0"/>
      </c:catAx>
      <c:valAx>
        <c:axId val="171165952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11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26687199603739"/>
          <c:y val="0.13435366423849437"/>
          <c:w val="0.61737087484571662"/>
          <c:h val="0.78950449396906008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ln w="19050"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92D050"/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CF-4EF6-A906-94CDCFAA47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CF-4EF6-A906-94CDCFAA479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CF-4EF6-A906-94CDCFAA4795}"/>
              </c:ext>
            </c:extLst>
          </c:dPt>
          <c:dPt>
            <c:idx val="3"/>
            <c:bubble3D val="0"/>
            <c:spPr>
              <a:solidFill>
                <a:srgbClr val="CC0066"/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DCF-4EF6-A906-94CDCFAA4795}"/>
              </c:ext>
            </c:extLst>
          </c:dPt>
          <c:dPt>
            <c:idx val="4"/>
            <c:bubble3D val="0"/>
            <c:spPr>
              <a:solidFill>
                <a:srgbClr val="485E83"/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DCF-4EF6-A906-94CDCFAA4795}"/>
              </c:ext>
            </c:extLst>
          </c:dPt>
          <c:dPt>
            <c:idx val="5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DCF-4EF6-A906-94CDCFAA4795}"/>
              </c:ext>
            </c:extLst>
          </c:dPt>
          <c:dPt>
            <c:idx val="6"/>
            <c:bubble3D val="0"/>
            <c:spPr>
              <a:solidFill>
                <a:srgbClr val="CA7492"/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DCF-4EF6-A906-94CDCFAA4795}"/>
              </c:ext>
            </c:extLst>
          </c:dPt>
          <c:dPt>
            <c:idx val="7"/>
            <c:bubble3D val="0"/>
            <c:spPr>
              <a:solidFill>
                <a:srgbClr val="FFE161"/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DCF-4EF6-A906-94CDCFAA479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9DCF-4EF6-A906-94CDCFAA4795}"/>
              </c:ext>
            </c:extLst>
          </c:dPt>
          <c:dLbls>
            <c:dLbl>
              <c:idx val="0"/>
              <c:layout>
                <c:manualLayout>
                  <c:x val="0.15088877505391118"/>
                  <c:y val="-0.13549850564633034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205360849876973"/>
                      <c:h val="0.151278175067295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DCF-4EF6-A906-94CDCFAA4795}"/>
                </c:ext>
              </c:extLst>
            </c:dLbl>
            <c:dLbl>
              <c:idx val="1"/>
              <c:layout>
                <c:manualLayout>
                  <c:x val="0.1797212665079792"/>
                  <c:y val="0.1280895248465415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CF-4EF6-A906-94CDCFAA4795}"/>
                </c:ext>
              </c:extLst>
            </c:dLbl>
            <c:dLbl>
              <c:idx val="2"/>
              <c:layout>
                <c:manualLayout>
                  <c:x val="-0.1458755001940483"/>
                  <c:y val="0.15870294644485791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792037040555622"/>
                      <c:h val="0.160836420674152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DCF-4EF6-A906-94CDCFAA4795}"/>
                </c:ext>
              </c:extLst>
            </c:dLbl>
            <c:dLbl>
              <c:idx val="3"/>
              <c:layout>
                <c:manualLayout>
                  <c:x val="-0.16663452908344678"/>
                  <c:y val="4.8969217303229638E-2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898641135190991"/>
                      <c:h val="0.1591996233455848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DCF-4EF6-A906-94CDCFAA4795}"/>
                </c:ext>
              </c:extLst>
            </c:dLbl>
            <c:dLbl>
              <c:idx val="4"/>
              <c:layout>
                <c:manualLayout>
                  <c:x val="-0.19591070730838742"/>
                  <c:y val="-6.524591913065700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CF-4EF6-A906-94CDCFAA4795}"/>
                </c:ext>
              </c:extLst>
            </c:dLbl>
            <c:dLbl>
              <c:idx val="5"/>
              <c:layout>
                <c:manualLayout>
                  <c:x val="-0.20439634613550423"/>
                  <c:y val="-8.2042194706197669E-2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6267756171497683"/>
                      <c:h val="0.136828662077763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9DCF-4EF6-A906-94CDCFAA4795}"/>
                </c:ext>
              </c:extLst>
            </c:dLbl>
            <c:dLbl>
              <c:idx val="6"/>
              <c:layout>
                <c:manualLayout>
                  <c:x val="-0.21833866440969907"/>
                  <c:y val="-0.152206776005473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515821755494633"/>
                      <c:h val="0.142387389811460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9DCF-4EF6-A906-94CDCFAA4795}"/>
                </c:ext>
              </c:extLst>
            </c:dLbl>
            <c:dLbl>
              <c:idx val="7"/>
              <c:layout>
                <c:manualLayout>
                  <c:x val="-6.5583526644815621E-2"/>
                  <c:y val="-0.177296181342048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716179489123414"/>
                      <c:h val="9.38148583271073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9DCF-4EF6-A906-94CDCFAA4795}"/>
                </c:ext>
              </c:extLst>
            </c:dLbl>
            <c:dLbl>
              <c:idx val="8"/>
              <c:layout>
                <c:manualLayout>
                  <c:x val="0.14096004900213274"/>
                  <c:y val="-0.1535536510062017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429257591728025"/>
                      <c:h val="0.142387323417295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0-9DCF-4EF6-A906-94CDCFAA4795}"/>
                </c:ext>
              </c:extLst>
            </c:dLbl>
            <c:numFmt formatCode="0.0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lnSpc>
                    <a:spcPct val="80000"/>
                  </a:lnSpc>
                  <a:defRPr sz="110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Kalinga" pitchFamily="34" charset="0"/>
                  </a:defRPr>
                </a:pPr>
                <a:endParaRPr lang="pt-P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Hoja1!$A$2:$A$10</c:f>
              <c:strCache>
                <c:ptCount val="9"/>
                <c:pt idx="0">
                  <c:v>Homebanking</c:v>
                </c:pt>
                <c:pt idx="1">
                  <c:v>APP do banco</c:v>
                </c:pt>
                <c:pt idx="2">
                  <c:v>Telefone/fax/correio eletrónico</c:v>
                </c:pt>
                <c:pt idx="3">
                  <c:v>Balcões do banco</c:v>
                </c:pt>
                <c:pt idx="4">
                  <c:v>Soluções de depósito</c:v>
                </c:pt>
                <c:pt idx="5">
                  <c:v>Zonas automáticas</c:v>
                </c:pt>
                <c:pt idx="6">
                  <c:v>Caixa MB/ATM</c:v>
                </c:pt>
                <c:pt idx="7">
                  <c:v>Call Center</c:v>
                </c:pt>
                <c:pt idx="8">
                  <c:v>Gerente de conta</c:v>
                </c:pt>
              </c:strCache>
            </c:strRef>
          </c:cat>
          <c:val>
            <c:numRef>
              <c:f>Hoja1!$B$2:$B$10</c:f>
              <c:numCache>
                <c:formatCode>0.0</c:formatCode>
                <c:ptCount val="9"/>
                <c:pt idx="0">
                  <c:v>40.299999999999997</c:v>
                </c:pt>
                <c:pt idx="1">
                  <c:v>16</c:v>
                </c:pt>
                <c:pt idx="2">
                  <c:v>9.9</c:v>
                </c:pt>
                <c:pt idx="3">
                  <c:v>9.6</c:v>
                </c:pt>
                <c:pt idx="4">
                  <c:v>6.6</c:v>
                </c:pt>
                <c:pt idx="5">
                  <c:v>5.8</c:v>
                </c:pt>
                <c:pt idx="6">
                  <c:v>5.0999999999999996</c:v>
                </c:pt>
                <c:pt idx="7">
                  <c:v>3.5</c:v>
                </c:pt>
                <c:pt idx="8">
                  <c:v>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DCF-4EF6-A906-94CDCFAA4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100">
          <a:latin typeface="HelvLight"/>
          <a:cs typeface="Kalinga" pitchFamily="34" charset="0"/>
        </a:defRPr>
      </a:pPr>
      <a:endParaRPr lang="pt-PT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26687199603739"/>
          <c:y val="0.13435366423849437"/>
          <c:w val="0.61737087484571662"/>
          <c:h val="0.78950449396906008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92D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CF-4EF6-A906-94CDCFAA4795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CF-4EF6-A906-94CDCFAA4795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CF-4EF6-A906-94CDCFAA4795}"/>
              </c:ext>
            </c:extLst>
          </c:dPt>
          <c:dPt>
            <c:idx val="3"/>
            <c:bubble3D val="0"/>
            <c:spPr>
              <a:solidFill>
                <a:srgbClr val="CC006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CF-4EF6-A906-94CDCFAA4795}"/>
              </c:ext>
            </c:extLst>
          </c:dPt>
          <c:dPt>
            <c:idx val="4"/>
            <c:bubble3D val="0"/>
            <c:spPr>
              <a:solidFill>
                <a:srgbClr val="485E8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CF-4EF6-A906-94CDCFAA4795}"/>
              </c:ext>
            </c:extLst>
          </c:dPt>
          <c:dPt>
            <c:idx val="5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DCF-4EF6-A906-94CDCFAA4795}"/>
              </c:ext>
            </c:extLst>
          </c:dPt>
          <c:dPt>
            <c:idx val="6"/>
            <c:bubble3D val="0"/>
            <c:spPr>
              <a:solidFill>
                <a:srgbClr val="CA74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DCF-4EF6-A906-94CDCFAA4795}"/>
              </c:ext>
            </c:extLst>
          </c:dPt>
          <c:dPt>
            <c:idx val="7"/>
            <c:bubble3D val="0"/>
            <c:spPr>
              <a:solidFill>
                <a:srgbClr val="FFE16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DCF-4EF6-A906-94CDCFAA479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DCF-4EF6-A906-94CDCFAA4795}"/>
              </c:ext>
            </c:extLst>
          </c:dPt>
          <c:dLbls>
            <c:dLbl>
              <c:idx val="0"/>
              <c:layout>
                <c:manualLayout>
                  <c:x val="0.15088877505391118"/>
                  <c:y val="-0.13549850564633034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205360849876973"/>
                      <c:h val="0.151278175067295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DCF-4EF6-A906-94CDCFAA4795}"/>
                </c:ext>
              </c:extLst>
            </c:dLbl>
            <c:dLbl>
              <c:idx val="1"/>
              <c:layout>
                <c:manualLayout>
                  <c:x val="0.18927788637668086"/>
                  <c:y val="0.1289773464547357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CF-4EF6-A906-94CDCFAA4795}"/>
                </c:ext>
              </c:extLst>
            </c:dLbl>
            <c:dLbl>
              <c:idx val="2"/>
              <c:layout>
                <c:manualLayout>
                  <c:x val="-0.27007581522388358"/>
                  <c:y val="0.12315886508862248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792037040555622"/>
                      <c:h val="0.166753678309453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DCF-4EF6-A906-94CDCFAA4795}"/>
                </c:ext>
              </c:extLst>
            </c:dLbl>
            <c:dLbl>
              <c:idx val="3"/>
              <c:layout>
                <c:manualLayout>
                  <c:x val="-0.1761911489521486"/>
                  <c:y val="4.30520096660965E-2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287796102366449"/>
                      <c:h val="0.159199723341920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DCF-4EF6-A906-94CDCFAA4795}"/>
                </c:ext>
              </c:extLst>
            </c:dLbl>
            <c:dLbl>
              <c:idx val="4"/>
              <c:layout>
                <c:manualLayout>
                  <c:x val="-0.17440831260380832"/>
                  <c:y val="-9.483220730716088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CF-4EF6-A906-94CDCFAA4795}"/>
                </c:ext>
              </c:extLst>
            </c:dLbl>
            <c:dLbl>
              <c:idx val="5"/>
              <c:layout>
                <c:manualLayout>
                  <c:x val="-0.19645259399208417"/>
                  <c:y val="-6.1331676501195476E-2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8656911138673135"/>
                      <c:h val="0.1427459197130642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9DCF-4EF6-A906-94CDCFAA4795}"/>
                </c:ext>
              </c:extLst>
            </c:dLbl>
            <c:dLbl>
              <c:idx val="6"/>
              <c:layout>
                <c:manualLayout>
                  <c:x val="-0.18489049486924267"/>
                  <c:y val="-0.15852053649491943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904976722670089"/>
                      <c:h val="0.100966586364355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D-9DCF-4EF6-A906-94CDCFAA4795}"/>
                </c:ext>
              </c:extLst>
            </c:dLbl>
            <c:dLbl>
              <c:idx val="7"/>
              <c:layout>
                <c:manualLayout>
                  <c:x val="-8.9475076316570187E-2"/>
                  <c:y val="-0.19504795424795032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716179489123414"/>
                      <c:h val="8.198034305650585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9DCF-4EF6-A906-94CDCFAA4795}"/>
                </c:ext>
              </c:extLst>
            </c:dLbl>
            <c:dLbl>
              <c:idx val="8"/>
              <c:layout>
                <c:manualLayout>
                  <c:x val="6.6896245019693504E-2"/>
                  <c:y val="-0.17268468075579688"/>
                </c:manualLayout>
              </c:layout>
              <c:numFmt formatCode="0.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lnSpc>
                      <a:spcPct val="80000"/>
                    </a:lnSpc>
                    <a:defRPr sz="110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+mn-ea"/>
                      <a:cs typeface="Kalinga" pitchFamily="34" charset="0"/>
                    </a:defRPr>
                  </a:pPr>
                  <a:endParaRPr lang="pt-PT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3429257591728025"/>
                      <c:h val="0.103925215182005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0-9DCF-4EF6-A906-94CDCFAA4795}"/>
                </c:ext>
              </c:extLst>
            </c:dLbl>
            <c:numFmt formatCode="0.0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lnSpc>
                    <a:spcPct val="80000"/>
                  </a:lnSpc>
                  <a:defRPr sz="1100" b="0" i="0" u="none" strike="noStrike" kern="1200" baseline="0">
                    <a:solidFill>
                      <a:schemeClr val="tx1"/>
                    </a:solidFill>
                    <a:latin typeface="Lato" panose="020F0502020204030203"/>
                    <a:ea typeface="+mn-ea"/>
                    <a:cs typeface="Kalinga" pitchFamily="34" charset="0"/>
                  </a:defRPr>
                </a:pPr>
                <a:endParaRPr lang="pt-P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6350" cap="flat" cmpd="sng" algn="ctr">
                  <a:solidFill>
                    <a:schemeClr val="tx1"/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Hoja1!$A$2:$A$10</c:f>
              <c:strCache>
                <c:ptCount val="9"/>
                <c:pt idx="0">
                  <c:v>Homebanking</c:v>
                </c:pt>
                <c:pt idx="1">
                  <c:v>APP do banco</c:v>
                </c:pt>
                <c:pt idx="2">
                  <c:v>Telefone/fax/correio eletrónico</c:v>
                </c:pt>
                <c:pt idx="3">
                  <c:v>Balcões do banco</c:v>
                </c:pt>
                <c:pt idx="4">
                  <c:v>Soluções de depósito</c:v>
                </c:pt>
                <c:pt idx="5">
                  <c:v>Zonas automáticas</c:v>
                </c:pt>
                <c:pt idx="6">
                  <c:v>Caixa MB/ATM</c:v>
                </c:pt>
                <c:pt idx="7">
                  <c:v>Call Center</c:v>
                </c:pt>
                <c:pt idx="8">
                  <c:v>Gerente de conta</c:v>
                </c:pt>
              </c:strCache>
            </c:strRef>
          </c:cat>
          <c:val>
            <c:numRef>
              <c:f>Hoja1!$B$2:$B$10</c:f>
              <c:numCache>
                <c:formatCode>0.0</c:formatCode>
                <c:ptCount val="9"/>
                <c:pt idx="0">
                  <c:v>38.5</c:v>
                </c:pt>
                <c:pt idx="1">
                  <c:v>14.3</c:v>
                </c:pt>
                <c:pt idx="2">
                  <c:v>11.4</c:v>
                </c:pt>
                <c:pt idx="3">
                  <c:v>10.9</c:v>
                </c:pt>
                <c:pt idx="4">
                  <c:v>7</c:v>
                </c:pt>
                <c:pt idx="5">
                  <c:v>5.9</c:v>
                </c:pt>
                <c:pt idx="6">
                  <c:v>5.2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DCF-4EF6-A906-94CDCFAA47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100">
          <a:latin typeface="HelvLight"/>
          <a:cs typeface="Kalinga" pitchFamily="34" charset="0"/>
        </a:defRPr>
      </a:pPr>
      <a:endParaRPr lang="pt-PT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75</c:v>
                </c:pt>
                <c:pt idx="1">
                  <c:v>69.3</c:v>
                </c:pt>
                <c:pt idx="2">
                  <c:v>83.4</c:v>
                </c:pt>
                <c:pt idx="3">
                  <c:v>74.099999999999994</c:v>
                </c:pt>
                <c:pt idx="4">
                  <c:v>75.8</c:v>
                </c:pt>
                <c:pt idx="5">
                  <c:v>77.900000000000006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81.3</c:v>
                </c:pt>
                <c:pt idx="1">
                  <c:v>79.400000000000006</c:v>
                </c:pt>
                <c:pt idx="2">
                  <c:v>77.8</c:v>
                </c:pt>
                <c:pt idx="3">
                  <c:v>73.599999999999994</c:v>
                </c:pt>
                <c:pt idx="4">
                  <c:v>72.7</c:v>
                </c:pt>
                <c:pt idx="5">
                  <c:v>60.7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0F-4558-8BBF-D226280EE4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0669312"/>
        <c:axId val="120820096"/>
      </c:barChart>
      <c:catAx>
        <c:axId val="12066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0820096"/>
        <c:crosses val="autoZero"/>
        <c:auto val="1"/>
        <c:lblAlgn val="ctr"/>
        <c:lblOffset val="100"/>
        <c:noMultiLvlLbl val="0"/>
      </c:catAx>
      <c:valAx>
        <c:axId val="12082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66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0.84</c:v>
                </c:pt>
                <c:pt idx="1">
                  <c:v>1.02</c:v>
                </c:pt>
                <c:pt idx="2">
                  <c:v>1.1499999999999999</c:v>
                </c:pt>
                <c:pt idx="3">
                  <c:v>0.9</c:v>
                </c:pt>
                <c:pt idx="4">
                  <c:v>1.6</c:v>
                </c:pt>
                <c:pt idx="5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1.94</c:v>
                </c:pt>
                <c:pt idx="1">
                  <c:v>1.1299999999999999</c:v>
                </c:pt>
                <c:pt idx="2">
                  <c:v>0.97</c:v>
                </c:pt>
                <c:pt idx="3">
                  <c:v>0.57999999999999996</c:v>
                </c:pt>
                <c:pt idx="4">
                  <c:v>0.55000000000000004</c:v>
                </c:pt>
                <c:pt idx="5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C9-4517-A076-B62161E0AD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354368"/>
        <c:axId val="173048576"/>
      </c:barChart>
      <c:catAx>
        <c:axId val="17135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3048576"/>
        <c:crosses val="autoZero"/>
        <c:auto val="1"/>
        <c:lblAlgn val="ctr"/>
        <c:lblOffset val="100"/>
        <c:noMultiLvlLbl val="0"/>
      </c:catAx>
      <c:valAx>
        <c:axId val="17304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35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96.4</c:v>
                </c:pt>
                <c:pt idx="1">
                  <c:v>96.7</c:v>
                </c:pt>
                <c:pt idx="2">
                  <c:v>96.4</c:v>
                </c:pt>
                <c:pt idx="3">
                  <c:v>93.5</c:v>
                </c:pt>
                <c:pt idx="4">
                  <c:v>93.3</c:v>
                </c:pt>
                <c:pt idx="5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91.7</c:v>
                </c:pt>
                <c:pt idx="1">
                  <c:v>89.5</c:v>
                </c:pt>
                <c:pt idx="2">
                  <c:v>96.1</c:v>
                </c:pt>
                <c:pt idx="3">
                  <c:v>87.1</c:v>
                </c:pt>
                <c:pt idx="4">
                  <c:v>83</c:v>
                </c:pt>
                <c:pt idx="5">
                  <c:v>81.099999999999994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0F-4558-8BBF-D226280EE4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0669312"/>
        <c:axId val="120820096"/>
      </c:barChart>
      <c:catAx>
        <c:axId val="12066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0820096"/>
        <c:crosses val="autoZero"/>
        <c:auto val="1"/>
        <c:lblAlgn val="ctr"/>
        <c:lblOffset val="100"/>
        <c:noMultiLvlLbl val="0"/>
      </c:catAx>
      <c:valAx>
        <c:axId val="12082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66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1.68</c:v>
                </c:pt>
                <c:pt idx="1">
                  <c:v>2.23</c:v>
                </c:pt>
                <c:pt idx="2">
                  <c:v>3.31</c:v>
                </c:pt>
                <c:pt idx="3">
                  <c:v>2.56</c:v>
                </c:pt>
                <c:pt idx="4">
                  <c:v>1.94</c:v>
                </c:pt>
                <c:pt idx="5">
                  <c:v>2.4900000000000002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Hoja1!$C$2:$C$7</c:f>
              <c:numCache>
                <c:formatCode>General</c:formatCode>
                <c:ptCount val="6"/>
                <c:pt idx="0">
                  <c:v>2.92</c:v>
                </c:pt>
                <c:pt idx="1">
                  <c:v>2.81</c:v>
                </c:pt>
                <c:pt idx="2">
                  <c:v>2.57</c:v>
                </c:pt>
                <c:pt idx="3">
                  <c:v>2.4500000000000002</c:v>
                </c:pt>
                <c:pt idx="4">
                  <c:v>2.2400000000000002</c:v>
                </c:pt>
                <c:pt idx="5">
                  <c:v>2.2200000000000002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C9-4517-A076-B62161E0AD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354368"/>
        <c:axId val="173048576"/>
      </c:barChart>
      <c:catAx>
        <c:axId val="17135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3048576"/>
        <c:crosses val="autoZero"/>
        <c:auto val="1"/>
        <c:lblAlgn val="ctr"/>
        <c:lblOffset val="100"/>
        <c:noMultiLvlLbl val="0"/>
      </c:catAx>
      <c:valAx>
        <c:axId val="17304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35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67657596517864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Mercado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1 o 2</c:v>
                </c:pt>
                <c:pt idx="1">
                  <c:v>3 o 4</c:v>
                </c:pt>
                <c:pt idx="2">
                  <c:v>Mais de 5</c:v>
                </c:pt>
                <c:pt idx="3">
                  <c:v>Ns/Nr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12.6</c:v>
                </c:pt>
                <c:pt idx="1">
                  <c:v>26</c:v>
                </c:pt>
                <c:pt idx="2">
                  <c:v>59.4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13-4BE9-A465-E0FF957CB7F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BPI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1 o 2</c:v>
                </c:pt>
                <c:pt idx="1">
                  <c:v>3 o 4</c:v>
                </c:pt>
                <c:pt idx="2">
                  <c:v>Mais de 5</c:v>
                </c:pt>
                <c:pt idx="3">
                  <c:v>Ns/Nr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10.7</c:v>
                </c:pt>
                <c:pt idx="1">
                  <c:v>23.6</c:v>
                </c:pt>
                <c:pt idx="2">
                  <c:v>62.7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13-4BE9-A465-E0FF957CB7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6749824"/>
        <c:axId val="156751360"/>
      </c:barChart>
      <c:catAx>
        <c:axId val="15674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56751360"/>
        <c:crosses val="autoZero"/>
        <c:auto val="1"/>
        <c:lblAlgn val="ctr"/>
        <c:lblOffset val="100"/>
        <c:noMultiLvlLbl val="0"/>
      </c:catAx>
      <c:valAx>
        <c:axId val="156751360"/>
        <c:scaling>
          <c:orientation val="minMax"/>
          <c:max val="12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5674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024592211266949"/>
          <c:y val="0.89510896875340884"/>
          <c:w val="0.25950815577466102"/>
          <c:h val="0.104891031246591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24.2</c:v>
                </c:pt>
                <c:pt idx="1">
                  <c:v>24.2</c:v>
                </c:pt>
                <c:pt idx="2">
                  <c:v>21.2</c:v>
                </c:pt>
                <c:pt idx="3">
                  <c:v>17.100000000000001</c:v>
                </c:pt>
                <c:pt idx="4">
                  <c:v>16.2</c:v>
                </c:pt>
                <c:pt idx="5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20669312"/>
        <c:axId val="120820096"/>
      </c:barChart>
      <c:catAx>
        <c:axId val="12066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20820096"/>
        <c:crosses val="autoZero"/>
        <c:auto val="1"/>
        <c:lblAlgn val="ctr"/>
        <c:lblOffset val="100"/>
        <c:noMultiLvlLbl val="0"/>
      </c:catAx>
      <c:valAx>
        <c:axId val="12082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66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618441278362815E-2"/>
          <c:y val="6.2455628338492518E-2"/>
          <c:w val="0.97476311744327437"/>
          <c:h val="0.5606388143900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Hoja1!$A$2:$A$7</c:f>
              <c:numCache>
                <c:formatCode>General</c:formatCode>
                <c:ptCount val="6"/>
              </c:numCache>
            </c:numRef>
          </c:cat>
          <c:val>
            <c:numRef>
              <c:f>Hoja1!$B$2:$B$7</c:f>
              <c:numCache>
                <c:formatCode>General</c:formatCode>
                <c:ptCount val="6"/>
                <c:pt idx="0">
                  <c:v>1.79</c:v>
                </c:pt>
                <c:pt idx="1">
                  <c:v>0.88</c:v>
                </c:pt>
                <c:pt idx="2">
                  <c:v>0.77</c:v>
                </c:pt>
                <c:pt idx="3">
                  <c:v>0.57999999999999996</c:v>
                </c:pt>
                <c:pt idx="4">
                  <c:v>0.48</c:v>
                </c:pt>
                <c:pt idx="5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F3-4AC8-AA9B-D43C458FCB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71354368"/>
        <c:axId val="173048576"/>
      </c:barChart>
      <c:catAx>
        <c:axId val="17135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173048576"/>
        <c:crosses val="autoZero"/>
        <c:auto val="1"/>
        <c:lblAlgn val="ctr"/>
        <c:lblOffset val="100"/>
        <c:noMultiLvlLbl val="0"/>
      </c:catAx>
      <c:valAx>
        <c:axId val="173048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35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2418620153316299E-2"/>
          <c:y val="1.6949152542372883E-3"/>
          <c:w val="0.96401583398946011"/>
          <c:h val="0.660310021275969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255-4B9C-9A69-6E3D5444676B}"/>
              </c:ext>
            </c:extLst>
          </c:dPt>
          <c:dLbls>
            <c:numFmt formatCode="#,##0.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#,##0.0</c:formatCode>
                <c:ptCount val="11"/>
                <c:pt idx="0">
                  <c:v>1.6</c:v>
                </c:pt>
                <c:pt idx="1">
                  <c:v>0.9</c:v>
                </c:pt>
                <c:pt idx="2">
                  <c:v>1.2</c:v>
                </c:pt>
                <c:pt idx="3">
                  <c:v>1.7</c:v>
                </c:pt>
                <c:pt idx="4">
                  <c:v>2.1</c:v>
                </c:pt>
                <c:pt idx="5">
                  <c:v>12.9</c:v>
                </c:pt>
                <c:pt idx="6">
                  <c:v>6.7</c:v>
                </c:pt>
                <c:pt idx="7">
                  <c:v>10.8</c:v>
                </c:pt>
                <c:pt idx="8">
                  <c:v>20.2</c:v>
                </c:pt>
                <c:pt idx="9">
                  <c:v>18.8</c:v>
                </c:pt>
                <c:pt idx="10">
                  <c:v>23.1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5-4B9C-9A69-6E3D54446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3223936"/>
        <c:axId val="153225472"/>
      </c:barChart>
      <c:catAx>
        <c:axId val="15322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32254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3225472"/>
        <c:scaling>
          <c:orientation val="minMax"/>
          <c:max val="1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3223936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30658352438388E-2"/>
          <c:y val="0"/>
          <c:w val="0.98264491377449381"/>
          <c:h val="0.6535317921256107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Bottom Three Box</c:v>
                </c:pt>
              </c:strCache>
            </c:strRef>
          </c:tx>
          <c:spPr>
            <a:solidFill>
              <a:srgbClr val="C00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D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1C5-4D6C-93C8-9BF34FD23C7D}"/>
              </c:ext>
            </c:extLst>
          </c:dPt>
          <c:dPt>
            <c:idx val="2"/>
            <c:invertIfNegative val="0"/>
            <c:bubble3D val="0"/>
            <c:spPr>
              <a:solidFill>
                <a:srgbClr val="D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4E32-4275-AFAE-45E98EDABFFB}"/>
              </c:ext>
            </c:extLst>
          </c:dPt>
          <c:dPt>
            <c:idx val="4"/>
            <c:invertIfNegative val="0"/>
            <c:bubble3D val="0"/>
            <c:spPr>
              <a:solidFill>
                <a:srgbClr val="D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41C5-4D6C-93C8-9BF34FD23C7D}"/>
              </c:ext>
            </c:extLst>
          </c:dPt>
          <c:dPt>
            <c:idx val="6"/>
            <c:invertIfNegative val="0"/>
            <c:bubble3D val="0"/>
            <c:spPr>
              <a:solidFill>
                <a:srgbClr val="DF7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41C5-4D6C-93C8-9BF34FD23C7D}"/>
              </c:ext>
            </c:extLst>
          </c:dPt>
          <c:dLbls>
            <c:dLbl>
              <c:idx val="0"/>
              <c:numFmt formatCode="#,##0.0" sourceLinked="0"/>
              <c:spPr>
                <a:solidFill>
                  <a:srgbClr val="D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1C5-4D6C-93C8-9BF34FD23C7D}"/>
                </c:ext>
              </c:extLst>
            </c:dLbl>
            <c:dLbl>
              <c:idx val="2"/>
              <c:numFmt formatCode="#,##0.0" sourceLinked="0"/>
              <c:spPr>
                <a:solidFill>
                  <a:srgbClr val="D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bg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E32-4275-AFAE-45E98EDABFFB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D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41C5-4D6C-93C8-9BF34FD23C7D}"/>
                </c:ext>
              </c:extLst>
            </c:dLbl>
            <c:dLbl>
              <c:idx val="6"/>
              <c:numFmt formatCode="#,##0.0" sourceLinked="0"/>
              <c:spPr>
                <a:solidFill>
                  <a:srgbClr val="DF7F7F"/>
                </a:solidFill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41C5-4D6C-93C8-9BF34FD23C7D}"/>
                </c:ext>
              </c:extLst>
            </c:dLbl>
            <c:numFmt formatCode="#,##0.0" sourceLinked="0"/>
            <c:spPr>
              <a:solidFill>
                <a:srgbClr val="C00000"/>
              </a:solidFill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Hoja1!$A$2:$A$11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Hoja1!$B$2:$B$11</c:f>
              <c:numCache>
                <c:formatCode>0.0</c:formatCode>
                <c:ptCount val="10"/>
                <c:pt idx="0" formatCode="General">
                  <c:v>7</c:v>
                </c:pt>
                <c:pt idx="1">
                  <c:v>5.0999999999999996</c:v>
                </c:pt>
                <c:pt idx="2" formatCode="General">
                  <c:v>2.1</c:v>
                </c:pt>
                <c:pt idx="3">
                  <c:v>1.6</c:v>
                </c:pt>
                <c:pt idx="4" formatCode="General">
                  <c:v>1.5</c:v>
                </c:pt>
                <c:pt idx="5">
                  <c:v>2.7</c:v>
                </c:pt>
                <c:pt idx="7">
                  <c:v>6.5</c:v>
                </c:pt>
                <c:pt idx="8" formatCode="General">
                  <c:v>2.1</c:v>
                </c:pt>
                <c:pt idx="9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4A-4C61-A9E1-3D8C7A17D88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Neutros</c:v>
                </c:pt>
              </c:strCache>
            </c:strRef>
          </c:tx>
          <c:spPr>
            <a:solidFill>
              <a:srgbClr val="FFC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C5-4D6C-93C8-9BF34FD23C7D}"/>
              </c:ext>
            </c:extLst>
          </c:dPt>
          <c:dPt>
            <c:idx val="2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1C5-4D6C-93C8-9BF34FD23C7D}"/>
              </c:ext>
            </c:extLst>
          </c:dPt>
          <c:dPt>
            <c:idx val="4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41C5-4D6C-93C8-9BF34FD23C7D}"/>
              </c:ext>
            </c:extLst>
          </c:dPt>
          <c:dPt>
            <c:idx val="6"/>
            <c:invertIfNegative val="0"/>
            <c:bubble3D val="0"/>
            <c:spPr>
              <a:solidFill>
                <a:srgbClr val="FFDF7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1C5-4D6C-93C8-9BF34FD23C7D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Hoja1!$A$2:$A$11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Hoja1!$C$2:$C$11</c:f>
              <c:numCache>
                <c:formatCode>0.0</c:formatCode>
                <c:ptCount val="10"/>
                <c:pt idx="0" formatCode="General">
                  <c:v>34.5</c:v>
                </c:pt>
                <c:pt idx="1">
                  <c:v>30.1</c:v>
                </c:pt>
                <c:pt idx="2" formatCode="General">
                  <c:v>49.2</c:v>
                </c:pt>
                <c:pt idx="3">
                  <c:v>34.200000000000003</c:v>
                </c:pt>
                <c:pt idx="4" formatCode="General">
                  <c:v>51.5</c:v>
                </c:pt>
                <c:pt idx="5">
                  <c:v>36.700000000000003</c:v>
                </c:pt>
                <c:pt idx="6" formatCode="General">
                  <c:v>46.7</c:v>
                </c:pt>
                <c:pt idx="7">
                  <c:v>34.4</c:v>
                </c:pt>
                <c:pt idx="8" formatCode="General">
                  <c:v>38.799999999999997</c:v>
                </c:pt>
                <c:pt idx="9">
                  <c:v>40.200000000000003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4A-4C61-A9E1-3D8C7A17D88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Top Three Box</c:v>
                </c:pt>
              </c:strCache>
            </c:strRef>
          </c:tx>
          <c:spPr>
            <a:solidFill>
              <a:srgbClr val="00B05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EC39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41C5-4D6C-93C8-9BF34FD23C7D}"/>
              </c:ext>
            </c:extLst>
          </c:dPt>
          <c:dPt>
            <c:idx val="2"/>
            <c:invertIfNegative val="0"/>
            <c:bubble3D val="0"/>
            <c:spPr>
              <a:solidFill>
                <a:srgbClr val="7EC39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C5-4D6C-93C8-9BF34FD23C7D}"/>
              </c:ext>
            </c:extLst>
          </c:dPt>
          <c:dPt>
            <c:idx val="4"/>
            <c:invertIfNegative val="0"/>
            <c:bubble3D val="0"/>
            <c:spPr>
              <a:solidFill>
                <a:srgbClr val="7EC39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41C5-4D6C-93C8-9BF34FD23C7D}"/>
              </c:ext>
            </c:extLst>
          </c:dPt>
          <c:dPt>
            <c:idx val="6"/>
            <c:invertIfNegative val="0"/>
            <c:bubble3D val="0"/>
            <c:spPr>
              <a:solidFill>
                <a:srgbClr val="7EC39E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C5-4D6C-93C8-9BF34FD23C7D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1C5-4D6C-93C8-9BF34FD23C7D}"/>
                </c:ext>
              </c:extLst>
            </c:dLbl>
            <c:dLbl>
              <c:idx val="2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1C5-4D6C-93C8-9BF34FD23C7D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1C5-4D6C-93C8-9BF34FD23C7D}"/>
                </c:ext>
              </c:extLst>
            </c:dLbl>
            <c:dLbl>
              <c:idx val="6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>
                      <a:solidFill>
                        <a:schemeClr val="tx1"/>
                      </a:solidFill>
                      <a:latin typeface="Lato" panose="020F0502020204030203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1C5-4D6C-93C8-9BF34FD23C7D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>
                    <a:solidFill>
                      <a:schemeClr val="bg1"/>
                    </a:solidFill>
                    <a:latin typeface="Lato" panose="020F0502020204030203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Hoja1!$A$2:$A$11</c:f>
              <c:numCache>
                <c:formatCode>General</c:formatCode>
                <c:ptCount val="10"/>
                <c:pt idx="0">
                  <c:v>2021</c:v>
                </c:pt>
                <c:pt idx="1">
                  <c:v>2022</c:v>
                </c:pt>
                <c:pt idx="2">
                  <c:v>2021</c:v>
                </c:pt>
                <c:pt idx="3">
                  <c:v>2022</c:v>
                </c:pt>
                <c:pt idx="4">
                  <c:v>2021</c:v>
                </c:pt>
                <c:pt idx="5">
                  <c:v>2022</c:v>
                </c:pt>
                <c:pt idx="6">
                  <c:v>2021</c:v>
                </c:pt>
                <c:pt idx="7">
                  <c:v>2022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Hoja1!$D$2:$D$11</c:f>
              <c:numCache>
                <c:formatCode>0.0</c:formatCode>
                <c:ptCount val="10"/>
                <c:pt idx="0" formatCode="General">
                  <c:v>58.5</c:v>
                </c:pt>
                <c:pt idx="1">
                  <c:v>64.900000000000006</c:v>
                </c:pt>
                <c:pt idx="2" formatCode="General">
                  <c:v>48.8</c:v>
                </c:pt>
                <c:pt idx="3">
                  <c:v>64.2</c:v>
                </c:pt>
                <c:pt idx="4" formatCode="General">
                  <c:v>47.1</c:v>
                </c:pt>
                <c:pt idx="5">
                  <c:v>60.6</c:v>
                </c:pt>
                <c:pt idx="6" formatCode="General">
                  <c:v>53.3</c:v>
                </c:pt>
                <c:pt idx="7">
                  <c:v>59.1</c:v>
                </c:pt>
                <c:pt idx="8" formatCode="General">
                  <c:v>59.1</c:v>
                </c:pt>
                <c:pt idx="9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4A-4C61-A9E1-3D8C7A17D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153283584"/>
        <c:axId val="153297664"/>
      </c:barChart>
      <c:catAx>
        <c:axId val="1532835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>
            <a:solidFill>
              <a:schemeClr val="accent1"/>
            </a:solidFill>
          </a:ln>
        </c:spPr>
        <c:txPr>
          <a:bodyPr/>
          <a:lstStyle/>
          <a:p>
            <a:pPr>
              <a:defRPr sz="1050">
                <a:solidFill>
                  <a:schemeClr val="tx1"/>
                </a:solidFill>
              </a:defRPr>
            </a:pPr>
            <a:endParaRPr lang="pt-PT"/>
          </a:p>
        </c:txPr>
        <c:crossAx val="153297664"/>
        <c:crosses val="autoZero"/>
        <c:auto val="1"/>
        <c:lblAlgn val="ctr"/>
        <c:lblOffset val="100"/>
        <c:noMultiLvlLbl val="0"/>
      </c:catAx>
      <c:valAx>
        <c:axId val="1532976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32835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264287188777186"/>
          <c:y val="0.8952910112087018"/>
          <c:w val="0.3907936573498344"/>
          <c:h val="7.9038663148731578E-2"/>
        </c:manualLayout>
      </c:layout>
      <c:overlay val="0"/>
      <c:txPr>
        <a:bodyPr/>
        <a:lstStyle/>
        <a:p>
          <a:pPr>
            <a:defRPr sz="1050">
              <a:solidFill>
                <a:schemeClr val="tx1"/>
              </a:solidFill>
              <a:latin typeface="Lato" panose="020F0502020204030203"/>
            </a:defRPr>
          </a:pPr>
          <a:endParaRPr lang="pt-PT"/>
        </a:p>
      </c:txPr>
    </c:legend>
    <c:plotVisOnly val="1"/>
    <c:dispBlanksAs val="gap"/>
    <c:showDLblsOverMax val="0"/>
  </c:chart>
  <c:txPr>
    <a:bodyPr/>
    <a:lstStyle/>
    <a:p>
      <a:pPr>
        <a:defRPr sz="900"/>
      </a:pPr>
      <a:endParaRPr lang="pt-PT"/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76390205009907"/>
          <c:y val="3.4152738078073078E-2"/>
          <c:w val="0.61946924479655519"/>
          <c:h val="0.858020083406473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B12-48B6-8C25-2D3C31AB05B7}"/>
              </c:ext>
            </c:extLst>
          </c:dPt>
          <c:dLbls>
            <c:numFmt formatCode="0.0_ ;0.0\ 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Serviços transacionais</c:v>
                </c:pt>
                <c:pt idx="1">
                  <c:v>Leasing*</c:v>
                </c:pt>
                <c:pt idx="2">
                  <c:v>Factoring/Confirming*</c:v>
                </c:pt>
                <c:pt idx="3">
                  <c:v>Seguros</c:v>
                </c:pt>
                <c:pt idx="4">
                  <c:v>Comércio exterior</c:v>
                </c:pt>
                <c:pt idx="5">
                  <c:v>Banca de investimento</c:v>
                </c:pt>
                <c:pt idx="6">
                  <c:v>Cambiais*</c:v>
                </c:pt>
                <c:pt idx="7">
                  <c:v>Derivados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-46.7</c:v>
                </c:pt>
                <c:pt idx="3">
                  <c:v>-31.4</c:v>
                </c:pt>
                <c:pt idx="4">
                  <c:v>-29.2</c:v>
                </c:pt>
                <c:pt idx="5">
                  <c:v>-12.6</c:v>
                </c:pt>
                <c:pt idx="7">
                  <c:v>-12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DE-40A4-B977-53F532CBAF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Sheet1!$A$2:$A$9</c:f>
              <c:strCache>
                <c:ptCount val="8"/>
                <c:pt idx="0">
                  <c:v>Serviços transacionais</c:v>
                </c:pt>
                <c:pt idx="1">
                  <c:v>Leasing*</c:v>
                </c:pt>
                <c:pt idx="2">
                  <c:v>Factoring/Confirming*</c:v>
                </c:pt>
                <c:pt idx="3">
                  <c:v>Seguros</c:v>
                </c:pt>
                <c:pt idx="4">
                  <c:v>Comércio exterior</c:v>
                </c:pt>
                <c:pt idx="5">
                  <c:v>Banca de investimento</c:v>
                </c:pt>
                <c:pt idx="6">
                  <c:v>Cambiais*</c:v>
                </c:pt>
                <c:pt idx="7">
                  <c:v>Derivados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67.5</c:v>
                </c:pt>
                <c:pt idx="1">
                  <c:v>47.9</c:v>
                </c:pt>
                <c:pt idx="2">
                  <c:v>46</c:v>
                </c:pt>
                <c:pt idx="3">
                  <c:v>34</c:v>
                </c:pt>
                <c:pt idx="4">
                  <c:v>33.6</c:v>
                </c:pt>
                <c:pt idx="5">
                  <c:v>24.4</c:v>
                </c:pt>
                <c:pt idx="6">
                  <c:v>22.8</c:v>
                </c:pt>
                <c:pt idx="7">
                  <c:v>15.5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C5-4FE3-97A8-C34B2E4CD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65488128"/>
        <c:axId val="165489664"/>
      </c:barChart>
      <c:catAx>
        <c:axId val="165488128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>
                <a:solidFill>
                  <a:schemeClr val="tx1"/>
                </a:solidFill>
              </a:defRPr>
            </a:pPr>
            <a:endParaRPr lang="pt-PT"/>
          </a:p>
        </c:txPr>
        <c:crossAx val="165489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65489664"/>
        <c:scaling>
          <c:orientation val="minMax"/>
          <c:max val="100"/>
          <c:min val="-100"/>
        </c:scaling>
        <c:delete val="1"/>
        <c:axPos val="t"/>
        <c:numFmt formatCode="0_ ;0" sourceLinked="0"/>
        <c:majorTickMark val="out"/>
        <c:minorTickMark val="none"/>
        <c:tickLblPos val="nextTo"/>
        <c:crossAx val="165488128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57792472827072061"/>
          <c:y val="0.94191683248784586"/>
          <c:w val="0.15469408731588835"/>
          <c:h val="4.9968702871945443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8331503135155E-2"/>
          <c:w val="0.95192445468666465"/>
          <c:h val="0.803234333953675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DF7F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E72-4526-A514-C86BA12A635A}"/>
              </c:ext>
            </c:extLst>
          </c:dPt>
          <c:dPt>
            <c:idx val="1"/>
            <c:invertIfNegative val="0"/>
            <c:bubble3D val="0"/>
            <c:spPr>
              <a:solidFill>
                <a:srgbClr val="B1DDC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E72-4526-A514-C86BA12A635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20.83</c:v>
                </c:pt>
                <c:pt idx="1">
                  <c:v>8.76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72-4526-A514-C86BA12A63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E72-4526-A514-C86BA12A635A}"/>
              </c:ext>
            </c:extLst>
          </c:dPt>
          <c:dPt>
            <c:idx val="1"/>
            <c:invertIfNegative val="0"/>
            <c:bubble3D val="0"/>
            <c:spPr>
              <a:solidFill>
                <a:srgbClr val="B1DDC8">
                  <a:lumMod val="75000"/>
                </a:srgb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E72-4526-A514-C86BA12A635A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18.100000000000001</c:v>
                </c:pt>
                <c:pt idx="1">
                  <c:v>9.1199999999999992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E72-4526-A514-C86BA12A63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59936512"/>
        <c:axId val="159938048"/>
      </c:barChart>
      <c:catAx>
        <c:axId val="15993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599380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9938048"/>
        <c:scaling>
          <c:orientation val="minMax"/>
          <c:max val="5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59936512"/>
        <c:crosses val="autoZero"/>
        <c:crossBetween val="between"/>
        <c:majorUnit val="100"/>
        <c:minorUnit val="20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Lato" panose="020F0502020204030203" pitchFamily="34" charset="0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A9-4A72-BFEA-ACEA3081244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A9-4A72-BFEA-ACEA30812449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6A9-4A72-BFEA-ACEA30812449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6A9-4A72-BFEA-ACEA3081244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0" tIns="19050" rIns="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 formatCode="#,##0.00">
                  <c:v>9.76</c:v>
                </c:pt>
                <c:pt idx="1">
                  <c:v>3.65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A9-4A72-BFEA-ACEA308124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6A9-4A72-BFEA-ACEA30812449}"/>
              </c:ext>
            </c:extLst>
          </c:dPt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1">
                  <c:v>6.1099999999999994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A9-4A72-BFEA-ACEA30812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83056256"/>
        <c:axId val="183057792"/>
      </c:barChart>
      <c:catAx>
        <c:axId val="183056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3057792"/>
        <c:crosses val="autoZero"/>
        <c:auto val="1"/>
        <c:lblAlgn val="ctr"/>
        <c:lblOffset val="100"/>
        <c:noMultiLvlLbl val="0"/>
      </c:catAx>
      <c:valAx>
        <c:axId val="183057792"/>
        <c:scaling>
          <c:orientation val="minMax"/>
          <c:max val="12"/>
          <c:min val="0"/>
        </c:scaling>
        <c:delete val="1"/>
        <c:axPos val="l"/>
        <c:numFmt formatCode="#,##0.00" sourceLinked="1"/>
        <c:majorTickMark val="out"/>
        <c:minorTickMark val="none"/>
        <c:tickLblPos val="nextTo"/>
        <c:crossAx val="183056256"/>
        <c:crosses val="autoZero"/>
        <c:crossBetween val="between"/>
        <c:majorUnit val="80"/>
      </c:valAx>
    </c:plotArea>
    <c:plotVisOnly val="1"/>
    <c:dispBlanksAs val="gap"/>
    <c:showDLblsOverMax val="0"/>
  </c:chart>
  <c:txPr>
    <a:bodyPr/>
    <a:lstStyle/>
    <a:p>
      <a:pPr>
        <a:defRPr sz="900"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A9-4A72-BFEA-ACEA3081244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A9-4A72-BFEA-ACEA30812449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6A9-4A72-BFEA-ACEA30812449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6A9-4A72-BFEA-ACEA3081244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0" tIns="19050" rIns="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 formatCode="#,##0.00">
                  <c:v>9.5500000000000007</c:v>
                </c:pt>
                <c:pt idx="1">
                  <c:v>3.66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A9-4A72-BFEA-ACEA308124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6A9-4A72-BFEA-ACEA30812449}"/>
              </c:ext>
            </c:extLst>
          </c:dPt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1">
                  <c:v>5.8900000000000006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A9-4A72-BFEA-ACEA30812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83056256"/>
        <c:axId val="183057792"/>
      </c:barChart>
      <c:catAx>
        <c:axId val="183056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3057792"/>
        <c:crosses val="autoZero"/>
        <c:auto val="1"/>
        <c:lblAlgn val="ctr"/>
        <c:lblOffset val="100"/>
        <c:noMultiLvlLbl val="0"/>
      </c:catAx>
      <c:valAx>
        <c:axId val="183057792"/>
        <c:scaling>
          <c:orientation val="minMax"/>
          <c:max val="12"/>
          <c:min val="0"/>
        </c:scaling>
        <c:delete val="1"/>
        <c:axPos val="l"/>
        <c:numFmt formatCode="#,##0.00" sourceLinked="1"/>
        <c:majorTickMark val="out"/>
        <c:minorTickMark val="none"/>
        <c:tickLblPos val="nextTo"/>
        <c:crossAx val="183056256"/>
        <c:crosses val="autoZero"/>
        <c:crossBetween val="between"/>
        <c:majorUnit val="80"/>
      </c:valAx>
    </c:plotArea>
    <c:plotVisOnly val="1"/>
    <c:dispBlanksAs val="gap"/>
    <c:showDLblsOverMax val="0"/>
  </c:chart>
  <c:txPr>
    <a:bodyPr/>
    <a:lstStyle/>
    <a:p>
      <a:pPr>
        <a:defRPr sz="900"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A9-4A72-BFEA-ACEA3081244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A9-4A72-BFEA-ACEA30812449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6A9-4A72-BFEA-ACEA30812449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6A9-4A72-BFEA-ACEA3081244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0" tIns="19050" rIns="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 formatCode="#,##0.00">
                  <c:v>9.5299999999999994</c:v>
                </c:pt>
                <c:pt idx="1">
                  <c:v>3.95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A9-4A72-BFEA-ACEA308124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6A9-4A72-BFEA-ACEA30812449}"/>
              </c:ext>
            </c:extLst>
          </c:dPt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1">
                  <c:v>5.5799999999999992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A9-4A72-BFEA-ACEA30812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83056256"/>
        <c:axId val="183057792"/>
      </c:barChart>
      <c:catAx>
        <c:axId val="183056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3057792"/>
        <c:crosses val="autoZero"/>
        <c:auto val="1"/>
        <c:lblAlgn val="ctr"/>
        <c:lblOffset val="100"/>
        <c:noMultiLvlLbl val="0"/>
      </c:catAx>
      <c:valAx>
        <c:axId val="183057792"/>
        <c:scaling>
          <c:orientation val="minMax"/>
          <c:max val="12"/>
          <c:min val="0"/>
        </c:scaling>
        <c:delete val="1"/>
        <c:axPos val="l"/>
        <c:numFmt formatCode="#,##0.00" sourceLinked="1"/>
        <c:majorTickMark val="out"/>
        <c:minorTickMark val="none"/>
        <c:tickLblPos val="nextTo"/>
        <c:crossAx val="183056256"/>
        <c:crosses val="autoZero"/>
        <c:crossBetween val="between"/>
        <c:majorUnit val="80"/>
      </c:valAx>
    </c:plotArea>
    <c:plotVisOnly val="1"/>
    <c:dispBlanksAs val="gap"/>
    <c:showDLblsOverMax val="0"/>
  </c:chart>
  <c:txPr>
    <a:bodyPr/>
    <a:lstStyle/>
    <a:p>
      <a:pPr>
        <a:defRPr sz="900"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6A9-4A72-BFEA-ACEA3081244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6A9-4A72-BFEA-ACEA30812449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6A9-4A72-BFEA-ACEA30812449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E6A9-4A72-BFEA-ACEA30812449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0" tIns="19050" rIns="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 formatCode="#,##0.00">
                  <c:v>9.52</c:v>
                </c:pt>
                <c:pt idx="1">
                  <c:v>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A9-4A72-BFEA-ACEA308124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E6A9-4A72-BFEA-ACEA30812449}"/>
              </c:ext>
            </c:extLst>
          </c:dPt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1">
                  <c:v>4.97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A9-4A72-BFEA-ACEA30812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83056256"/>
        <c:axId val="183057792"/>
      </c:barChart>
      <c:catAx>
        <c:axId val="183056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3057792"/>
        <c:crosses val="autoZero"/>
        <c:auto val="1"/>
        <c:lblAlgn val="ctr"/>
        <c:lblOffset val="100"/>
        <c:noMultiLvlLbl val="0"/>
      </c:catAx>
      <c:valAx>
        <c:axId val="183057792"/>
        <c:scaling>
          <c:orientation val="minMax"/>
          <c:max val="12"/>
          <c:min val="0"/>
        </c:scaling>
        <c:delete val="1"/>
        <c:axPos val="l"/>
        <c:numFmt formatCode="#,##0.00" sourceLinked="1"/>
        <c:majorTickMark val="out"/>
        <c:minorTickMark val="none"/>
        <c:tickLblPos val="nextTo"/>
        <c:crossAx val="183056256"/>
        <c:crosses val="autoZero"/>
        <c:crossBetween val="between"/>
        <c:majorUnit val="80"/>
      </c:valAx>
    </c:plotArea>
    <c:plotVisOnly val="1"/>
    <c:dispBlanksAs val="gap"/>
    <c:showDLblsOverMax val="0"/>
  </c:chart>
  <c:txPr>
    <a:bodyPr/>
    <a:lstStyle/>
    <a:p>
      <a:pPr>
        <a:defRPr sz="900"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632693202101249"/>
          <c:y val="0.16093027108800087"/>
          <c:w val="0.45047798997116228"/>
          <c:h val="0.6004974296836528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CA749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52-47E7-98CB-A8E54A32E1EF}"/>
              </c:ext>
            </c:extLst>
          </c:dPt>
          <c:dPt>
            <c:idx val="1"/>
            <c:bubble3D val="0"/>
            <c:spPr>
              <a:solidFill>
                <a:srgbClr val="90A3C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452-47E7-98CB-A8E54A32E1EF}"/>
              </c:ext>
            </c:extLst>
          </c:dPt>
          <c:dPt>
            <c:idx val="2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452-47E7-98CB-A8E54A32E1EF}"/>
              </c:ext>
            </c:extLst>
          </c:dPt>
          <c:dLbls>
            <c:dLbl>
              <c:idx val="0"/>
              <c:layout>
                <c:manualLayout>
                  <c:x val="0.13466972256705498"/>
                  <c:y val="-1.252449837904720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452-47E7-98CB-A8E54A32E1EF}"/>
                </c:ext>
              </c:extLst>
            </c:dLbl>
            <c:dLbl>
              <c:idx val="1"/>
              <c:layout>
                <c:manualLayout>
                  <c:x val="-0.20043865684398882"/>
                  <c:y val="-1.669933117206293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594466827747534"/>
                      <c:h val="0.226275937381452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452-47E7-98CB-A8E54A32E1EF}"/>
                </c:ext>
              </c:extLst>
            </c:dLbl>
            <c:dLbl>
              <c:idx val="2"/>
              <c:layout>
                <c:manualLayout>
                  <c:x val="-3.7582248158247955E-2"/>
                  <c:y val="-0.1461191477555507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452-47E7-98CB-A8E54A32E1EF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Lato" panose="020F0502020204030203" pitchFamily="34" charset="0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Balcão</c:v>
                </c:pt>
                <c:pt idx="1">
                  <c:v>Centro de Empresas especializado</c:v>
                </c:pt>
                <c:pt idx="2">
                  <c:v>Ns/Nr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24.9</c:v>
                </c:pt>
                <c:pt idx="1">
                  <c:v>69.400000000000006</c:v>
                </c:pt>
                <c:pt idx="2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452-47E7-98CB-A8E54A32E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pt-PT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0D7-48BD-9094-04988102BBF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0D7-48BD-9094-04988102BBF8}"/>
              </c:ext>
            </c:extLst>
          </c:dPt>
          <c:dLbls>
            <c:dLbl>
              <c:idx val="0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bg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0D7-48BD-9094-04988102BBF8}"/>
                </c:ext>
              </c:extLst>
            </c:dLbl>
            <c:dLbl>
              <c:idx val="1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lIns="0" rIns="0"/>
                <a:lstStyle/>
                <a:p>
                  <a:pPr>
                    <a:defRPr sz="1050">
                      <a:solidFill>
                        <a:schemeClr val="tx1"/>
                      </a:solidFill>
                    </a:defRPr>
                  </a:pPr>
                  <a:endParaRPr lang="pt-PT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0D7-48BD-9094-04988102BBF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wrap="square" lIns="0" tIns="19050" rIns="0" bIns="19050" anchor="ctr">
                <a:spAutoFit/>
              </a:bodyPr>
              <a:lstStyle/>
              <a:p>
                <a:pPr>
                  <a:defRPr sz="1050"/>
                </a:pPr>
                <a:endParaRPr lang="pt-PT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 formatCode="#,##0.00">
                  <c:v>9.7200000000000006</c:v>
                </c:pt>
                <c:pt idx="1">
                  <c:v>3.98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D7-48BD-9094-04988102BBF8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70D7-48BD-9094-04988102BBF8}"/>
              </c:ext>
            </c:extLst>
          </c:dPt>
          <c:cat>
            <c:strRef>
              <c:f>Hoja1!$A$2:$A$3</c:f>
              <c:strCache>
                <c:ptCount val="2"/>
                <c:pt idx="0">
                  <c:v>Categoría 1</c:v>
                </c:pt>
                <c:pt idx="1">
                  <c:v>Categoría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1">
                  <c:v>5.74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0D7-48BD-9094-04988102BB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83056256"/>
        <c:axId val="183057792"/>
      </c:barChart>
      <c:catAx>
        <c:axId val="1830562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3057792"/>
        <c:crosses val="autoZero"/>
        <c:auto val="1"/>
        <c:lblAlgn val="ctr"/>
        <c:lblOffset val="100"/>
        <c:noMultiLvlLbl val="0"/>
      </c:catAx>
      <c:valAx>
        <c:axId val="183057792"/>
        <c:scaling>
          <c:orientation val="minMax"/>
          <c:max val="12"/>
          <c:min val="0"/>
        </c:scaling>
        <c:delete val="1"/>
        <c:axPos val="l"/>
        <c:numFmt formatCode="#,##0.00" sourceLinked="1"/>
        <c:majorTickMark val="out"/>
        <c:minorTickMark val="none"/>
        <c:tickLblPos val="nextTo"/>
        <c:crossAx val="183056256"/>
        <c:crosses val="autoZero"/>
        <c:crossBetween val="between"/>
        <c:majorUnit val="80"/>
      </c:valAx>
    </c:plotArea>
    <c:plotVisOnly val="1"/>
    <c:dispBlanksAs val="gap"/>
    <c:showDLblsOverMax val="0"/>
  </c:chart>
  <c:txPr>
    <a:bodyPr/>
    <a:lstStyle/>
    <a:p>
      <a:pPr>
        <a:defRPr sz="900">
          <a:latin typeface="Lato" panose="020F0502020204030203"/>
        </a:defRPr>
      </a:pPr>
      <a:endParaRPr lang="pt-PT"/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5886401753509095E-2"/>
          <c:y val="1.703132019147631E-2"/>
          <c:w val="0.96401583398946011"/>
          <c:h val="0.8974880245099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Penetracion </c:v>
                </c:pt>
              </c:strCache>
            </c:strRef>
          </c:tx>
          <c:spPr>
            <a:solidFill>
              <a:srgbClr val="CA749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D97E-4905-99FF-DCF1C165680D}"/>
              </c:ext>
            </c:extLst>
          </c:dPt>
          <c:dLbls>
            <c:numFmt formatCode="#,##0.0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3.09</c:v>
                </c:pt>
                <c:pt idx="1">
                  <c:v>2.99</c:v>
                </c:pt>
                <c:pt idx="2">
                  <c:v>2.81</c:v>
                </c:pt>
                <c:pt idx="3">
                  <c:v>2.89</c:v>
                </c:pt>
                <c:pt idx="4">
                  <c:v>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E-4CED-910D-C44F4B1D8B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saturacion</c:v>
                </c:pt>
              </c:strCache>
            </c:strRef>
          </c:tx>
          <c:spPr>
            <a:solidFill>
              <a:srgbClr val="FFFCBB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1.4</c:v>
                </c:pt>
                <c:pt idx="1">
                  <c:v>1.45</c:v>
                </c:pt>
                <c:pt idx="2">
                  <c:v>1.35</c:v>
                </c:pt>
                <c:pt idx="3">
                  <c:v>1.52</c:v>
                </c:pt>
                <c:pt idx="4">
                  <c:v>1.53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8E-4CED-910D-C44F4B1D8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74888064"/>
        <c:axId val="174889600"/>
      </c:barChart>
      <c:catAx>
        <c:axId val="17488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748896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4889600"/>
        <c:scaling>
          <c:orientation val="minMax"/>
          <c:max val="1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74888064"/>
        <c:crosses val="autoZero"/>
        <c:crossBetween val="between"/>
        <c:majorUnit val="25"/>
        <c:minorUnit val="5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5886401753509095E-2"/>
          <c:y val="1.703132019147631E-2"/>
          <c:w val="0.96401583398946011"/>
          <c:h val="0.8974880245099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Penetracion </c:v>
                </c:pt>
              </c:strCache>
            </c:strRef>
          </c:tx>
          <c:spPr>
            <a:solidFill>
              <a:srgbClr val="CA7492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0AF-48E3-8D7D-871337094663}"/>
              </c:ext>
            </c:extLst>
          </c:dPt>
          <c:dLbls>
            <c:numFmt formatCode="#,##0.0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6.77</c:v>
                </c:pt>
                <c:pt idx="1">
                  <c:v>6.74</c:v>
                </c:pt>
                <c:pt idx="2">
                  <c:v>6.64</c:v>
                </c:pt>
                <c:pt idx="3">
                  <c:v>6.63</c:v>
                </c:pt>
                <c:pt idx="4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E-4CED-910D-C44F4B1D8B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saturacion</c:v>
                </c:pt>
              </c:strCache>
            </c:strRef>
          </c:tx>
          <c:spPr>
            <a:solidFill>
              <a:srgbClr val="FFFCBB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2.2000000000000002</c:v>
                </c:pt>
                <c:pt idx="1">
                  <c:v>2.31</c:v>
                </c:pt>
                <c:pt idx="2">
                  <c:v>2.4300000000000002</c:v>
                </c:pt>
                <c:pt idx="3">
                  <c:v>2.58</c:v>
                </c:pt>
                <c:pt idx="4">
                  <c:v>3.02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8E-4CED-910D-C44F4B1D8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174777088"/>
        <c:axId val="174778624"/>
      </c:barChart>
      <c:catAx>
        <c:axId val="17477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1747786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4778624"/>
        <c:scaling>
          <c:orientation val="minMax"/>
          <c:max val="2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74777088"/>
        <c:crosses val="autoZero"/>
        <c:crossBetween val="between"/>
        <c:majorUnit val="25"/>
        <c:minorUnit val="5"/>
      </c:valAx>
      <c:spPr>
        <a:noFill/>
        <a:ln w="9318">
          <a:noFill/>
          <a:prstDash val="solid"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652630981353344E-4"/>
          <c:y val="0"/>
          <c:w val="0.98959565642422798"/>
          <c:h val="0.811362867727002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F75-48CC-850D-7393DD32B1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6F7-42F4-86C3-2FDDB37E852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A22-4AE4-984D-40405FC12B08}"/>
              </c:ext>
            </c:extLst>
          </c:dPt>
          <c:dLbls>
            <c:numFmt formatCode="#,##0.0" sourceLinked="0"/>
            <c:spPr>
              <a:noFill/>
              <a:ln w="18636">
                <a:noFill/>
              </a:ln>
            </c:spPr>
            <c:txPr>
              <a:bodyPr rot="0" vert="horz"/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lang="pt-P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54.3</c:v>
                </c:pt>
                <c:pt idx="1">
                  <c:v>46.3</c:v>
                </c:pt>
                <c:pt idx="2">
                  <c:v>53.9</c:v>
                </c:pt>
                <c:pt idx="3">
                  <c:v>44.7</c:v>
                </c:pt>
                <c:pt idx="4">
                  <c:v>40.299999999999997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4A-4C29-B07E-DC5B578179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B1DDC8">
                <a:lumMod val="75000"/>
              </a:srgb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75-48CC-850D-7393DD32B1A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6F7-42F4-86C3-2FDDB37E852A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A22-4AE4-984D-40405FC12B08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47.8</c:v>
                </c:pt>
                <c:pt idx="1">
                  <c:v>41.4</c:v>
                </c:pt>
                <c:pt idx="2">
                  <c:v>40.9</c:v>
                </c:pt>
                <c:pt idx="3">
                  <c:v>38.299999999999997</c:v>
                </c:pt>
                <c:pt idx="4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54A-4C29-B07E-DC5B57817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147996544"/>
        <c:axId val="-147986208"/>
      </c:barChart>
      <c:catAx>
        <c:axId val="-14799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solidFill>
              <a:srgbClr val="B1DDC8"/>
            </a:solidFill>
          </a:ln>
        </c:spPr>
        <c:crossAx val="-1479862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147986208"/>
        <c:scaling>
          <c:orientation val="minMax"/>
          <c:max val="100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-147996544"/>
        <c:crosses val="autoZero"/>
        <c:crossBetween val="between"/>
        <c:majorUnit val="25"/>
        <c:minorUnit val="5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38201181397736317"/>
          <c:y val="0.945896950029948"/>
          <c:w val="0.19592097258925434"/>
          <c:h val="5.1324821307395033E-2"/>
        </c:manualLayout>
      </c:layout>
      <c:overlay val="0"/>
      <c:txPr>
        <a:bodyPr/>
        <a:lstStyle/>
        <a:p>
          <a:pPr>
            <a:defRPr>
              <a:solidFill>
                <a:srgbClr val="000000"/>
              </a:solidFill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2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7160249098339579"/>
          <c:h val="0.856073994461629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E8-43CB-81F2-4BC4D44D8153}"/>
              </c:ext>
            </c:extLst>
          </c:dPt>
          <c:dPt>
            <c:idx val="2"/>
            <c:invertIfNegative val="0"/>
            <c:bubble3D val="0"/>
            <c:spPr>
              <a:solidFill>
                <a:srgbClr val="B1DDC8"/>
              </a:solidFill>
              <a:ln>
                <a:solidFill>
                  <a:srgbClr val="B1DDC8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9F8-40B5-8B49-1A7A1037813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DBE8-43CB-81F2-4BC4D44D8153}"/>
              </c:ext>
            </c:extLst>
          </c:dPt>
          <c:dPt>
            <c:idx val="4"/>
            <c:invertIfNegative val="0"/>
            <c:bubble3D val="0"/>
            <c:spPr>
              <a:solidFill>
                <a:srgbClr val="3C8B6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BE8-43CB-81F2-4BC4D44D8153}"/>
              </c:ext>
            </c:extLst>
          </c:dPt>
          <c:dLbls>
            <c:dLbl>
              <c:idx val="0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E8-43CB-81F2-4BC4D44D8153}"/>
                </c:ext>
              </c:extLst>
            </c:dLbl>
            <c:dLbl>
              <c:idx val="2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9F8-40B5-8B49-1A7A1037813A}"/>
                </c:ext>
              </c:extLst>
            </c:dLbl>
            <c:dLbl>
              <c:idx val="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BE8-43CB-81F2-4BC4D44D8153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prod.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prod. financiamento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-29.9</c:v>
                </c:pt>
                <c:pt idx="1">
                  <c:v>-24.3</c:v>
                </c:pt>
                <c:pt idx="2">
                  <c:v>-9.6</c:v>
                </c:pt>
                <c:pt idx="3">
                  <c:v>-2.4</c:v>
                </c:pt>
                <c:pt idx="4">
                  <c:v>-74.2</c:v>
                </c:pt>
                <c:pt idx="5" formatCode="0.0">
                  <c:v>-31.7</c:v>
                </c:pt>
                <c:pt idx="6" formatCode="0.0">
                  <c:v>-37.700000000000003</c:v>
                </c:pt>
                <c:pt idx="7" formatCode="0.0">
                  <c:v>-30.7</c:v>
                </c:pt>
                <c:pt idx="8" formatCode="0.0">
                  <c:v>-31.9</c:v>
                </c:pt>
                <c:pt idx="9" formatCode="0.0">
                  <c:v>-34.9</c:v>
                </c:pt>
                <c:pt idx="10" formatCode="0.0">
                  <c:v>-13</c:v>
                </c:pt>
                <c:pt idx="11" formatCode="0.0">
                  <c:v>-9.6999999999999993</c:v>
                </c:pt>
                <c:pt idx="12" formatCode="0.0">
                  <c:v>-11.2</c:v>
                </c:pt>
                <c:pt idx="13" formatCode="0.0">
                  <c:v>-4.8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E8-43CB-81F2-4BC4D44D81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BE8-43CB-81F2-4BC4D44D8153}"/>
              </c:ext>
            </c:extLst>
          </c:dPt>
          <c:dPt>
            <c:idx val="2"/>
            <c:invertIfNegative val="0"/>
            <c:bubble3D val="0"/>
            <c:spPr>
              <a:solidFill>
                <a:srgbClr val="6CBF97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89F8-40B5-8B49-1A7A1037813A}"/>
              </c:ext>
            </c:extLst>
          </c:dPt>
          <c:dPt>
            <c:idx val="4"/>
            <c:invertIfNegative val="0"/>
            <c:bubble3D val="0"/>
            <c:spPr>
              <a:solidFill>
                <a:srgbClr val="3C8B65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89F8-40B5-8B49-1A7A1037813A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567-499A-8983-46DE33185559}"/>
              </c:ext>
            </c:extLst>
          </c:dPt>
          <c:dPt>
            <c:idx val="8"/>
            <c:invertIfNegative val="0"/>
            <c:bubble3D val="0"/>
            <c:spPr>
              <a:solidFill>
                <a:srgbClr val="B1DDC8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9F8-40B5-8B49-1A7A1037813A}"/>
              </c:ext>
            </c:extLst>
          </c:dPt>
          <c:dPt>
            <c:idx val="13"/>
            <c:invertIfNegative val="0"/>
            <c:bubble3D val="0"/>
            <c:spPr>
              <a:solidFill>
                <a:srgbClr val="B1DDC8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9F8-40B5-8B49-1A7A1037813A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BE8-43CB-81F2-4BC4D44D8153}"/>
                </c:ext>
              </c:extLst>
            </c:dLbl>
            <c:dLbl>
              <c:idx val="2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89F8-40B5-8B49-1A7A1037813A}"/>
                </c:ext>
              </c:extLst>
            </c:dLbl>
            <c:dLbl>
              <c:idx val="4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89F8-40B5-8B49-1A7A1037813A}"/>
                </c:ext>
              </c:extLst>
            </c:dLbl>
            <c:dLbl>
              <c:idx val="8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89F8-40B5-8B49-1A7A1037813A}"/>
                </c:ext>
              </c:extLst>
            </c:dLbl>
            <c:dLbl>
              <c:idx val="13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89F8-40B5-8B49-1A7A1037813A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prod.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prod. financiamento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36.799999999999997</c:v>
                </c:pt>
                <c:pt idx="1">
                  <c:v>29.9</c:v>
                </c:pt>
                <c:pt idx="2">
                  <c:v>12.4</c:v>
                </c:pt>
                <c:pt idx="3">
                  <c:v>2.1</c:v>
                </c:pt>
                <c:pt idx="4">
                  <c:v>73.5</c:v>
                </c:pt>
                <c:pt idx="5" formatCode="0.0">
                  <c:v>43.6</c:v>
                </c:pt>
                <c:pt idx="6" formatCode="0.0">
                  <c:v>36.6</c:v>
                </c:pt>
                <c:pt idx="7" formatCode="0.0">
                  <c:v>34.9</c:v>
                </c:pt>
                <c:pt idx="8" formatCode="0.0">
                  <c:v>32.700000000000003</c:v>
                </c:pt>
                <c:pt idx="9" formatCode="0.0">
                  <c:v>28</c:v>
                </c:pt>
                <c:pt idx="10" formatCode="0.0">
                  <c:v>15.3</c:v>
                </c:pt>
                <c:pt idx="11" formatCode="0.0">
                  <c:v>10.4</c:v>
                </c:pt>
                <c:pt idx="12" formatCode="0.0">
                  <c:v>8.9</c:v>
                </c:pt>
                <c:pt idx="13" formatCode="0.0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E8-43CB-81F2-4BC4D44D8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566313767882276"/>
          <c:y val="0.94678977521550611"/>
          <c:w val="0.19321172932715322"/>
          <c:h val="4.8012374975340909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971118593660534"/>
          <c:y val="3.4152738078073078E-2"/>
          <c:w val="0.4355219078222077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4"/>
            <c:invertIfNegative val="0"/>
            <c:bubble3D val="0"/>
            <c:spPr>
              <a:solidFill>
                <a:srgbClr val="3C8B6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FDE-4632-A6B1-3D13B0AEAE3B}"/>
              </c:ext>
            </c:extLst>
          </c:dPt>
          <c:dPt>
            <c:idx val="6"/>
            <c:invertIfNegative val="0"/>
            <c:bubble3D val="0"/>
            <c:spPr>
              <a:solidFill>
                <a:srgbClr val="B1DDC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3138-4560-BB8C-9580B0CF1924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3138-4560-BB8C-9580B0CF1924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dLbl>
              <c:idx val="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8FDE-4632-A6B1-3D13B0AEAE3B}"/>
                </c:ext>
              </c:extLst>
            </c:dLbl>
            <c:dLbl>
              <c:idx val="6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3138-4560-BB8C-9580B0CF1924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prod.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prod. financiamento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36.799999999999997</c:v>
                </c:pt>
                <c:pt idx="1">
                  <c:v>29.9</c:v>
                </c:pt>
                <c:pt idx="2" formatCode="0.0">
                  <c:v>12.4</c:v>
                </c:pt>
                <c:pt idx="3" formatCode="0.0">
                  <c:v>2.1</c:v>
                </c:pt>
                <c:pt idx="4">
                  <c:v>73.5</c:v>
                </c:pt>
                <c:pt idx="5" formatCode="0.0">
                  <c:v>43.6</c:v>
                </c:pt>
                <c:pt idx="6" formatCode="0.0">
                  <c:v>36.6</c:v>
                </c:pt>
                <c:pt idx="7" formatCode="0.0">
                  <c:v>34.9</c:v>
                </c:pt>
                <c:pt idx="8" formatCode="0.0">
                  <c:v>32.700000000000003</c:v>
                </c:pt>
                <c:pt idx="9" formatCode="0.0">
                  <c:v>28</c:v>
                </c:pt>
                <c:pt idx="10" formatCode="0.0">
                  <c:v>15.3</c:v>
                </c:pt>
                <c:pt idx="11" formatCode="0.0">
                  <c:v>10.4</c:v>
                </c:pt>
                <c:pt idx="12" formatCode="0.0">
                  <c:v>8.9</c:v>
                </c:pt>
                <c:pt idx="13" formatCode="0.0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3252096"/>
        <c:axId val="183253632"/>
      </c:barChart>
      <c:catAx>
        <c:axId val="18325209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low"/>
        <c:spPr>
          <a:ln w="9318">
            <a:noFill/>
            <a:prstDash val="solid"/>
          </a:ln>
        </c:spPr>
        <c:txPr>
          <a:bodyPr rot="0" vert="horz"/>
          <a:lstStyle/>
          <a:p>
            <a:pPr>
              <a:defRPr lang="pt-PT" noProof="0"/>
            </a:pPr>
            <a:endParaRPr lang="pt-PT"/>
          </a:p>
        </c:txPr>
        <c:crossAx val="18325363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3253632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3252096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pt-PT" sz="1050" b="0" i="0" u="none" strike="noStrike" baseline="0" noProof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CC000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6001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4"/>
            <c:invertIfNegative val="0"/>
            <c:bubble3D val="0"/>
            <c:spPr>
              <a:solidFill>
                <a:srgbClr val="760016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D2F-47C2-AF5F-A76C0849132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dLbl>
              <c:idx val="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D2F-47C2-AF5F-A76C0849132E}"/>
                </c:ext>
              </c:extLst>
            </c:dLbl>
            <c:dLbl>
              <c:idx val="5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prd financiamento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40.4</c:v>
                </c:pt>
                <c:pt idx="1">
                  <c:v>32.4</c:v>
                </c:pt>
                <c:pt idx="2">
                  <c:v>15.2</c:v>
                </c:pt>
                <c:pt idx="3">
                  <c:v>3.2</c:v>
                </c:pt>
                <c:pt idx="4">
                  <c:v>79.8</c:v>
                </c:pt>
                <c:pt idx="5">
                  <c:v>50.3</c:v>
                </c:pt>
                <c:pt idx="6">
                  <c:v>42</c:v>
                </c:pt>
                <c:pt idx="7">
                  <c:v>41</c:v>
                </c:pt>
                <c:pt idx="8">
                  <c:v>42</c:v>
                </c:pt>
                <c:pt idx="9">
                  <c:v>35</c:v>
                </c:pt>
                <c:pt idx="10">
                  <c:v>22</c:v>
                </c:pt>
                <c:pt idx="11">
                  <c:v>13.5</c:v>
                </c:pt>
                <c:pt idx="12">
                  <c:v>11</c:v>
                </c:pt>
                <c:pt idx="1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3181312"/>
        <c:axId val="183182848"/>
      </c:barChart>
      <c:catAx>
        <c:axId val="18318131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31828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3182848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3181312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580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4"/>
            <c:invertIfNegative val="0"/>
            <c:bubble3D val="0"/>
            <c:spPr>
              <a:solidFill>
                <a:srgbClr val="FF5805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8A2-4C8E-8314-0064FC4FDC4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dLbl>
              <c:idx val="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8A2-4C8E-8314-0064FC4FDC4D}"/>
                </c:ext>
              </c:extLst>
            </c:dLbl>
            <c:dLbl>
              <c:idx val="5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prd financiamento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18.7</c:v>
                </c:pt>
                <c:pt idx="1">
                  <c:v>13.8</c:v>
                </c:pt>
                <c:pt idx="2">
                  <c:v>8.4</c:v>
                </c:pt>
                <c:pt idx="3">
                  <c:v>2.6</c:v>
                </c:pt>
                <c:pt idx="4">
                  <c:v>52.4</c:v>
                </c:pt>
                <c:pt idx="5">
                  <c:v>23.3</c:v>
                </c:pt>
                <c:pt idx="6">
                  <c:v>21.9</c:v>
                </c:pt>
                <c:pt idx="7">
                  <c:v>18.5</c:v>
                </c:pt>
                <c:pt idx="8">
                  <c:v>17.600000000000001</c:v>
                </c:pt>
                <c:pt idx="9">
                  <c:v>15.5</c:v>
                </c:pt>
                <c:pt idx="10">
                  <c:v>8.6</c:v>
                </c:pt>
                <c:pt idx="11">
                  <c:v>5.9</c:v>
                </c:pt>
                <c:pt idx="12">
                  <c:v>3.1</c:v>
                </c:pt>
                <c:pt idx="1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3331456"/>
        <c:axId val="183337344"/>
      </c:barChart>
      <c:catAx>
        <c:axId val="18333145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33373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3337344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3331456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238629200388047E-2"/>
          <c:y val="3.4152738078073078E-2"/>
          <c:w val="0.85899434417340303"/>
          <c:h val="0.936640726647113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54-48DA-A390-5E13A42170E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0954-48DA-A390-5E13A42170E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954-48DA-A390-5E13A42170E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0954-48DA-A390-5E13A42170E6}"/>
              </c:ext>
            </c:extLst>
          </c:dPt>
          <c:dPt>
            <c:idx val="4"/>
            <c:invertIfNegative val="0"/>
            <c:bubble3D val="0"/>
            <c:spPr>
              <a:solidFill>
                <a:srgbClr val="65747C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458-4F9E-B397-E621517EF0EA}"/>
              </c:ext>
            </c:extLst>
          </c:dPt>
          <c:dPt>
            <c:idx val="5"/>
            <c:invertIfNegative val="0"/>
            <c:bubble3D val="0"/>
            <c:spPr>
              <a:solidFill>
                <a:srgbClr val="90A3C2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954-48DA-A390-5E13A42170E6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0954-48DA-A390-5E13A42170E6}"/>
              </c:ext>
            </c:extLst>
          </c:dPt>
          <c:dLbls>
            <c:dLbl>
              <c:idx val="0"/>
              <c:layout>
                <c:manualLayout>
                  <c:x val="-2.479469698049581E-3"/>
                  <c:y val="8.4194449607201324E-7"/>
                </c:manualLayout>
              </c:layout>
              <c:numFmt formatCode="#,##0.0" sourceLinked="0"/>
              <c:spPr>
                <a:noFill/>
                <a:ln w="18636">
                  <a:noFill/>
                </a:ln>
              </c:spPr>
              <c:txPr>
                <a:bodyPr/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4-48DA-A390-5E13A42170E6}"/>
                </c:ext>
              </c:extLst>
            </c:dLbl>
            <c:dLbl>
              <c:idx val="4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1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458-4F9E-B397-E621517EF0EA}"/>
                </c:ext>
              </c:extLst>
            </c:dLbl>
            <c:dLbl>
              <c:idx val="5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/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0954-48DA-A390-5E13A42170E6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1">
                  <c:v>DP (depósito a prazo)</c:v>
                </c:pt>
                <c:pt idx="2">
                  <c:v>Outras Aplicações Financeiras</c:v>
                </c:pt>
                <c:pt idx="3">
                  <c:v>Outros prod poupança/investimento</c:v>
                </c:pt>
                <c:pt idx="5">
                  <c:v>Empréstimos</c:v>
                </c:pt>
                <c:pt idx="6">
                  <c:v>Contas correntes/descobertos</c:v>
                </c:pt>
                <c:pt idx="7">
                  <c:v>Factoring/confirming</c:v>
                </c:pt>
                <c:pt idx="8">
                  <c:v>Leasing de equipamentos</c:v>
                </c:pt>
                <c:pt idx="9">
                  <c:v>Garantias</c:v>
                </c:pt>
                <c:pt idx="10">
                  <c:v>Produtos de estrangeiro</c:v>
                </c:pt>
                <c:pt idx="11">
                  <c:v>Leasing imobiliário</c:v>
                </c:pt>
                <c:pt idx="12">
                  <c:v>Desconto de efeitos</c:v>
                </c:pt>
                <c:pt idx="13">
                  <c:v>Outros prd financiamento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21.7</c:v>
                </c:pt>
                <c:pt idx="1">
                  <c:v>18.600000000000001</c:v>
                </c:pt>
                <c:pt idx="2">
                  <c:v>6.8</c:v>
                </c:pt>
                <c:pt idx="3">
                  <c:v>0.6</c:v>
                </c:pt>
                <c:pt idx="4">
                  <c:v>27.4</c:v>
                </c:pt>
                <c:pt idx="5">
                  <c:v>27.1</c:v>
                </c:pt>
                <c:pt idx="6">
                  <c:v>20.100000000000001</c:v>
                </c:pt>
                <c:pt idx="7">
                  <c:v>22.5</c:v>
                </c:pt>
                <c:pt idx="8">
                  <c:v>24.4</c:v>
                </c:pt>
                <c:pt idx="9">
                  <c:v>19.5</c:v>
                </c:pt>
                <c:pt idx="10">
                  <c:v>13.5</c:v>
                </c:pt>
                <c:pt idx="11">
                  <c:v>7.5</c:v>
                </c:pt>
                <c:pt idx="12">
                  <c:v>7.9</c:v>
                </c:pt>
                <c:pt idx="13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0954-48DA-A390-5E13A4217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88429824"/>
        <c:axId val="188431360"/>
      </c:barChart>
      <c:catAx>
        <c:axId val="18842982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low"/>
        <c:crossAx val="18843136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8431360"/>
        <c:scaling>
          <c:orientation val="minMax"/>
          <c:max val="150"/>
          <c:min val="0"/>
        </c:scaling>
        <c:delete val="1"/>
        <c:axPos val="t"/>
        <c:numFmt formatCode="0_ ;0" sourceLinked="0"/>
        <c:majorTickMark val="out"/>
        <c:minorTickMark val="none"/>
        <c:tickLblPos val="nextTo"/>
        <c:crossAx val="18842982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9309465123193341"/>
          <c:y val="3.6751663107299173E-2"/>
          <c:w val="0.47160249098339579"/>
          <c:h val="0.856073994461629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rgbClr val="B1DDC8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BE8-43CB-81F2-4BC4D44D8153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DBE8-43CB-81F2-4BC4D44D815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567-499A-8983-46DE33185559}"/>
              </c:ext>
            </c:extLst>
          </c:dPt>
          <c:dPt>
            <c:idx val="6"/>
            <c:invertIfNegative val="0"/>
            <c:bubble3D val="0"/>
            <c:spPr>
              <a:solidFill>
                <a:srgbClr val="B1DDC8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BE8-43CB-81F2-4BC4D44D8153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677-4937-A052-6A5750DA8F0B}"/>
              </c:ext>
            </c:extLst>
          </c:dPt>
          <c:dPt>
            <c:idx val="12"/>
            <c:invertIfNegative val="0"/>
            <c:bubble3D val="0"/>
            <c:spPr>
              <a:solidFill>
                <a:srgbClr val="B1DDC8"/>
              </a:solidFill>
              <a:ln>
                <a:solidFill>
                  <a:srgbClr val="B1DDC8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677-4937-A052-6A5750DA8F0B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E677-4937-A052-6A5750DA8F0B}"/>
              </c:ext>
            </c:extLst>
          </c:dPt>
          <c:dLbls>
            <c:dLbl>
              <c:idx val="0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E8-43CB-81F2-4BC4D44D8153}"/>
                </c:ext>
              </c:extLst>
            </c:dLbl>
            <c:dLbl>
              <c:idx val="5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567-499A-8983-46DE33185559}"/>
                </c:ext>
              </c:extLst>
            </c:dLbl>
            <c:dLbl>
              <c:idx val="12"/>
              <c:numFmt formatCode="0.0_ ;0.0\ " sourceLinked="0"/>
              <c:spPr>
                <a:noFill/>
                <a:ln w="18636">
                  <a:noFill/>
                </a:ln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677-4937-A052-6A5750DA8F0B}"/>
                </c:ext>
              </c:extLst>
            </c:dLbl>
            <c:numFmt formatCode="0.0_ ;0.0\ " sourceLinked="0"/>
            <c:spPr>
              <a:noFill/>
              <a:ln w="1863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Sheet1!$B$2:$B$17</c:f>
              <c:numCache>
                <c:formatCode>0.0</c:formatCode>
                <c:ptCount val="16"/>
                <c:pt idx="0">
                  <c:v>-92.8</c:v>
                </c:pt>
                <c:pt idx="1">
                  <c:v>-93.5</c:v>
                </c:pt>
                <c:pt idx="2">
                  <c:v>-94.8</c:v>
                </c:pt>
                <c:pt idx="3">
                  <c:v>-56.7</c:v>
                </c:pt>
                <c:pt idx="4">
                  <c:v>-58.2</c:v>
                </c:pt>
                <c:pt idx="5">
                  <c:v>-54.6</c:v>
                </c:pt>
                <c:pt idx="6">
                  <c:v>-58.2</c:v>
                </c:pt>
                <c:pt idx="7">
                  <c:v>-53.1</c:v>
                </c:pt>
                <c:pt idx="8">
                  <c:v>-17.8</c:v>
                </c:pt>
                <c:pt idx="9">
                  <c:v>-14.9</c:v>
                </c:pt>
                <c:pt idx="10">
                  <c:v>-16.100000000000001</c:v>
                </c:pt>
                <c:pt idx="11">
                  <c:v>-3.6</c:v>
                </c:pt>
                <c:pt idx="12">
                  <c:v>-7.2</c:v>
                </c:pt>
                <c:pt idx="13">
                  <c:v>-2.7</c:v>
                </c:pt>
                <c:pt idx="14">
                  <c:v>-6.9</c:v>
                </c:pt>
                <c:pt idx="15">
                  <c:v>-0.4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E8-43CB-81F2-4BC4D44D81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6CBF97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BE8-43CB-81F2-4BC4D44D8153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567-499A-8983-46DE33185559}"/>
              </c:ext>
            </c:extLst>
          </c:dPt>
          <c:dPt>
            <c:idx val="6"/>
            <c:invertIfNegative val="0"/>
            <c:bubble3D val="0"/>
            <c:spPr>
              <a:solidFill>
                <a:srgbClr val="6CBF97"/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E677-4937-A052-6A5750DA8F0B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E677-4937-A052-6A5750DA8F0B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E-E677-4937-A052-6A5750DA8F0B}"/>
              </c:ext>
            </c:extLst>
          </c:dPt>
          <c:dLbls>
            <c:dLbl>
              <c:idx val="0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BE8-43CB-81F2-4BC4D44D8153}"/>
                </c:ext>
              </c:extLst>
            </c:dLbl>
            <c:dLbl>
              <c:idx val="5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567-499A-8983-46DE33185559}"/>
                </c:ext>
              </c:extLst>
            </c:dLbl>
            <c:dLbl>
              <c:idx val="12"/>
              <c:numFmt formatCode="#,##0.0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1050" b="0" i="0" u="none" strike="noStrike" kern="1200" baseline="0">
                      <a:solidFill>
                        <a:schemeClr val="tx1"/>
                      </a:solidFill>
                      <a:latin typeface="Lato" panose="020F0502020204030203"/>
                      <a:ea typeface="Garamond"/>
                      <a:cs typeface="Garamond"/>
                    </a:defRPr>
                  </a:pPr>
                  <a:endParaRPr lang="pt-P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E677-4937-A052-6A5750DA8F0B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0"/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Sheet1!$A$2:$A$17</c:f>
              <c:strCache>
                <c:ptCount val="16"/>
                <c:pt idx="0">
                  <c:v>Seguros</c:v>
                </c:pt>
                <c:pt idx="1">
                  <c:v>Transferências</c:v>
                </c:pt>
                <c:pt idx="2">
                  <c:v>Pagamentos</c:v>
                </c:pt>
                <c:pt idx="3">
                  <c:v>Sistema de débitos diretos</c:v>
                </c:pt>
                <c:pt idx="4">
                  <c:v>Cartões de crédito das empresas</c:v>
                </c:pt>
                <c:pt idx="5">
                  <c:v>Cartões de débito das empresas</c:v>
                </c:pt>
                <c:pt idx="6">
                  <c:v>Comércio externo</c:v>
                </c:pt>
                <c:pt idx="7">
                  <c:v>TPA físico</c:v>
                </c:pt>
                <c:pt idx="8">
                  <c:v>Cartão depósitos</c:v>
                </c:pt>
                <c:pt idx="9">
                  <c:v>Cartões pré-pagos</c:v>
                </c:pt>
                <c:pt idx="10">
                  <c:v>Soluçöes de venda online</c:v>
                </c:pt>
                <c:pt idx="11">
                  <c:v>Cheque- carta</c:v>
                </c:pt>
                <c:pt idx="12">
                  <c:v>Cobertura risco</c:v>
                </c:pt>
                <c:pt idx="13">
                  <c:v>Serviço cash pooling</c:v>
                </c:pt>
                <c:pt idx="14">
                  <c:v>Cartão multiacesso</c:v>
                </c:pt>
                <c:pt idx="15">
                  <c:v>Outros serviços</c:v>
                </c:pt>
              </c:strCache>
            </c:strRef>
          </c:cat>
          <c:val>
            <c:numRef>
              <c:f>Sheet1!$C$2:$C$17</c:f>
              <c:numCache>
                <c:formatCode>0.0</c:formatCode>
                <c:ptCount val="16"/>
                <c:pt idx="0">
                  <c:v>96.447037701974864</c:v>
                </c:pt>
                <c:pt idx="1">
                  <c:v>89.053859964093348</c:v>
                </c:pt>
                <c:pt idx="2">
                  <c:v>81.238779174147211</c:v>
                </c:pt>
                <c:pt idx="3">
                  <c:v>78.838420107719926</c:v>
                </c:pt>
                <c:pt idx="4">
                  <c:v>72.736086175942546</c:v>
                </c:pt>
                <c:pt idx="5">
                  <c:v>68.543985637342914</c:v>
                </c:pt>
                <c:pt idx="6">
                  <c:v>56.262118491921008</c:v>
                </c:pt>
                <c:pt idx="7">
                  <c:v>43.258527827648116</c:v>
                </c:pt>
                <c:pt idx="8">
                  <c:v>20.062836624775585</c:v>
                </c:pt>
                <c:pt idx="9">
                  <c:v>19.003590664272892</c:v>
                </c:pt>
                <c:pt idx="10">
                  <c:v>12.868940754039498</c:v>
                </c:pt>
                <c:pt idx="11">
                  <c:v>7.7845601436265701</c:v>
                </c:pt>
                <c:pt idx="12">
                  <c:v>4.2621184919210044</c:v>
                </c:pt>
                <c:pt idx="13">
                  <c:v>2.7289048473967683</c:v>
                </c:pt>
                <c:pt idx="14">
                  <c:v>2.5116696588868939</c:v>
                </c:pt>
                <c:pt idx="15">
                  <c:v>0.57091561938958701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E8-43CB-81F2-4BC4D44D8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560649344"/>
        <c:axId val="560650880"/>
      </c:barChart>
      <c:catAx>
        <c:axId val="5606493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 w="9318">
            <a:solidFill>
              <a:schemeClr val="accent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pt-PT"/>
          </a:p>
        </c:txPr>
        <c:crossAx val="5606508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60650880"/>
        <c:scaling>
          <c:orientation val="minMax"/>
          <c:max val="150"/>
          <c:min val="-150"/>
        </c:scaling>
        <c:delete val="1"/>
        <c:axPos val="t"/>
        <c:numFmt formatCode="0_ ;0" sourceLinked="0"/>
        <c:majorTickMark val="out"/>
        <c:minorTickMark val="none"/>
        <c:tickLblPos val="nextTo"/>
        <c:crossAx val="560649344"/>
        <c:crosses val="autoZero"/>
        <c:crossBetween val="between"/>
        <c:majorUnit val="100"/>
        <c:minorUnit val="20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3566313767882276"/>
          <c:y val="0.94678977521550611"/>
          <c:w val="0.19321172932715322"/>
          <c:h val="4.8012374975340909E-2"/>
        </c:manualLayout>
      </c:layout>
      <c:overlay val="0"/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0" b="0" i="0" u="none" strike="noStrike" baseline="0">
          <a:solidFill>
            <a:schemeClr val="tx1"/>
          </a:solidFill>
          <a:latin typeface="Lato" panose="020F0502020204030203"/>
          <a:ea typeface="Garamond"/>
          <a:cs typeface="Garamond"/>
        </a:defRPr>
      </a:pPr>
      <a:endParaRPr lang="pt-P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FDAC1BC-F954-40C8-BF86-5D6AF39E5B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5B9998F-A793-449E-9589-233D57A5EA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2AA6B-1A35-470B-A06A-75E483480A24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894FAE-88AB-4E57-B65C-FE30DFDEB4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200481-862B-4DFF-9C41-F1F8FBCF67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12F0-C91D-426D-9967-4C2D6ABA2D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9395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777B8-D48B-4405-9FE6-11C5160F5900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EA9EC-2944-4B8C-9D41-620DD22AD0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06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87036-ECC0-48A8-9DE8-395E2AC4BF4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598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197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93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64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833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65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97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68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1249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69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85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650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EA9EC-2944-4B8C-9D41-620DD22AD049}" type="slidenum">
              <a:rPr lang="es-ES" smtClean="0"/>
              <a:t>78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627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6CD4779-951C-42E9-AF55-3D1613FDF5FC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7B070516-2224-42D0-9821-73E1D8E97A4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1A6C0E0-0763-4421-A9BE-167A52E38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21" name="Marcador de contenido 16">
            <a:extLst>
              <a:ext uri="{FF2B5EF4-FFF2-40B4-BE49-F238E27FC236}">
                <a16:creationId xmlns:a16="http://schemas.microsoft.com/office/drawing/2014/main" id="{A555AAF0-A616-43D8-A343-D1E674174B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428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460DCA2-4B0E-4D60-B3D1-B190C8A43F1E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DA51CDB-9140-4965-83C7-3D1C0A563743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19DC514D-249A-4CA1-AD60-1FEEDCE72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4" name="Marcador de contenido 16">
            <a:extLst>
              <a:ext uri="{FF2B5EF4-FFF2-40B4-BE49-F238E27FC236}">
                <a16:creationId xmlns:a16="http://schemas.microsoft.com/office/drawing/2014/main" id="{3CCC7053-A1D8-4634-8296-DBD351EDACB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7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354BB63-58BA-47BF-9C6F-6C3B875B89CB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E016D3-85C3-45C8-9E39-1D79B18F790C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C0CDC1A0-6E0D-4A0D-B669-26256FCB8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4" name="Marcador de contenido 16">
            <a:extLst>
              <a:ext uri="{FF2B5EF4-FFF2-40B4-BE49-F238E27FC236}">
                <a16:creationId xmlns:a16="http://schemas.microsoft.com/office/drawing/2014/main" id="{3408271B-6837-472B-8A5C-8DC4F3CF601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909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3FD81D5C-B0C7-4A12-92A1-A64285831226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2E258E2A-D516-4E49-AC95-A4C6AADB1F85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E6BA6403-7F97-4819-A2E7-B89DCEF4C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3" name="Marcador de contenido 16">
            <a:extLst>
              <a:ext uri="{FF2B5EF4-FFF2-40B4-BE49-F238E27FC236}">
                <a16:creationId xmlns:a16="http://schemas.microsoft.com/office/drawing/2014/main" id="{42137D5C-3B20-4559-B484-DEC7EE59909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491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5">
          <p15:clr>
            <a:srgbClr val="FBAE40"/>
          </p15:clr>
        </p15:guide>
        <p15:guide id="3" pos="73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alinga" panose="020B0502040204020203" pitchFamily="34" charset="0"/>
              </a:defRPr>
            </a:lvl1pPr>
          </a:lstStyle>
          <a:p>
            <a:fld id="{214F590C-B453-4F97-8896-F3C3E27FFD5C}" type="datetimeFigureOut">
              <a:rPr lang="es-ES" smtClean="0"/>
              <a:pPr/>
              <a:t>11/01/2023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alinga" panose="020B05020402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alinga" panose="020B0502040204020203" pitchFamily="34" charset="0"/>
              </a:defRPr>
            </a:lvl1pPr>
          </a:lstStyle>
          <a:p>
            <a:fld id="{299309FC-D648-415F-BB2F-592B4CADA8E5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282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776906B-765A-46C8-80C0-B4ABB6A84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401FE4-5146-46D0-A78B-8D441546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F2345B-91EC-4FDA-B9A5-65CF45E3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398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24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5900" y="228600"/>
            <a:ext cx="11734800" cy="640442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88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333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F67272-E6BE-4776-A12A-1C5E7ED1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843DB2-7891-4BAC-B0D8-80F95251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3798A2-D266-4B0A-96D9-735F146B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577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EAA88-33D7-4622-8869-924465408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EA316E-888E-4984-A949-7F4E0AE98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098962-14D9-4E60-913C-BCFD1D4CA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78D09F-8B6A-4178-A4BC-72D3B62F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89B096-D911-4A1F-8243-40761266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93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998E2AB-E3F2-437A-9736-95DB7DC44519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7764D1E-723E-4A08-92CE-E3EC62E3D99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3D6765A-2A2E-48BA-AA7B-41B7A436C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4" name="Marcador de contenido 16">
            <a:extLst>
              <a:ext uri="{FF2B5EF4-FFF2-40B4-BE49-F238E27FC236}">
                <a16:creationId xmlns:a16="http://schemas.microsoft.com/office/drawing/2014/main" id="{2934F1A9-72D7-4F4C-87A6-3A422EE65F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1516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DFDE3-1708-4261-8DC8-9452ED8C8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2C24AD-BEF1-4E2D-B4D7-5548F8A4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3DE48-0EE5-4C78-86EA-04C699A9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1CC5F8-DE5A-4937-A012-91F5A969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5C276-100E-4C9B-B87D-9B5FF601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885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2B005-C7D0-4CC1-A21D-E3084B44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4BF95C-E91A-42FE-B26E-DE4489A5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FF5058-D43F-46F5-BA7C-4FF6A651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C07798-AD00-4535-ABDB-43911D8D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810CA7-33B8-4E04-B8C7-6BBC9707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8320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609C1-ABC0-467A-8DB9-95787DDB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577DA-713E-4CAD-BDF4-0DC95217C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69CD82-1EDC-413B-A6E7-CA63E83E2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127777-1FC1-44A2-BDDF-A854AA58D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C49DFC-F8F6-4A6B-AC0D-1AC63013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98928C-6F91-4AB5-8BA9-F02AD707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248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12E3F-F573-41AA-839C-63D1C508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151A4A-13EF-4FDE-8576-460C5864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90AE24-2C64-4849-8AB5-7186D6352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A1A252-3343-49A5-9E73-276FE5605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20EAD9-A5C3-4035-8DA4-577B0FE29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F859A59-A81F-4B0E-BB90-5EF22F43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E47C49-C3B9-49A1-B06B-67F221E5C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368D90E-D997-4AC8-A752-86844298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2685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1FC12-80C4-44B2-B620-73E5E093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BDEE5E-5075-409E-9D49-221037FE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2EF23B-7D9A-47F3-BD16-CD27D096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5F36ED-4578-47D4-AF56-493F1521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078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8CD63-093E-4663-BE4E-C76392303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F7881-30AE-4B5B-B93D-FE600AC6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7938D5-0A68-4D11-AAE2-7DDD63071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727E9D-1A7E-48B4-8C06-1ACE59AC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EA34AB-A64A-4575-B888-04EE9687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D6C41E-5640-4BF1-9032-5F09CDA1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22831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B35A5-718A-4CAE-A869-0C1723E8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7C554FA-0E54-434B-BA60-85173FC52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E84426-1198-4233-881D-38E121DE8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C50634-B823-4DC8-97BC-EBDE40BD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3BB3E6-E9BE-4245-82BE-FCB5076A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04D933-B706-4F58-8541-AED8C2EB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911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74423-DC7F-478C-829C-C7FBAECF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89BA89-BC08-4E83-8F48-2E983D188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273F0-EA2C-4E74-8E93-0DEEA43D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BD2961-E54B-41C5-BFC5-FE3C02A7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7D12CD-97C7-45A4-A88D-A1CE892F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86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0ACA75-5666-453B-B204-C72C02F10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132279-DB47-4ABD-BAA5-1C3626CF0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992545-9CFD-4FC5-AB71-F9AA0874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704343-B750-4A5D-953F-CA34139F2E71}" type="datetimeFigureOut">
              <a:rPr lang="es-ES" smtClean="0"/>
              <a:t>11/01/2023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A5EB4-FB21-4932-BD82-4D5562B9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3BE265-F320-4D2B-A2C1-E0E7FA39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344F7E-3520-48E5-BEDA-9FBF6DCAF6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30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5900" y="228600"/>
            <a:ext cx="11734800" cy="6404429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063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2B9F91B-1F61-46F4-B8D5-765D02B4724D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D6B4DBF-9495-4B28-85AD-D2DB134509C0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533D882-049E-4B9B-8D44-C5A8DC00A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4" name="Marcador de contenido 16">
            <a:extLst>
              <a:ext uri="{FF2B5EF4-FFF2-40B4-BE49-F238E27FC236}">
                <a16:creationId xmlns:a16="http://schemas.microsoft.com/office/drawing/2014/main" id="{482D1B29-CAE5-4017-9794-7DFF832669F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477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6280EFC-6CF5-4FBF-85B6-2DD671589F82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BA9DF76-D9D3-4545-A87A-CA14C390B9AC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67A984F-CF0D-40B7-95AF-549179DD4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5" name="Marcador de contenido 16">
            <a:extLst>
              <a:ext uri="{FF2B5EF4-FFF2-40B4-BE49-F238E27FC236}">
                <a16:creationId xmlns:a16="http://schemas.microsoft.com/office/drawing/2014/main" id="{0EFE4ADC-A3A4-4180-B516-9EFB1593E3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311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400FF3A-030A-413B-85FA-D8EEAD901615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88CC58A4-2AD0-4210-A60D-C5391B2F54F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6CD670BF-89DD-4C52-8142-2FBFF19E1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AF6247E3-517E-47E0-B282-CAB7492092A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943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918958D-BE7B-4982-9922-1CAAFC73A127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50A26996-7321-43AE-86DA-740B0E6409D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3E9B469-907A-4C4C-9982-C9B2790F2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3" name="Marcador de contenido 16">
            <a:extLst>
              <a:ext uri="{FF2B5EF4-FFF2-40B4-BE49-F238E27FC236}">
                <a16:creationId xmlns:a16="http://schemas.microsoft.com/office/drawing/2014/main" id="{8A02A18E-94E0-4431-B936-DEBAFE04ECF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6790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CCBFE11-C5ED-4838-AC10-2CE301C95CBE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9B97403-47BC-4D43-B43D-80337465F4EC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89669E0-C20C-4C82-812A-3E8B4673B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2" name="Marcador de contenido 16">
            <a:extLst>
              <a:ext uri="{FF2B5EF4-FFF2-40B4-BE49-F238E27FC236}">
                <a16:creationId xmlns:a16="http://schemas.microsoft.com/office/drawing/2014/main" id="{BAC96FAB-318B-4922-80EF-57D25DF227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894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C111206-2FBE-4DFB-95CA-43F845127008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823EA0-2D1F-4FA7-968E-1087EB22FF0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D2962BF-C212-4701-A1AF-7341C5C2F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5" name="Marcador de contenido 16">
            <a:extLst>
              <a:ext uri="{FF2B5EF4-FFF2-40B4-BE49-F238E27FC236}">
                <a16:creationId xmlns:a16="http://schemas.microsoft.com/office/drawing/2014/main" id="{BDB76227-D606-47D5-83D0-FDFC2D96AC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4028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C4857B-60BE-4DE4-AB15-B6AAC80E29C5}"/>
              </a:ext>
            </a:extLst>
          </p:cNvPr>
          <p:cNvGrpSpPr/>
          <p:nvPr userDrawn="1"/>
        </p:nvGrpSpPr>
        <p:grpSpPr>
          <a:xfrm>
            <a:off x="319088" y="118329"/>
            <a:ext cx="789602" cy="278480"/>
            <a:chOff x="319088" y="118329"/>
            <a:chExt cx="789602" cy="27848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5742342-7619-4BC5-8EEC-463870B32780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90" y="180809"/>
              <a:ext cx="0" cy="21600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EE18F72-531E-4C0E-B8D7-CEECF817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lum contras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21" t="-5945" b="40921"/>
            <a:stretch/>
          </p:blipFill>
          <p:spPr>
            <a:xfrm>
              <a:off x="319088" y="118329"/>
              <a:ext cx="789277" cy="270622"/>
            </a:xfrm>
            <a:prstGeom prst="rect">
              <a:avLst/>
            </a:prstGeom>
          </p:spPr>
        </p:pic>
      </p:grpSp>
      <p:sp>
        <p:nvSpPr>
          <p:cNvPr id="15" name="Marcador de contenido 16">
            <a:extLst>
              <a:ext uri="{FF2B5EF4-FFF2-40B4-BE49-F238E27FC236}">
                <a16:creationId xmlns:a16="http://schemas.microsoft.com/office/drawing/2014/main" id="{104FEF03-3BF3-49C3-800C-D47CDF616B7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33875" y="180975"/>
            <a:ext cx="7975600" cy="215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latin typeface="Zilla Slab SemiBold" pitchFamily="2" charset="0"/>
                <a:ea typeface="Zilla Slab SemiBold" pitchFamily="2" charset="0"/>
              </a:defRPr>
            </a:lvl1pPr>
            <a:lvl2pPr>
              <a:defRPr>
                <a:latin typeface="Zilla Slab SemiBold" pitchFamily="2" charset="0"/>
                <a:ea typeface="Zilla Slab SemiBold" pitchFamily="2" charset="0"/>
              </a:defRPr>
            </a:lvl2pPr>
            <a:lvl3pPr>
              <a:defRPr>
                <a:latin typeface="Zilla Slab SemiBold" pitchFamily="2" charset="0"/>
                <a:ea typeface="Zilla Slab SemiBold" pitchFamily="2" charset="0"/>
              </a:defRPr>
            </a:lvl3pPr>
            <a:lvl4pPr>
              <a:defRPr>
                <a:latin typeface="Zilla Slab SemiBold" pitchFamily="2" charset="0"/>
                <a:ea typeface="Zilla Slab SemiBold" pitchFamily="2" charset="0"/>
              </a:defRPr>
            </a:lvl4pPr>
            <a:lvl5pPr>
              <a:defRPr>
                <a:latin typeface="Zilla Slab SemiBold" pitchFamily="2" charset="0"/>
                <a:ea typeface="Zilla Slab SemiBold" pitchFamily="2" charset="0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738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iagrama de flujo: conector fuera de página 8">
            <a:extLst>
              <a:ext uri="{FF2B5EF4-FFF2-40B4-BE49-F238E27FC236}">
                <a16:creationId xmlns:a16="http://schemas.microsoft.com/office/drawing/2014/main" id="{C080F2B3-B52A-43C0-BB57-B5742C0AFD1F}"/>
              </a:ext>
            </a:extLst>
          </p:cNvPr>
          <p:cNvSpPr/>
          <p:nvPr userDrawn="1"/>
        </p:nvSpPr>
        <p:spPr>
          <a:xfrm>
            <a:off x="11148777" y="11312"/>
            <a:ext cx="840209" cy="863332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DF00A-852E-4FB2-8FC6-1BFEB3EC4FC1}" type="datetimeFigureOut">
              <a:rPr lang="es-ES" smtClean="0"/>
              <a:t>11/01/2023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E3426-098C-47F7-8CA1-E4387686DFC4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878746-4708-4B1A-A27A-2A087DECDFA3}"/>
              </a:ext>
            </a:extLst>
          </p:cNvPr>
          <p:cNvSpPr txBox="1"/>
          <p:nvPr userDrawn="1"/>
        </p:nvSpPr>
        <p:spPr>
          <a:xfrm>
            <a:off x="11594348" y="6538912"/>
            <a:ext cx="548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F99851-B8C8-446E-9FAB-79A438D97428}" type="slidenum">
              <a:rPr lang="es-ES" sz="1000" smtClean="0">
                <a:solidFill>
                  <a:schemeClr val="tx1"/>
                </a:solidFill>
              </a:rPr>
              <a:t>‹#›</a:t>
            </a:fld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64664BA-8899-4CA7-A199-613ACEA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21" t="-5945" b="40921"/>
          <a:stretch/>
        </p:blipFill>
        <p:spPr>
          <a:xfrm>
            <a:off x="11199709" y="185738"/>
            <a:ext cx="789277" cy="27062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8EA648-1ECA-4694-96BB-F12BEDEDA4C8}"/>
              </a:ext>
            </a:extLst>
          </p:cNvPr>
          <p:cNvSpPr txBox="1"/>
          <p:nvPr userDrawn="1"/>
        </p:nvSpPr>
        <p:spPr>
          <a:xfrm>
            <a:off x="3962532" y="25780"/>
            <a:ext cx="71880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r>
              <a:rPr lang="pt-BR" sz="1050" dirty="0">
                <a:solidFill>
                  <a:schemeClr val="tx1"/>
                </a:solidFill>
              </a:rPr>
              <a:t>COMPORTAMENTO FINANCEIRO DE EMPRESAS (faturam entre 3.5 e 50 milhões de euros) PORTUGAL 2022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316C735-6BE5-4E08-85E1-B2D1C0087A52}"/>
              </a:ext>
            </a:extLst>
          </p:cNvPr>
          <p:cNvSpPr/>
          <p:nvPr userDrawn="1"/>
        </p:nvSpPr>
        <p:spPr>
          <a:xfrm>
            <a:off x="142044" y="422251"/>
            <a:ext cx="3769555" cy="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5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89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chart" Target="../charts/chart1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chart" Target="../charts/chart160.xml"/><Relationship Id="rId7" Type="http://schemas.openxmlformats.org/officeDocument/2006/relationships/chart" Target="../charts/chart162.xml"/><Relationship Id="rId12" Type="http://schemas.openxmlformats.org/officeDocument/2006/relationships/image" Target="../media/image15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1.xml"/><Relationship Id="rId11" Type="http://schemas.openxmlformats.org/officeDocument/2006/relationships/image" Target="../media/image150.png"/><Relationship Id="rId5" Type="http://schemas.microsoft.com/office/2007/relationships/hdphoto" Target="../media/hdphoto19.wdp"/><Relationship Id="rId10" Type="http://schemas.openxmlformats.org/officeDocument/2006/relationships/image" Target="../media/image151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Relationship Id="rId14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chart" Target="../charts/chart163.xml"/><Relationship Id="rId7" Type="http://schemas.openxmlformats.org/officeDocument/2006/relationships/chart" Target="../charts/chart165.xml"/><Relationship Id="rId12" Type="http://schemas.openxmlformats.org/officeDocument/2006/relationships/image" Target="../media/image152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4.xml"/><Relationship Id="rId11" Type="http://schemas.openxmlformats.org/officeDocument/2006/relationships/image" Target="../media/image150.png"/><Relationship Id="rId5" Type="http://schemas.microsoft.com/office/2007/relationships/hdphoto" Target="../media/hdphoto19.wdp"/><Relationship Id="rId10" Type="http://schemas.openxmlformats.org/officeDocument/2006/relationships/image" Target="../media/image151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chart" Target="../charts/chart166.xml"/><Relationship Id="rId7" Type="http://schemas.openxmlformats.org/officeDocument/2006/relationships/chart" Target="../charts/chart168.xml"/><Relationship Id="rId12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7.xml"/><Relationship Id="rId11" Type="http://schemas.openxmlformats.org/officeDocument/2006/relationships/image" Target="../media/image159.jpeg"/><Relationship Id="rId5" Type="http://schemas.microsoft.com/office/2007/relationships/hdphoto" Target="../media/hdphoto19.wdp"/><Relationship Id="rId10" Type="http://schemas.openxmlformats.org/officeDocument/2006/relationships/image" Target="../media/image152.png"/><Relationship Id="rId4" Type="http://schemas.openxmlformats.org/officeDocument/2006/relationships/image" Target="../media/image103.png"/><Relationship Id="rId9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chart" Target="../charts/chart169.xml"/><Relationship Id="rId7" Type="http://schemas.openxmlformats.org/officeDocument/2006/relationships/chart" Target="../charts/chart171.xml"/><Relationship Id="rId12" Type="http://schemas.openxmlformats.org/officeDocument/2006/relationships/image" Target="../media/image15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70.xml"/><Relationship Id="rId11" Type="http://schemas.openxmlformats.org/officeDocument/2006/relationships/image" Target="../media/image151.png"/><Relationship Id="rId5" Type="http://schemas.microsoft.com/office/2007/relationships/hdphoto" Target="../media/hdphoto19.wdp"/><Relationship Id="rId10" Type="http://schemas.openxmlformats.org/officeDocument/2006/relationships/image" Target="../media/image152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chart" Target="../charts/chart172.xml"/><Relationship Id="rId7" Type="http://schemas.openxmlformats.org/officeDocument/2006/relationships/chart" Target="../charts/chart174.xml"/><Relationship Id="rId12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73.xml"/><Relationship Id="rId11" Type="http://schemas.openxmlformats.org/officeDocument/2006/relationships/image" Target="../media/image148.jpeg"/><Relationship Id="rId5" Type="http://schemas.microsoft.com/office/2007/relationships/hdphoto" Target="../media/hdphoto19.wdp"/><Relationship Id="rId10" Type="http://schemas.openxmlformats.org/officeDocument/2006/relationships/image" Target="../media/image152.png"/><Relationship Id="rId4" Type="http://schemas.openxmlformats.org/officeDocument/2006/relationships/image" Target="../media/image103.png"/><Relationship Id="rId9" Type="http://schemas.openxmlformats.org/officeDocument/2006/relationships/image" Target="../media/image15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image" Target="../media/image32.png"/><Relationship Id="rId7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g"/><Relationship Id="rId5" Type="http://schemas.openxmlformats.org/officeDocument/2006/relationships/image" Target="../media/image33.png"/><Relationship Id="rId4" Type="http://schemas.microsoft.com/office/2007/relationships/hdphoto" Target="../media/hdphoto7.wdp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chart" Target="../charts/chart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8.wdp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8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19.xml"/><Relationship Id="rId7" Type="http://schemas.openxmlformats.org/officeDocument/2006/relationships/image" Target="../media/image3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20.xml"/><Relationship Id="rId7" Type="http://schemas.openxmlformats.org/officeDocument/2006/relationships/image" Target="../media/image3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chart" Target="../charts/chart21.xml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22.xml"/><Relationship Id="rId7" Type="http://schemas.openxmlformats.org/officeDocument/2006/relationships/image" Target="../media/image3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6.sv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29.png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microsoft.com/office/2007/relationships/hdphoto" Target="../media/hdphoto8.wdp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27.xml"/><Relationship Id="rId7" Type="http://schemas.openxmlformats.org/officeDocument/2006/relationships/image" Target="../media/image44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chart" Target="../charts/chart30.xml"/><Relationship Id="rId3" Type="http://schemas.openxmlformats.org/officeDocument/2006/relationships/image" Target="../media/image50.jpeg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17" Type="http://schemas.openxmlformats.org/officeDocument/2006/relationships/image" Target="../media/image55.png"/><Relationship Id="rId2" Type="http://schemas.openxmlformats.org/officeDocument/2006/relationships/chart" Target="../charts/chart2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microsoft.com/office/2007/relationships/hdphoto" Target="../media/hdphoto9.wdp"/><Relationship Id="rId5" Type="http://schemas.openxmlformats.org/officeDocument/2006/relationships/image" Target="../media/image42.png"/><Relationship Id="rId15" Type="http://schemas.openxmlformats.org/officeDocument/2006/relationships/chart" Target="../charts/chart31.xml"/><Relationship Id="rId10" Type="http://schemas.openxmlformats.org/officeDocument/2006/relationships/image" Target="../media/image53.png"/><Relationship Id="rId4" Type="http://schemas.openxmlformats.org/officeDocument/2006/relationships/chart" Target="../charts/chart29.xml"/><Relationship Id="rId9" Type="http://schemas.openxmlformats.org/officeDocument/2006/relationships/image" Target="../media/image52.jpeg"/><Relationship Id="rId1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4.xml"/><Relationship Id="rId5" Type="http://schemas.openxmlformats.org/officeDocument/2006/relationships/image" Target="../media/image54.jpeg"/><Relationship Id="rId4" Type="http://schemas.microsoft.com/office/2007/relationships/hdphoto" Target="../media/hdphoto10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6.xml"/><Relationship Id="rId13" Type="http://schemas.openxmlformats.org/officeDocument/2006/relationships/image" Target="../media/image52.jpeg"/><Relationship Id="rId18" Type="http://schemas.openxmlformats.org/officeDocument/2006/relationships/chart" Target="../charts/chart37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9.png"/><Relationship Id="rId12" Type="http://schemas.openxmlformats.org/officeDocument/2006/relationships/image" Target="../media/image44.png"/><Relationship Id="rId17" Type="http://schemas.openxmlformats.org/officeDocument/2006/relationships/image" Target="../media/image60.jpeg"/><Relationship Id="rId2" Type="http://schemas.openxmlformats.org/officeDocument/2006/relationships/tags" Target="../tags/tag4.xml"/><Relationship Id="rId16" Type="http://schemas.microsoft.com/office/2007/relationships/hdphoto" Target="../media/hdphoto9.wdp"/><Relationship Id="rId20" Type="http://schemas.openxmlformats.org/officeDocument/2006/relationships/image" Target="../media/image51.jpeg"/><Relationship Id="rId1" Type="http://schemas.openxmlformats.org/officeDocument/2006/relationships/tags" Target="../tags/tag3.xml"/><Relationship Id="rId6" Type="http://schemas.openxmlformats.org/officeDocument/2006/relationships/image" Target="../media/image50.jpeg"/><Relationship Id="rId11" Type="http://schemas.openxmlformats.org/officeDocument/2006/relationships/image" Target="../media/image5.png"/><Relationship Id="rId5" Type="http://schemas.openxmlformats.org/officeDocument/2006/relationships/image" Target="../media/image54.jpeg"/><Relationship Id="rId15" Type="http://schemas.openxmlformats.org/officeDocument/2006/relationships/image" Target="../media/image53.png"/><Relationship Id="rId10" Type="http://schemas.openxmlformats.org/officeDocument/2006/relationships/image" Target="../media/image43.png"/><Relationship Id="rId19" Type="http://schemas.openxmlformats.org/officeDocument/2006/relationships/image" Target="../media/image55.png"/><Relationship Id="rId4" Type="http://schemas.openxmlformats.org/officeDocument/2006/relationships/chart" Target="../charts/chart35.xm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chart" Target="../charts/chart39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2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microsoft.com/office/2007/relationships/hdphoto" Target="../media/hdphoto11.wdp"/><Relationship Id="rId11" Type="http://schemas.openxmlformats.org/officeDocument/2006/relationships/image" Target="../media/image29.png"/><Relationship Id="rId5" Type="http://schemas.openxmlformats.org/officeDocument/2006/relationships/image" Target="../media/image63.png"/><Relationship Id="rId10" Type="http://schemas.openxmlformats.org/officeDocument/2006/relationships/image" Target="../media/image45.png"/><Relationship Id="rId4" Type="http://schemas.openxmlformats.org/officeDocument/2006/relationships/chart" Target="../charts/chart40.xml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41.xml"/><Relationship Id="rId7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42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11" Type="http://schemas.openxmlformats.org/officeDocument/2006/relationships/image" Target="../media/image29.png"/><Relationship Id="rId5" Type="http://schemas.openxmlformats.org/officeDocument/2006/relationships/image" Target="../media/image43.png"/><Relationship Id="rId10" Type="http://schemas.openxmlformats.org/officeDocument/2006/relationships/chart" Target="../charts/chart43.xml"/><Relationship Id="rId4" Type="http://schemas.openxmlformats.org/officeDocument/2006/relationships/image" Target="../media/image42.png"/><Relationship Id="rId9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44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44.png"/><Relationship Id="rId11" Type="http://schemas.openxmlformats.org/officeDocument/2006/relationships/image" Target="../media/image29.png"/><Relationship Id="rId5" Type="http://schemas.openxmlformats.org/officeDocument/2006/relationships/image" Target="../media/image43.png"/><Relationship Id="rId10" Type="http://schemas.openxmlformats.org/officeDocument/2006/relationships/chart" Target="../charts/chart45.xml"/><Relationship Id="rId4" Type="http://schemas.openxmlformats.org/officeDocument/2006/relationships/image" Target="../media/image42.png"/><Relationship Id="rId9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hart" Target="../charts/chart47.xml"/><Relationship Id="rId7" Type="http://schemas.openxmlformats.org/officeDocument/2006/relationships/image" Target="../media/image44.png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chart" Target="../charts/chart48.xml"/><Relationship Id="rId5" Type="http://schemas.openxmlformats.org/officeDocument/2006/relationships/image" Target="../media/image42.png"/><Relationship Id="rId10" Type="http://schemas.openxmlformats.org/officeDocument/2006/relationships/image" Target="../media/image29.png"/><Relationship Id="rId4" Type="http://schemas.openxmlformats.org/officeDocument/2006/relationships/image" Target="../media/image67.png"/><Relationship Id="rId9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chart" Target="../charts/chart4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hart" Target="../charts/chart51.xml"/><Relationship Id="rId3" Type="http://schemas.openxmlformats.org/officeDocument/2006/relationships/chart" Target="../charts/chart50.xml"/><Relationship Id="rId7" Type="http://schemas.openxmlformats.org/officeDocument/2006/relationships/image" Target="../media/image45.png"/><Relationship Id="rId12" Type="http://schemas.openxmlformats.org/officeDocument/2006/relationships/image" Target="../media/image36.svg"/><Relationship Id="rId17" Type="http://schemas.openxmlformats.org/officeDocument/2006/relationships/chart" Target="../charts/chart52.xml"/><Relationship Id="rId2" Type="http://schemas.openxmlformats.org/officeDocument/2006/relationships/image" Target="../media/image70.jpeg"/><Relationship Id="rId16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35.png"/><Relationship Id="rId5" Type="http://schemas.openxmlformats.org/officeDocument/2006/relationships/image" Target="../media/image43.png"/><Relationship Id="rId15" Type="http://schemas.openxmlformats.org/officeDocument/2006/relationships/image" Target="../media/image73.png"/><Relationship Id="rId10" Type="http://schemas.openxmlformats.org/officeDocument/2006/relationships/image" Target="../media/image38.svg"/><Relationship Id="rId4" Type="http://schemas.openxmlformats.org/officeDocument/2006/relationships/image" Target="../media/image71.png"/><Relationship Id="rId9" Type="http://schemas.openxmlformats.org/officeDocument/2006/relationships/image" Target="../media/image37.png"/><Relationship Id="rId14" Type="http://schemas.openxmlformats.org/officeDocument/2006/relationships/image" Target="../media/image7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chart" Target="../charts/chart53.xml"/><Relationship Id="rId7" Type="http://schemas.openxmlformats.org/officeDocument/2006/relationships/image" Target="../media/image44.png"/><Relationship Id="rId12" Type="http://schemas.openxmlformats.org/officeDocument/2006/relationships/image" Target="../media/image37.png"/><Relationship Id="rId17" Type="http://schemas.openxmlformats.org/officeDocument/2006/relationships/chart" Target="../charts/chart55.xml"/><Relationship Id="rId2" Type="http://schemas.openxmlformats.org/officeDocument/2006/relationships/image" Target="../media/image70.jpeg"/><Relationship Id="rId16" Type="http://schemas.openxmlformats.org/officeDocument/2006/relationships/image" Target="../media/image7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36.svg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10" Type="http://schemas.openxmlformats.org/officeDocument/2006/relationships/image" Target="../media/image35.png"/><Relationship Id="rId4" Type="http://schemas.openxmlformats.org/officeDocument/2006/relationships/chart" Target="../charts/chart54.xml"/><Relationship Id="rId9" Type="http://schemas.openxmlformats.org/officeDocument/2006/relationships/image" Target="../media/image29.png"/><Relationship Id="rId14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0.png"/><Relationship Id="rId3" Type="http://schemas.openxmlformats.org/officeDocument/2006/relationships/chart" Target="../charts/chart56.xml"/><Relationship Id="rId7" Type="http://schemas.openxmlformats.org/officeDocument/2006/relationships/image" Target="../media/image45.png"/><Relationship Id="rId12" Type="http://schemas.openxmlformats.org/officeDocument/2006/relationships/chart" Target="../charts/chart58.xm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79.png"/><Relationship Id="rId5" Type="http://schemas.openxmlformats.org/officeDocument/2006/relationships/image" Target="../media/image43.png"/><Relationship Id="rId10" Type="http://schemas.openxmlformats.org/officeDocument/2006/relationships/chart" Target="../charts/chart57.xml"/><Relationship Id="rId4" Type="http://schemas.openxmlformats.org/officeDocument/2006/relationships/image" Target="../media/image71.png"/><Relationship Id="rId9" Type="http://schemas.openxmlformats.org/officeDocument/2006/relationships/image" Target="../media/image78.png"/><Relationship Id="rId14" Type="http://schemas.microsoft.com/office/2007/relationships/hdphoto" Target="../media/hdphoto12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image" Target="../media/image81.jpeg"/><Relationship Id="rId7" Type="http://schemas.openxmlformats.org/officeDocument/2006/relationships/image" Target="../media/image44.png"/><Relationship Id="rId12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36.svg"/><Relationship Id="rId5" Type="http://schemas.openxmlformats.org/officeDocument/2006/relationships/image" Target="../media/image71.png"/><Relationship Id="rId10" Type="http://schemas.openxmlformats.org/officeDocument/2006/relationships/image" Target="../media/image35.png"/><Relationship Id="rId4" Type="http://schemas.openxmlformats.org/officeDocument/2006/relationships/chart" Target="../charts/chart59.xml"/><Relationship Id="rId9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0.xml"/><Relationship Id="rId13" Type="http://schemas.openxmlformats.org/officeDocument/2006/relationships/image" Target="../media/image44.png"/><Relationship Id="rId3" Type="http://schemas.microsoft.com/office/2007/relationships/hdphoto" Target="../media/hdphoto13.wdp"/><Relationship Id="rId7" Type="http://schemas.openxmlformats.org/officeDocument/2006/relationships/image" Target="../media/image70.jpeg"/><Relationship Id="rId12" Type="http://schemas.openxmlformats.org/officeDocument/2006/relationships/image" Target="../media/image43.png"/><Relationship Id="rId17" Type="http://schemas.openxmlformats.org/officeDocument/2006/relationships/image" Target="../media/image38.svg"/><Relationship Id="rId2" Type="http://schemas.openxmlformats.org/officeDocument/2006/relationships/image" Target="../media/image8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4.wdp"/><Relationship Id="rId11" Type="http://schemas.openxmlformats.org/officeDocument/2006/relationships/image" Target="../media/image71.png"/><Relationship Id="rId5" Type="http://schemas.openxmlformats.org/officeDocument/2006/relationships/image" Target="../media/image84.png"/><Relationship Id="rId15" Type="http://schemas.openxmlformats.org/officeDocument/2006/relationships/image" Target="../media/image29.png"/><Relationship Id="rId10" Type="http://schemas.openxmlformats.org/officeDocument/2006/relationships/chart" Target="../charts/chart62.xml"/><Relationship Id="rId4" Type="http://schemas.openxmlformats.org/officeDocument/2006/relationships/image" Target="../media/image83.png"/><Relationship Id="rId9" Type="http://schemas.openxmlformats.org/officeDocument/2006/relationships/chart" Target="../charts/chart61.xml"/><Relationship Id="rId1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emf"/><Relationship Id="rId5" Type="http://schemas.microsoft.com/office/2007/relationships/hdphoto" Target="../media/hdphoto16.wdp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7.png"/><Relationship Id="rId3" Type="http://schemas.openxmlformats.org/officeDocument/2006/relationships/image" Target="../media/image74.jpeg"/><Relationship Id="rId7" Type="http://schemas.openxmlformats.org/officeDocument/2006/relationships/image" Target="../media/image43.png"/><Relationship Id="rId12" Type="http://schemas.openxmlformats.org/officeDocument/2006/relationships/chart" Target="../charts/chart65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11" Type="http://schemas.openxmlformats.org/officeDocument/2006/relationships/chart" Target="../charts/chart64.xml"/><Relationship Id="rId5" Type="http://schemas.openxmlformats.org/officeDocument/2006/relationships/chart" Target="../charts/chart63.xml"/><Relationship Id="rId10" Type="http://schemas.openxmlformats.org/officeDocument/2006/relationships/image" Target="../media/image29.png"/><Relationship Id="rId4" Type="http://schemas.openxmlformats.org/officeDocument/2006/relationships/image" Target="../media/image72.jpeg"/><Relationship Id="rId9" Type="http://schemas.openxmlformats.org/officeDocument/2006/relationships/image" Target="../media/image45.png"/><Relationship Id="rId14" Type="http://schemas.openxmlformats.org/officeDocument/2006/relationships/image" Target="../media/image3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7.xml"/><Relationship Id="rId13" Type="http://schemas.openxmlformats.org/officeDocument/2006/relationships/image" Target="../media/image35.png"/><Relationship Id="rId3" Type="http://schemas.openxmlformats.org/officeDocument/2006/relationships/image" Target="../media/image71.png"/><Relationship Id="rId7" Type="http://schemas.openxmlformats.org/officeDocument/2006/relationships/image" Target="../media/image29.png"/><Relationship Id="rId12" Type="http://schemas.openxmlformats.org/officeDocument/2006/relationships/image" Target="../media/image78.png"/><Relationship Id="rId2" Type="http://schemas.openxmlformats.org/officeDocument/2006/relationships/chart" Target="../charts/chart66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77.jpeg"/><Relationship Id="rId5" Type="http://schemas.openxmlformats.org/officeDocument/2006/relationships/image" Target="../media/image44.png"/><Relationship Id="rId15" Type="http://schemas.openxmlformats.org/officeDocument/2006/relationships/image" Target="../media/image37.png"/><Relationship Id="rId10" Type="http://schemas.openxmlformats.org/officeDocument/2006/relationships/image" Target="../media/image75.jpeg"/><Relationship Id="rId4" Type="http://schemas.openxmlformats.org/officeDocument/2006/relationships/image" Target="../media/image43.png"/><Relationship Id="rId9" Type="http://schemas.openxmlformats.org/officeDocument/2006/relationships/chart" Target="../charts/chart68.xml"/><Relationship Id="rId14" Type="http://schemas.openxmlformats.org/officeDocument/2006/relationships/image" Target="../media/image3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hart" Target="../charts/chart70.xml"/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12" Type="http://schemas.openxmlformats.org/officeDocument/2006/relationships/image" Target="../media/image38.svg"/><Relationship Id="rId17" Type="http://schemas.microsoft.com/office/2007/relationships/hdphoto" Target="../media/hdphoto12.wdp"/><Relationship Id="rId2" Type="http://schemas.openxmlformats.org/officeDocument/2006/relationships/chart" Target="../charts/chart69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45.png"/><Relationship Id="rId15" Type="http://schemas.openxmlformats.org/officeDocument/2006/relationships/chart" Target="../charts/chart71.xml"/><Relationship Id="rId10" Type="http://schemas.openxmlformats.org/officeDocument/2006/relationships/image" Target="../media/image36.svg"/><Relationship Id="rId4" Type="http://schemas.openxmlformats.org/officeDocument/2006/relationships/image" Target="../media/image43.png"/><Relationship Id="rId9" Type="http://schemas.openxmlformats.org/officeDocument/2006/relationships/image" Target="../media/image35.png"/><Relationship Id="rId14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chart" Target="../charts/chart72.xml"/><Relationship Id="rId7" Type="http://schemas.openxmlformats.org/officeDocument/2006/relationships/image" Target="../media/image45.png"/><Relationship Id="rId12" Type="http://schemas.openxmlformats.org/officeDocument/2006/relationships/image" Target="../media/image36.sv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35.png"/><Relationship Id="rId5" Type="http://schemas.openxmlformats.org/officeDocument/2006/relationships/image" Target="../media/image43.pn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chart" Target="../charts/chart73.xml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5.jpeg"/><Relationship Id="rId18" Type="http://schemas.openxmlformats.org/officeDocument/2006/relationships/image" Target="../media/image74.jpeg"/><Relationship Id="rId3" Type="http://schemas.openxmlformats.org/officeDocument/2006/relationships/image" Target="../media/image88.jpeg"/><Relationship Id="rId7" Type="http://schemas.openxmlformats.org/officeDocument/2006/relationships/image" Target="../media/image5.png"/><Relationship Id="rId12" Type="http://schemas.openxmlformats.org/officeDocument/2006/relationships/image" Target="../media/image94.jpeg"/><Relationship Id="rId17" Type="http://schemas.openxmlformats.org/officeDocument/2006/relationships/image" Target="../media/image36.svg"/><Relationship Id="rId2" Type="http://schemas.openxmlformats.org/officeDocument/2006/relationships/chart" Target="../charts/chart7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11" Type="http://schemas.microsoft.com/office/2007/relationships/hdphoto" Target="../media/hdphoto17.wdp"/><Relationship Id="rId5" Type="http://schemas.openxmlformats.org/officeDocument/2006/relationships/image" Target="../media/image90.png"/><Relationship Id="rId15" Type="http://schemas.openxmlformats.org/officeDocument/2006/relationships/image" Target="../media/image38.sv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chart" Target="../charts/chart75.xml"/><Relationship Id="rId1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9.jpeg"/><Relationship Id="rId18" Type="http://schemas.openxmlformats.org/officeDocument/2006/relationships/image" Target="../media/image29.png"/><Relationship Id="rId3" Type="http://schemas.openxmlformats.org/officeDocument/2006/relationships/image" Target="../media/image42.png"/><Relationship Id="rId7" Type="http://schemas.openxmlformats.org/officeDocument/2006/relationships/image" Target="../media/image90.png"/><Relationship Id="rId12" Type="http://schemas.openxmlformats.org/officeDocument/2006/relationships/image" Target="../media/image44.png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1.jpeg"/><Relationship Id="rId1" Type="http://schemas.openxmlformats.org/officeDocument/2006/relationships/tags" Target="../tags/tag10.xml"/><Relationship Id="rId6" Type="http://schemas.openxmlformats.org/officeDocument/2006/relationships/image" Target="../media/image97.jpeg"/><Relationship Id="rId11" Type="http://schemas.openxmlformats.org/officeDocument/2006/relationships/image" Target="../media/image45.png"/><Relationship Id="rId5" Type="http://schemas.openxmlformats.org/officeDocument/2006/relationships/image" Target="../media/image88.jpeg"/><Relationship Id="rId15" Type="http://schemas.microsoft.com/office/2007/relationships/hdphoto" Target="../media/hdphoto18.wdp"/><Relationship Id="rId10" Type="http://schemas.openxmlformats.org/officeDocument/2006/relationships/image" Target="../media/image92.jpe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1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hart" Target="../charts/chart76.xml"/><Relationship Id="rId7" Type="http://schemas.openxmlformats.org/officeDocument/2006/relationships/image" Target="../media/image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77.xml"/><Relationship Id="rId11" Type="http://schemas.openxmlformats.org/officeDocument/2006/relationships/image" Target="../media/image45.png"/><Relationship Id="rId5" Type="http://schemas.microsoft.com/office/2007/relationships/hdphoto" Target="../media/hdphoto19.wdp"/><Relationship Id="rId10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hart" Target="../charts/chart78.xml"/><Relationship Id="rId7" Type="http://schemas.openxmlformats.org/officeDocument/2006/relationships/image" Target="../media/image7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79.xml"/><Relationship Id="rId11" Type="http://schemas.openxmlformats.org/officeDocument/2006/relationships/image" Target="../media/image43.png"/><Relationship Id="rId5" Type="http://schemas.microsoft.com/office/2007/relationships/hdphoto" Target="../media/hdphoto19.wdp"/><Relationship Id="rId10" Type="http://schemas.openxmlformats.org/officeDocument/2006/relationships/image" Target="../media/image29.png"/><Relationship Id="rId4" Type="http://schemas.openxmlformats.org/officeDocument/2006/relationships/image" Target="../media/image103.png"/><Relationship Id="rId9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hart" Target="../charts/chart80.xml"/><Relationship Id="rId7" Type="http://schemas.openxmlformats.org/officeDocument/2006/relationships/image" Target="../media/image7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81.xml"/><Relationship Id="rId11" Type="http://schemas.openxmlformats.org/officeDocument/2006/relationships/image" Target="../media/image43.png"/><Relationship Id="rId5" Type="http://schemas.microsoft.com/office/2007/relationships/hdphoto" Target="../media/hdphoto19.wdp"/><Relationship Id="rId10" Type="http://schemas.openxmlformats.org/officeDocument/2006/relationships/image" Target="../media/image29.png"/><Relationship Id="rId4" Type="http://schemas.openxmlformats.org/officeDocument/2006/relationships/image" Target="../media/image103.png"/><Relationship Id="rId9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5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43.png"/><Relationship Id="rId2" Type="http://schemas.openxmlformats.org/officeDocument/2006/relationships/tags" Target="../tags/tag12.xml"/><Relationship Id="rId16" Type="http://schemas.openxmlformats.org/officeDocument/2006/relationships/image" Target="../media/image2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71.png"/><Relationship Id="rId5" Type="http://schemas.openxmlformats.org/officeDocument/2006/relationships/tags" Target="../tags/tag15.xml"/><Relationship Id="rId15" Type="http://schemas.openxmlformats.org/officeDocument/2006/relationships/image" Target="../media/image70.jpeg"/><Relationship Id="rId10" Type="http://schemas.openxmlformats.org/officeDocument/2006/relationships/chart" Target="../charts/chart83.xml"/><Relationship Id="rId4" Type="http://schemas.openxmlformats.org/officeDocument/2006/relationships/tags" Target="../tags/tag14.xml"/><Relationship Id="rId9" Type="http://schemas.openxmlformats.org/officeDocument/2006/relationships/chart" Target="../charts/chart82.xml"/><Relationship Id="rId1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8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6" Type="http://schemas.openxmlformats.org/officeDocument/2006/relationships/image" Target="../media/image96.png"/><Relationship Id="rId5" Type="http://schemas.openxmlformats.org/officeDocument/2006/relationships/image" Target="../media/image42.png"/><Relationship Id="rId10" Type="http://schemas.openxmlformats.org/officeDocument/2006/relationships/image" Target="../media/image29.png"/><Relationship Id="rId4" Type="http://schemas.openxmlformats.org/officeDocument/2006/relationships/image" Target="../media/image104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10.jpeg"/><Relationship Id="rId18" Type="http://schemas.openxmlformats.org/officeDocument/2006/relationships/chart" Target="../charts/chart90.xml"/><Relationship Id="rId3" Type="http://schemas.microsoft.com/office/2007/relationships/hdphoto" Target="../media/hdphoto11.wdp"/><Relationship Id="rId7" Type="http://schemas.microsoft.com/office/2007/relationships/hdphoto" Target="../media/hdphoto20.wdp"/><Relationship Id="rId12" Type="http://schemas.openxmlformats.org/officeDocument/2006/relationships/chart" Target="../charts/chart85.xml"/><Relationship Id="rId17" Type="http://schemas.openxmlformats.org/officeDocument/2006/relationships/chart" Target="../charts/chart89.xml"/><Relationship Id="rId2" Type="http://schemas.openxmlformats.org/officeDocument/2006/relationships/image" Target="../media/image63.png"/><Relationship Id="rId16" Type="http://schemas.openxmlformats.org/officeDocument/2006/relationships/chart" Target="../charts/chart8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image" Target="../media/image44.png"/><Relationship Id="rId5" Type="http://schemas.openxmlformats.org/officeDocument/2006/relationships/image" Target="../media/image108.jpeg"/><Relationship Id="rId15" Type="http://schemas.openxmlformats.org/officeDocument/2006/relationships/chart" Target="../charts/chart87.xml"/><Relationship Id="rId10" Type="http://schemas.openxmlformats.org/officeDocument/2006/relationships/image" Target="../media/image43.png"/><Relationship Id="rId19" Type="http://schemas.openxmlformats.org/officeDocument/2006/relationships/image" Target="../media/image29.png"/><Relationship Id="rId4" Type="http://schemas.openxmlformats.org/officeDocument/2006/relationships/image" Target="../media/image107.png"/><Relationship Id="rId9" Type="http://schemas.openxmlformats.org/officeDocument/2006/relationships/image" Target="../media/image45.png"/><Relationship Id="rId14" Type="http://schemas.openxmlformats.org/officeDocument/2006/relationships/chart" Target="../charts/chart8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chart" Target="../charts/chart92.xml"/><Relationship Id="rId2" Type="http://schemas.openxmlformats.org/officeDocument/2006/relationships/chart" Target="../charts/chart9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29.png"/><Relationship Id="rId5" Type="http://schemas.openxmlformats.org/officeDocument/2006/relationships/image" Target="../media/image44.png"/><Relationship Id="rId10" Type="http://schemas.openxmlformats.org/officeDocument/2006/relationships/image" Target="../media/image108.jpeg"/><Relationship Id="rId4" Type="http://schemas.openxmlformats.org/officeDocument/2006/relationships/image" Target="../media/image43.png"/><Relationship Id="rId9" Type="http://schemas.microsoft.com/office/2007/relationships/hdphoto" Target="../media/hdphoto8.wdp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hart" Target="../charts/chart93.xml"/><Relationship Id="rId7" Type="http://schemas.openxmlformats.org/officeDocument/2006/relationships/image" Target="../media/image4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chart" Target="../charts/chart9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3.xml"/><Relationship Id="rId7" Type="http://schemas.openxmlformats.org/officeDocument/2006/relationships/chart" Target="../charts/chart9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chart" Target="../charts/chart95.xml"/><Relationship Id="rId5" Type="http://schemas.openxmlformats.org/officeDocument/2006/relationships/slideLayout" Target="../slideLayouts/slideLayout13.xml"/><Relationship Id="rId10" Type="http://schemas.openxmlformats.org/officeDocument/2006/relationships/chart" Target="../charts/chart98.xml"/><Relationship Id="rId4" Type="http://schemas.openxmlformats.org/officeDocument/2006/relationships/tags" Target="../tags/tag24.xml"/><Relationship Id="rId9" Type="http://schemas.openxmlformats.org/officeDocument/2006/relationships/chart" Target="../charts/chart9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1.png"/><Relationship Id="rId11" Type="http://schemas.openxmlformats.org/officeDocument/2006/relationships/image" Target="../media/image116.png"/><Relationship Id="rId5" Type="http://schemas.openxmlformats.org/officeDocument/2006/relationships/image" Target="../media/image5.png"/><Relationship Id="rId10" Type="http://schemas.openxmlformats.org/officeDocument/2006/relationships/image" Target="../media/image11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15.png"/><Relationship Id="rId11" Type="http://schemas.openxmlformats.org/officeDocument/2006/relationships/image" Target="../media/image45.png"/><Relationship Id="rId5" Type="http://schemas.openxmlformats.org/officeDocument/2006/relationships/image" Target="../media/image116.png"/><Relationship Id="rId10" Type="http://schemas.openxmlformats.org/officeDocument/2006/relationships/image" Target="../media/image11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chart" Target="../charts/chart9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3.xml"/><Relationship Id="rId7" Type="http://schemas.openxmlformats.org/officeDocument/2006/relationships/chart" Target="../charts/chart10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chart" Target="../charts/chart100.xml"/><Relationship Id="rId5" Type="http://schemas.openxmlformats.org/officeDocument/2006/relationships/slideLayout" Target="../slideLayouts/slideLayout13.xml"/><Relationship Id="rId10" Type="http://schemas.openxmlformats.org/officeDocument/2006/relationships/chart" Target="../charts/chart103.xml"/><Relationship Id="rId4" Type="http://schemas.openxmlformats.org/officeDocument/2006/relationships/tags" Target="../tags/tag34.xml"/><Relationship Id="rId9" Type="http://schemas.openxmlformats.org/officeDocument/2006/relationships/chart" Target="../charts/chart10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11" Type="http://schemas.openxmlformats.org/officeDocument/2006/relationships/image" Target="../media/image115.png"/><Relationship Id="rId5" Type="http://schemas.openxmlformats.org/officeDocument/2006/relationships/image" Target="../media/image116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5.png"/><Relationship Id="rId11" Type="http://schemas.openxmlformats.org/officeDocument/2006/relationships/image" Target="../media/image115.png"/><Relationship Id="rId5" Type="http://schemas.openxmlformats.org/officeDocument/2006/relationships/image" Target="../media/image116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chart" Target="../charts/char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60.jpeg"/><Relationship Id="rId18" Type="http://schemas.openxmlformats.org/officeDocument/2006/relationships/image" Target="../media/image123.png"/><Relationship Id="rId3" Type="http://schemas.openxmlformats.org/officeDocument/2006/relationships/image" Target="../media/image42.png"/><Relationship Id="rId21" Type="http://schemas.microsoft.com/office/2007/relationships/hdphoto" Target="../media/hdphoto22.wdp"/><Relationship Id="rId7" Type="http://schemas.openxmlformats.org/officeDocument/2006/relationships/image" Target="../media/image44.png"/><Relationship Id="rId12" Type="http://schemas.openxmlformats.org/officeDocument/2006/relationships/image" Target="../media/image119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13.xml"/><Relationship Id="rId16" Type="http://schemas.openxmlformats.org/officeDocument/2006/relationships/chart" Target="../charts/chart105.xml"/><Relationship Id="rId20" Type="http://schemas.openxmlformats.org/officeDocument/2006/relationships/image" Target="../media/image124.png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11" Type="http://schemas.openxmlformats.org/officeDocument/2006/relationships/image" Target="../media/image118.png"/><Relationship Id="rId5" Type="http://schemas.openxmlformats.org/officeDocument/2006/relationships/chart" Target="../charts/chart104.xml"/><Relationship Id="rId15" Type="http://schemas.openxmlformats.org/officeDocument/2006/relationships/image" Target="../media/image121.png"/><Relationship Id="rId10" Type="http://schemas.openxmlformats.org/officeDocument/2006/relationships/image" Target="../media/image43.png"/><Relationship Id="rId19" Type="http://schemas.openxmlformats.org/officeDocument/2006/relationships/chart" Target="../charts/chart106.xml"/><Relationship Id="rId4" Type="http://schemas.openxmlformats.org/officeDocument/2006/relationships/image" Target="../media/image45.png"/><Relationship Id="rId9" Type="http://schemas.microsoft.com/office/2007/relationships/hdphoto" Target="../media/hdphoto21.wdp"/><Relationship Id="rId14" Type="http://schemas.openxmlformats.org/officeDocument/2006/relationships/image" Target="../media/image120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6.jpeg"/><Relationship Id="rId3" Type="http://schemas.openxmlformats.org/officeDocument/2006/relationships/image" Target="../media/image60.jpeg"/><Relationship Id="rId7" Type="http://schemas.openxmlformats.org/officeDocument/2006/relationships/image" Target="../media/image5.png"/><Relationship Id="rId12" Type="http://schemas.openxmlformats.org/officeDocument/2006/relationships/chart" Target="../charts/chart108.xml"/><Relationship Id="rId17" Type="http://schemas.openxmlformats.org/officeDocument/2006/relationships/image" Target="../media/image127.jpeg"/><Relationship Id="rId2" Type="http://schemas.openxmlformats.org/officeDocument/2006/relationships/slideLayout" Target="../slideLayouts/slideLayout13.xml"/><Relationship Id="rId16" Type="http://schemas.openxmlformats.org/officeDocument/2006/relationships/chart" Target="../charts/chart109.xml"/><Relationship Id="rId1" Type="http://schemas.openxmlformats.org/officeDocument/2006/relationships/tags" Target="../tags/tag40.xml"/><Relationship Id="rId6" Type="http://schemas.openxmlformats.org/officeDocument/2006/relationships/image" Target="../media/image122.png"/><Relationship Id="rId11" Type="http://schemas.openxmlformats.org/officeDocument/2006/relationships/image" Target="../media/image119.png"/><Relationship Id="rId5" Type="http://schemas.openxmlformats.org/officeDocument/2006/relationships/chart" Target="../charts/chart107.xml"/><Relationship Id="rId15" Type="http://schemas.openxmlformats.org/officeDocument/2006/relationships/image" Target="../media/image118.png"/><Relationship Id="rId10" Type="http://schemas.openxmlformats.org/officeDocument/2006/relationships/image" Target="../media/image45.png"/><Relationship Id="rId4" Type="http://schemas.openxmlformats.org/officeDocument/2006/relationships/image" Target="../media/image125.png"/><Relationship Id="rId9" Type="http://schemas.openxmlformats.org/officeDocument/2006/relationships/image" Target="../media/image44.png"/><Relationship Id="rId1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20.jpeg"/><Relationship Id="rId3" Type="http://schemas.openxmlformats.org/officeDocument/2006/relationships/image" Target="../media/image60.jpeg"/><Relationship Id="rId7" Type="http://schemas.openxmlformats.org/officeDocument/2006/relationships/image" Target="../media/image43.png"/><Relationship Id="rId12" Type="http://schemas.openxmlformats.org/officeDocument/2006/relationships/image" Target="../media/image126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29.png"/><Relationship Id="rId1" Type="http://schemas.openxmlformats.org/officeDocument/2006/relationships/tags" Target="../tags/tag41.xml"/><Relationship Id="rId6" Type="http://schemas.openxmlformats.org/officeDocument/2006/relationships/image" Target="../media/image5.png"/><Relationship Id="rId11" Type="http://schemas.openxmlformats.org/officeDocument/2006/relationships/chart" Target="../charts/chart111.xml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119.png"/><Relationship Id="rId4" Type="http://schemas.openxmlformats.org/officeDocument/2006/relationships/chart" Target="../charts/chart110.xml"/><Relationship Id="rId9" Type="http://schemas.openxmlformats.org/officeDocument/2006/relationships/image" Target="../media/image45.png"/><Relationship Id="rId14" Type="http://schemas.openxmlformats.org/officeDocument/2006/relationships/chart" Target="../charts/chart11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7" Type="http://schemas.openxmlformats.org/officeDocument/2006/relationships/image" Target="../media/image2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14.xml"/><Relationship Id="rId5" Type="http://schemas.openxmlformats.org/officeDocument/2006/relationships/chart" Target="../charts/chart113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16.xml"/><Relationship Id="rId5" Type="http://schemas.openxmlformats.org/officeDocument/2006/relationships/chart" Target="../charts/chart115.xml"/><Relationship Id="rId4" Type="http://schemas.microsoft.com/office/2007/relationships/hdphoto" Target="../media/hdphoto23.wdp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chart" Target="../charts/chart11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6.xml"/><Relationship Id="rId7" Type="http://schemas.openxmlformats.org/officeDocument/2006/relationships/chart" Target="../charts/chart119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chart" Target="../charts/chart118.xml"/><Relationship Id="rId5" Type="http://schemas.openxmlformats.org/officeDocument/2006/relationships/slideLayout" Target="../slideLayouts/slideLayout13.xml"/><Relationship Id="rId10" Type="http://schemas.openxmlformats.org/officeDocument/2006/relationships/chart" Target="../charts/chart121.xml"/><Relationship Id="rId4" Type="http://schemas.openxmlformats.org/officeDocument/2006/relationships/tags" Target="../tags/tag47.xml"/><Relationship Id="rId9" Type="http://schemas.openxmlformats.org/officeDocument/2006/relationships/chart" Target="../charts/chart12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11" Type="http://schemas.openxmlformats.org/officeDocument/2006/relationships/image" Target="../media/image115.png"/><Relationship Id="rId5" Type="http://schemas.openxmlformats.org/officeDocument/2006/relationships/image" Target="../media/image116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.png"/><Relationship Id="rId11" Type="http://schemas.openxmlformats.org/officeDocument/2006/relationships/image" Target="../media/image115.png"/><Relationship Id="rId5" Type="http://schemas.openxmlformats.org/officeDocument/2006/relationships/image" Target="../media/image116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42.png"/><Relationship Id="rId7" Type="http://schemas.openxmlformats.org/officeDocument/2006/relationships/image" Target="../media/image132.png"/><Relationship Id="rId2" Type="http://schemas.openxmlformats.org/officeDocument/2006/relationships/chart" Target="../charts/chart1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chart" Target="../charts/char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3.xm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18.png"/><Relationship Id="rId3" Type="http://schemas.openxmlformats.org/officeDocument/2006/relationships/image" Target="../media/image42.png"/><Relationship Id="rId7" Type="http://schemas.openxmlformats.org/officeDocument/2006/relationships/chart" Target="../charts/chart125.xml"/><Relationship Id="rId12" Type="http://schemas.openxmlformats.org/officeDocument/2006/relationships/image" Target="../media/image43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0.jpeg"/><Relationship Id="rId1" Type="http://schemas.openxmlformats.org/officeDocument/2006/relationships/tags" Target="../tags/tag52.xml"/><Relationship Id="rId6" Type="http://schemas.openxmlformats.org/officeDocument/2006/relationships/image" Target="../media/image5.png"/><Relationship Id="rId11" Type="http://schemas.openxmlformats.org/officeDocument/2006/relationships/image" Target="../media/image135.png"/><Relationship Id="rId5" Type="http://schemas.openxmlformats.org/officeDocument/2006/relationships/chart" Target="../charts/chart124.xml"/><Relationship Id="rId15" Type="http://schemas.openxmlformats.org/officeDocument/2006/relationships/image" Target="../media/image119.png"/><Relationship Id="rId10" Type="http://schemas.openxmlformats.org/officeDocument/2006/relationships/image" Target="../media/image134.png"/><Relationship Id="rId4" Type="http://schemas.openxmlformats.org/officeDocument/2006/relationships/image" Target="../media/image45.png"/><Relationship Id="rId9" Type="http://schemas.openxmlformats.org/officeDocument/2006/relationships/chart" Target="../charts/chart126.xml"/><Relationship Id="rId1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8.xm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microsoft.com/office/2007/relationships/hdphoto" Target="../media/hdphoto25.wdp"/><Relationship Id="rId5" Type="http://schemas.openxmlformats.org/officeDocument/2006/relationships/image" Target="../media/image136.png"/><Relationship Id="rId4" Type="http://schemas.openxmlformats.org/officeDocument/2006/relationships/chart" Target="../charts/chart127.xml"/><Relationship Id="rId9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6.wdp"/><Relationship Id="rId7" Type="http://schemas.openxmlformats.org/officeDocument/2006/relationships/image" Target="../media/image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29.png"/><Relationship Id="rId5" Type="http://schemas.openxmlformats.org/officeDocument/2006/relationships/image" Target="../media/image42.png"/><Relationship Id="rId10" Type="http://schemas.openxmlformats.org/officeDocument/2006/relationships/image" Target="../media/image140.jpeg"/><Relationship Id="rId4" Type="http://schemas.openxmlformats.org/officeDocument/2006/relationships/chart" Target="../charts/chart129.xml"/><Relationship Id="rId9" Type="http://schemas.openxmlformats.org/officeDocument/2006/relationships/chart" Target="../charts/chart1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1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30.png"/><Relationship Id="rId7" Type="http://schemas.openxmlformats.org/officeDocument/2006/relationships/image" Target="../media/image39.pn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33.xml"/><Relationship Id="rId5" Type="http://schemas.openxmlformats.org/officeDocument/2006/relationships/chart" Target="../charts/chart132.xml"/><Relationship Id="rId4" Type="http://schemas.microsoft.com/office/2007/relationships/hdphoto" Target="../media/hdphoto23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9.png"/><Relationship Id="rId3" Type="http://schemas.openxmlformats.org/officeDocument/2006/relationships/image" Target="../media/image142.png"/><Relationship Id="rId7" Type="http://schemas.openxmlformats.org/officeDocument/2006/relationships/chart" Target="../charts/chart134.xml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5.xml"/><Relationship Id="rId6" Type="http://schemas.openxmlformats.org/officeDocument/2006/relationships/image" Target="../media/image45.png"/><Relationship Id="rId11" Type="http://schemas.openxmlformats.org/officeDocument/2006/relationships/image" Target="../media/image118.png"/><Relationship Id="rId5" Type="http://schemas.openxmlformats.org/officeDocument/2006/relationships/image" Target="../media/image42.png"/><Relationship Id="rId15" Type="http://schemas.openxmlformats.org/officeDocument/2006/relationships/image" Target="../media/image60.jpeg"/><Relationship Id="rId10" Type="http://schemas.openxmlformats.org/officeDocument/2006/relationships/image" Target="../media/image43.png"/><Relationship Id="rId4" Type="http://schemas.microsoft.com/office/2007/relationships/hdphoto" Target="../media/hdphoto27.wdp"/><Relationship Id="rId9" Type="http://schemas.openxmlformats.org/officeDocument/2006/relationships/image" Target="../media/image44.png"/><Relationship Id="rId14" Type="http://schemas.openxmlformats.org/officeDocument/2006/relationships/chart" Target="../charts/chart13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28.wdp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14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5.png"/><Relationship Id="rId10" Type="http://schemas.openxmlformats.org/officeDocument/2006/relationships/image" Target="../media/image44.png"/><Relationship Id="rId4" Type="http://schemas.openxmlformats.org/officeDocument/2006/relationships/chart" Target="../charts/chart136.xml"/><Relationship Id="rId9" Type="http://schemas.openxmlformats.org/officeDocument/2006/relationships/chart" Target="../charts/chart137.xml"/><Relationship Id="rId14" Type="http://schemas.openxmlformats.org/officeDocument/2006/relationships/image" Target="../media/image6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38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3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7.xml"/><Relationship Id="rId6" Type="http://schemas.openxmlformats.org/officeDocument/2006/relationships/image" Target="../media/image44.png"/><Relationship Id="rId5" Type="http://schemas.openxmlformats.org/officeDocument/2006/relationships/image" Target="../media/image96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chart" Target="../charts/chart8.xml"/><Relationship Id="rId7" Type="http://schemas.microsoft.com/office/2007/relationships/hdphoto" Target="../media/hdphoto5.wdp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chart" Target="../charts/chart9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4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41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43.xml"/><Relationship Id="rId4" Type="http://schemas.openxmlformats.org/officeDocument/2006/relationships/chart" Target="../charts/chart14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8.xml"/><Relationship Id="rId6" Type="http://schemas.openxmlformats.org/officeDocument/2006/relationships/image" Target="../media/image44.png"/><Relationship Id="rId5" Type="http://schemas.openxmlformats.org/officeDocument/2006/relationships/image" Target="../media/image96.png"/><Relationship Id="rId10" Type="http://schemas.openxmlformats.org/officeDocument/2006/relationships/image" Target="../media/image29.png"/><Relationship Id="rId4" Type="http://schemas.openxmlformats.org/officeDocument/2006/relationships/image" Target="../media/image42.png"/><Relationship Id="rId9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7" Type="http://schemas.microsoft.com/office/2007/relationships/hdphoto" Target="../media/hdphoto23.wdp"/><Relationship Id="rId12" Type="http://schemas.openxmlformats.org/officeDocument/2006/relationships/chart" Target="../charts/chart14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30.png"/><Relationship Id="rId11" Type="http://schemas.openxmlformats.org/officeDocument/2006/relationships/image" Target="../media/image45.png"/><Relationship Id="rId5" Type="http://schemas.openxmlformats.org/officeDocument/2006/relationships/image" Target="../media/image146.png"/><Relationship Id="rId10" Type="http://schemas.openxmlformats.org/officeDocument/2006/relationships/image" Target="../media/image44.png"/><Relationship Id="rId4" Type="http://schemas.openxmlformats.org/officeDocument/2006/relationships/chart" Target="../charts/chart144.xml"/><Relationship Id="rId9" Type="http://schemas.openxmlformats.org/officeDocument/2006/relationships/image" Target="../media/image96.png"/><Relationship Id="rId14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6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Relationship Id="rId6" Type="http://schemas.openxmlformats.org/officeDocument/2006/relationships/image" Target="../media/image29.png"/><Relationship Id="rId5" Type="http://schemas.openxmlformats.org/officeDocument/2006/relationships/chart" Target="../charts/chart147.xml"/><Relationship Id="rId10" Type="http://schemas.openxmlformats.org/officeDocument/2006/relationships/image" Target="../media/image38.svg"/><Relationship Id="rId4" Type="http://schemas.openxmlformats.org/officeDocument/2006/relationships/chart" Target="../charts/chart146.xml"/><Relationship Id="rId9" Type="http://schemas.openxmlformats.org/officeDocument/2006/relationships/image" Target="../media/image3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8.wdp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146.png"/><Relationship Id="rId4" Type="http://schemas.openxmlformats.org/officeDocument/2006/relationships/chart" Target="../charts/chart148.xml"/><Relationship Id="rId9" Type="http://schemas.openxmlformats.org/officeDocument/2006/relationships/image" Target="../media/image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chart" Target="../charts/chart149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6.xml"/><Relationship Id="rId7" Type="http://schemas.openxmlformats.org/officeDocument/2006/relationships/chart" Target="../charts/chart15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chart" Target="../charts/chart150.xml"/><Relationship Id="rId11" Type="http://schemas.openxmlformats.org/officeDocument/2006/relationships/image" Target="../media/image146.png"/><Relationship Id="rId5" Type="http://schemas.openxmlformats.org/officeDocument/2006/relationships/slideLayout" Target="../slideLayouts/slideLayout13.xml"/><Relationship Id="rId10" Type="http://schemas.openxmlformats.org/officeDocument/2006/relationships/chart" Target="../charts/chart153.xml"/><Relationship Id="rId4" Type="http://schemas.openxmlformats.org/officeDocument/2006/relationships/tags" Target="../tags/tag67.xml"/><Relationship Id="rId9" Type="http://schemas.openxmlformats.org/officeDocument/2006/relationships/chart" Target="../charts/chart15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chart" Target="../charts/chart154.xml"/><Relationship Id="rId7" Type="http://schemas.openxmlformats.org/officeDocument/2006/relationships/chart" Target="../charts/chart156.xml"/><Relationship Id="rId12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55.xml"/><Relationship Id="rId11" Type="http://schemas.openxmlformats.org/officeDocument/2006/relationships/image" Target="../media/image151.png"/><Relationship Id="rId5" Type="http://schemas.microsoft.com/office/2007/relationships/hdphoto" Target="../media/hdphoto19.wdp"/><Relationship Id="rId10" Type="http://schemas.openxmlformats.org/officeDocument/2006/relationships/image" Target="../media/image150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chart" Target="../charts/chart157.xml"/><Relationship Id="rId7" Type="http://schemas.openxmlformats.org/officeDocument/2006/relationships/chart" Target="../charts/chart159.xml"/><Relationship Id="rId12" Type="http://schemas.openxmlformats.org/officeDocument/2006/relationships/image" Target="../media/image152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58.xml"/><Relationship Id="rId11" Type="http://schemas.openxmlformats.org/officeDocument/2006/relationships/image" Target="../media/image151.png"/><Relationship Id="rId5" Type="http://schemas.microsoft.com/office/2007/relationships/hdphoto" Target="../media/hdphoto19.wdp"/><Relationship Id="rId10" Type="http://schemas.openxmlformats.org/officeDocument/2006/relationships/image" Target="../media/image150.png"/><Relationship Id="rId4" Type="http://schemas.openxmlformats.org/officeDocument/2006/relationships/image" Target="../media/image103.png"/><Relationship Id="rId9" Type="http://schemas.openxmlformats.org/officeDocument/2006/relationships/image" Target="../media/image149.png"/><Relationship Id="rId14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Vista desde abajo de un puente&#10;&#10;Descripción generada automáticamente con confianza media">
            <a:extLst>
              <a:ext uri="{FF2B5EF4-FFF2-40B4-BE49-F238E27FC236}">
                <a16:creationId xmlns:a16="http://schemas.microsoft.com/office/drawing/2014/main" id="{540AE358-3269-4043-BE29-7B0F588E7A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0889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077F39-8DFD-460B-AD86-0113CC719725}"/>
              </a:ext>
            </a:extLst>
          </p:cNvPr>
          <p:cNvSpPr/>
          <p:nvPr/>
        </p:nvSpPr>
        <p:spPr>
          <a:xfrm>
            <a:off x="0" y="0"/>
            <a:ext cx="121808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Diagrama de flujo: conector fuera de página 8">
            <a:extLst>
              <a:ext uri="{FF2B5EF4-FFF2-40B4-BE49-F238E27FC236}">
                <a16:creationId xmlns:a16="http://schemas.microsoft.com/office/drawing/2014/main" id="{7AC2D3C0-0BD5-4D5F-8937-634B7548E420}"/>
              </a:ext>
            </a:extLst>
          </p:cNvPr>
          <p:cNvSpPr/>
          <p:nvPr/>
        </p:nvSpPr>
        <p:spPr>
          <a:xfrm>
            <a:off x="7834781" y="2840"/>
            <a:ext cx="3423920" cy="3528863"/>
          </a:xfrm>
          <a:prstGeom prst="flowChartOffpageConnector">
            <a:avLst/>
          </a:prstGeom>
          <a:solidFill>
            <a:srgbClr val="B1D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D431CB9-BBE0-4130-A2B9-56DB3FBC12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contras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098" y="1064526"/>
            <a:ext cx="2910840" cy="102108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96AB53CD-E0B0-4D50-8F0B-363F86600FD5}"/>
              </a:ext>
            </a:extLst>
          </p:cNvPr>
          <p:cNvGrpSpPr/>
          <p:nvPr/>
        </p:nvGrpSpPr>
        <p:grpSpPr>
          <a:xfrm>
            <a:off x="679450" y="379964"/>
            <a:ext cx="2120900" cy="2001286"/>
            <a:chOff x="679450" y="379964"/>
            <a:chExt cx="2120900" cy="200128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C4EBD49-E083-4C6A-BBAC-2895116BE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50" y="379964"/>
              <a:ext cx="2120900" cy="200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FC43D1F-75D3-4971-BB56-9C5C454B7E1E}"/>
                </a:ext>
              </a:extLst>
            </p:cNvPr>
            <p:cNvSpPr/>
            <p:nvPr/>
          </p:nvSpPr>
          <p:spPr>
            <a:xfrm>
              <a:off x="1198540" y="884622"/>
              <a:ext cx="1060450" cy="96957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/>
                <a:t>INMARK  con los ODS</a:t>
              </a:r>
            </a:p>
          </p:txBody>
        </p:sp>
      </p:grpSp>
      <p:sp>
        <p:nvSpPr>
          <p:cNvPr id="5" name="TextBox 6">
            <a:extLst>
              <a:ext uri="{FF2B5EF4-FFF2-40B4-BE49-F238E27FC236}">
                <a16:creationId xmlns:a16="http://schemas.microsoft.com/office/drawing/2014/main" id="{D9B94FC4-C035-9BCC-00E3-51C3FF3A345E}"/>
              </a:ext>
            </a:extLst>
          </p:cNvPr>
          <p:cNvSpPr txBox="1"/>
          <p:nvPr/>
        </p:nvSpPr>
        <p:spPr>
          <a:xfrm>
            <a:off x="8055429" y="4086710"/>
            <a:ext cx="4057710" cy="2662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COMPORTAMENTO FINANCEIRO DE EMPRESAS (faturam entre 3.5 e 50 milhões de euros) PORTUGAL 2022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>
              <a:solidFill>
                <a:schemeClr val="bg1"/>
              </a:solidFill>
              <a:latin typeface="Zilla Slab SemiBold" pitchFamily="2" charset="0"/>
              <a:ea typeface="Zilla Slab SemiBold" pitchFamily="2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6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Setembro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 de 2022</a:t>
            </a:r>
            <a:endParaRPr kumimoji="0" lang="id-ID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91247A-B9F8-64D1-A5FA-F6782D64D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34" y="5126063"/>
            <a:ext cx="1774283" cy="10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CARACTERÍSTICAS DA AMOSTRA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>
            <a:spLocks/>
          </p:cNvSpPr>
          <p:nvPr/>
        </p:nvSpPr>
        <p:spPr>
          <a:xfrm>
            <a:off x="4917172" y="80233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sua empresa…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/>
          </p:cNvSpPr>
          <p:nvPr/>
        </p:nvSpPr>
        <p:spPr>
          <a:xfrm>
            <a:off x="2076680" y="1974269"/>
            <a:ext cx="2244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defRPr>
            </a:lvl1pPr>
          </a:lstStyle>
          <a:p>
            <a:r>
              <a:rPr lang="pt-PT" dirty="0"/>
              <a:t>Faz compras online</a:t>
            </a:r>
          </a:p>
        </p:txBody>
      </p:sp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F31C39EE-2AAF-4AA3-ABF4-F37910C61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136463"/>
              </p:ext>
            </p:extLst>
          </p:nvPr>
        </p:nvGraphicFramePr>
        <p:xfrm>
          <a:off x="721097" y="2374794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 Box 30">
            <a:extLst>
              <a:ext uri="{FF2B5EF4-FFF2-40B4-BE49-F238E27FC236}">
                <a16:creationId xmlns:a16="http://schemas.microsoft.com/office/drawing/2014/main" id="{2BEA5E6B-1D61-4E58-81B7-73E9676AF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549" y="478261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FD04D16-BA92-467F-AAC9-DED36C5558C6}"/>
              </a:ext>
            </a:extLst>
          </p:cNvPr>
          <p:cNvSpPr txBox="1">
            <a:spLocks/>
          </p:cNvSpPr>
          <p:nvPr/>
        </p:nvSpPr>
        <p:spPr>
          <a:xfrm>
            <a:off x="8303685" y="1974269"/>
            <a:ext cx="2189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1400" b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defRPr>
            </a:lvl1pPr>
          </a:lstStyle>
          <a:p>
            <a:r>
              <a:rPr lang="pt-PT" dirty="0"/>
              <a:t>Faz vendas online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F0A3B1E-A44A-48B3-A733-69975204F0F7}"/>
              </a:ext>
            </a:extLst>
          </p:cNvPr>
          <p:cNvCxnSpPr>
            <a:cxnSpLocks/>
          </p:cNvCxnSpPr>
          <p:nvPr/>
        </p:nvCxnSpPr>
        <p:spPr>
          <a:xfrm>
            <a:off x="6092743" y="1888383"/>
            <a:ext cx="0" cy="349701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lan 2 Diseño Web – Linkeas">
            <a:extLst>
              <a:ext uri="{FF2B5EF4-FFF2-40B4-BE49-F238E27FC236}">
                <a16:creationId xmlns:a16="http://schemas.microsoft.com/office/drawing/2014/main" id="{5DA146CA-27A2-4A24-B97B-10BC83BAF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92" y="552256"/>
            <a:ext cx="1107760" cy="11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723757A6-6E5F-C0D3-9E00-2B328FEC3075}"/>
              </a:ext>
            </a:extLst>
          </p:cNvPr>
          <p:cNvSpPr txBox="1"/>
          <p:nvPr/>
        </p:nvSpPr>
        <p:spPr>
          <a:xfrm>
            <a:off x="4461361" y="3892136"/>
            <a:ext cx="559769" cy="416396"/>
          </a:xfrm>
          <a:prstGeom prst="rect">
            <a:avLst/>
          </a:prstGeom>
          <a:solidFill>
            <a:srgbClr val="FFC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sz="1053" b="1" dirty="0"/>
              <a:t>2021</a:t>
            </a:r>
          </a:p>
          <a:p>
            <a:r>
              <a:rPr lang="pt-PT" sz="1053" b="1" dirty="0"/>
              <a:t>51,7%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7E7EA89-F83E-C593-90D5-8B596A7C8820}"/>
              </a:ext>
            </a:extLst>
          </p:cNvPr>
          <p:cNvSpPr txBox="1"/>
          <p:nvPr/>
        </p:nvSpPr>
        <p:spPr>
          <a:xfrm>
            <a:off x="3878001" y="3888482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r>
              <a:rPr lang="pt-PT" sz="1053" dirty="0"/>
              <a:t>48,2%</a:t>
            </a:r>
          </a:p>
        </p:txBody>
      </p:sp>
      <p:graphicFrame>
        <p:nvGraphicFramePr>
          <p:cNvPr id="41" name="Gráfico 40">
            <a:extLst>
              <a:ext uri="{FF2B5EF4-FFF2-40B4-BE49-F238E27FC236}">
                <a16:creationId xmlns:a16="http://schemas.microsoft.com/office/drawing/2014/main" id="{A33A40C8-AA55-523A-FB22-3A0599523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9691"/>
              </p:ext>
            </p:extLst>
          </p:nvPr>
        </p:nvGraphicFramePr>
        <p:xfrm>
          <a:off x="6792528" y="2374794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Text Box 30">
            <a:extLst>
              <a:ext uri="{FF2B5EF4-FFF2-40B4-BE49-F238E27FC236}">
                <a16:creationId xmlns:a16="http://schemas.microsoft.com/office/drawing/2014/main" id="{D19CD3EE-D6B7-90E8-5B64-4E30D42B0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3144" y="478261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1801807-3555-7D4E-C332-6280B6F1D732}"/>
              </a:ext>
            </a:extLst>
          </p:cNvPr>
          <p:cNvSpPr txBox="1"/>
          <p:nvPr/>
        </p:nvSpPr>
        <p:spPr>
          <a:xfrm>
            <a:off x="10532792" y="3385821"/>
            <a:ext cx="559769" cy="416396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t-PT" sz="1053" b="1" dirty="0">
                <a:solidFill>
                  <a:schemeClr val="bg1"/>
                </a:solidFill>
              </a:rPr>
              <a:t>2022</a:t>
            </a:r>
          </a:p>
          <a:p>
            <a:r>
              <a:rPr lang="pt-PT" sz="1053" b="1" dirty="0">
                <a:solidFill>
                  <a:schemeClr val="bg1"/>
                </a:solidFill>
              </a:rPr>
              <a:t>27,9%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AA2C601-7B42-6187-DC95-713FE71BC401}"/>
              </a:ext>
            </a:extLst>
          </p:cNvPr>
          <p:cNvSpPr txBox="1"/>
          <p:nvPr/>
        </p:nvSpPr>
        <p:spPr>
          <a:xfrm>
            <a:off x="10532792" y="3892136"/>
            <a:ext cx="559769" cy="416396"/>
          </a:xfrm>
          <a:prstGeom prst="rect">
            <a:avLst/>
          </a:prstGeom>
          <a:solidFill>
            <a:srgbClr val="FFC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t-PT" sz="1053" b="1" dirty="0"/>
              <a:t>2021</a:t>
            </a:r>
          </a:p>
          <a:p>
            <a:r>
              <a:rPr lang="pt-PT" sz="1053" b="1" dirty="0"/>
              <a:t>28,3%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A1F0935-F558-130C-CA45-3A732DC51A5A}"/>
              </a:ext>
            </a:extLst>
          </p:cNvPr>
          <p:cNvSpPr txBox="1"/>
          <p:nvPr/>
        </p:nvSpPr>
        <p:spPr>
          <a:xfrm>
            <a:off x="9949433" y="3888482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r>
              <a:rPr lang="pt-PT" sz="1053" dirty="0"/>
              <a:t>27,5%</a:t>
            </a: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811B6951-56D2-98BA-6641-71F3EA03A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528502" y="3058396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9577CD2-DB12-D2DD-16F3-AD455206D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497688" y="3058396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130C993-06D1-15C3-517F-CB6C424F6877}"/>
              </a:ext>
            </a:extLst>
          </p:cNvPr>
          <p:cNvSpPr txBox="1"/>
          <p:nvPr/>
        </p:nvSpPr>
        <p:spPr>
          <a:xfrm>
            <a:off x="4461361" y="3385821"/>
            <a:ext cx="559769" cy="416396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t-PT" sz="1053" b="1" dirty="0">
                <a:solidFill>
                  <a:schemeClr val="bg1"/>
                </a:solidFill>
              </a:rPr>
              <a:t>2022</a:t>
            </a:r>
          </a:p>
          <a:p>
            <a:r>
              <a:rPr lang="pt-PT" sz="1053" b="1" dirty="0">
                <a:solidFill>
                  <a:schemeClr val="bg1"/>
                </a:solidFill>
              </a:rPr>
              <a:t>43,2%</a:t>
            </a:r>
          </a:p>
        </p:txBody>
      </p:sp>
    </p:spTree>
    <p:extLst>
      <p:ext uri="{BB962C8B-B14F-4D97-AF65-F5344CB8AC3E}">
        <p14:creationId xmlns:p14="http://schemas.microsoft.com/office/powerpoint/2010/main" val="26691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4599037" y="773493"/>
            <a:ext cx="436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Responsabilidade Civil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B9AB289C-C373-4EC9-AD78-E7B59B62D9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76" y="504606"/>
            <a:ext cx="749595" cy="749595"/>
          </a:xfrm>
          <a:prstGeom prst="rect">
            <a:avLst/>
          </a:prstGeom>
        </p:spPr>
      </p:pic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D43D1B54-C6C7-A784-83B0-477A560CA3B1}"/>
              </a:ext>
            </a:extLst>
          </p:cNvPr>
          <p:cNvSpPr txBox="1">
            <a:spLocks/>
          </p:cNvSpPr>
          <p:nvPr/>
        </p:nvSpPr>
        <p:spPr>
          <a:xfrm>
            <a:off x="132247" y="1818037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506504CE-B593-5A6A-7697-30C0941A50AF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AF6C89F1-243F-76CC-9FC9-260608806A88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115" name="Gráfico 114">
            <a:extLst>
              <a:ext uri="{FF2B5EF4-FFF2-40B4-BE49-F238E27FC236}">
                <a16:creationId xmlns:a16="http://schemas.microsoft.com/office/drawing/2014/main" id="{39FB42F1-D23A-5792-A7E5-B758D9462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3927239"/>
              </p:ext>
            </p:extLst>
          </p:nvPr>
        </p:nvGraphicFramePr>
        <p:xfrm>
          <a:off x="-221684" y="2054239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7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58C68BE1-2060-5500-FD18-924D1CFC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34671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DEE88749-21CC-1CD4-1C37-502017C340C5}"/>
              </a:ext>
            </a:extLst>
          </p:cNvPr>
          <p:cNvSpPr txBox="1"/>
          <p:nvPr/>
        </p:nvSpPr>
        <p:spPr>
          <a:xfrm>
            <a:off x="2584249" y="3307687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79,6%</a:t>
            </a:r>
          </a:p>
        </p:txBody>
      </p:sp>
      <p:graphicFrame>
        <p:nvGraphicFramePr>
          <p:cNvPr id="119" name="1 Objeto">
            <a:extLst>
              <a:ext uri="{FF2B5EF4-FFF2-40B4-BE49-F238E27FC236}">
                <a16:creationId xmlns:a16="http://schemas.microsoft.com/office/drawing/2014/main" id="{39F4123A-7DA7-EA38-7A32-AF5E2D2D8D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337004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0" name="CuadroTexto 119">
            <a:extLst>
              <a:ext uri="{FF2B5EF4-FFF2-40B4-BE49-F238E27FC236}">
                <a16:creationId xmlns:a16="http://schemas.microsoft.com/office/drawing/2014/main" id="{E3F90F24-0478-78EC-CC29-B1F6D64B481F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:a16="http://schemas.microsoft.com/office/drawing/2014/main" id="{6965BFD8-4FB4-A9E1-20DC-55D86F084B1D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22" name="Text Box 30">
            <a:extLst>
              <a:ext uri="{FF2B5EF4-FFF2-40B4-BE49-F238E27FC236}">
                <a16:creationId xmlns:a16="http://schemas.microsoft.com/office/drawing/2014/main" id="{162D8EAB-63EF-F446-E1CE-782C5BFA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30FB7CE6-5953-C1D7-9F87-E906CDB58D70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66D968CB-1C31-C209-D49D-00710E9D0DAA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26" name="Text Box 30">
            <a:extLst>
              <a:ext uri="{FF2B5EF4-FFF2-40B4-BE49-F238E27FC236}">
                <a16:creationId xmlns:a16="http://schemas.microsoft.com/office/drawing/2014/main" id="{376A0D01-4EDD-4042-F717-A860134A1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127" name="1 Objeto">
            <a:extLst>
              <a:ext uri="{FF2B5EF4-FFF2-40B4-BE49-F238E27FC236}">
                <a16:creationId xmlns:a16="http://schemas.microsoft.com/office/drawing/2014/main" id="{E8BD4110-C3CC-C3EF-916E-6A49C00A7B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961633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28" name="Picture 2" descr="Resultado de imagen de logo fidelidade">
            <a:extLst>
              <a:ext uri="{FF2B5EF4-FFF2-40B4-BE49-F238E27FC236}">
                <a16:creationId xmlns:a16="http://schemas.microsoft.com/office/drawing/2014/main" id="{07943E29-A2F8-D1DF-CB92-225CE769E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48404" y="2134262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Resultado de imagen de logo tranquilidade">
            <a:extLst>
              <a:ext uri="{FF2B5EF4-FFF2-40B4-BE49-F238E27FC236}">
                <a16:creationId xmlns:a16="http://schemas.microsoft.com/office/drawing/2014/main" id="{38457E82-1D13-3930-C091-7671C83CF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0" y="2409957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Resultado de imagen de logo allianz">
            <a:extLst>
              <a:ext uri="{FF2B5EF4-FFF2-40B4-BE49-F238E27FC236}">
                <a16:creationId xmlns:a16="http://schemas.microsoft.com/office/drawing/2014/main" id="{5D96381C-0A39-CEC2-3441-7AD8F9C7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64" y="3234810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 Box 30">
            <a:extLst>
              <a:ext uri="{FF2B5EF4-FFF2-40B4-BE49-F238E27FC236}">
                <a16:creationId xmlns:a16="http://schemas.microsoft.com/office/drawing/2014/main" id="{96266E9B-4C54-60AE-9468-D74743D48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446</a:t>
            </a:r>
          </a:p>
        </p:txBody>
      </p:sp>
      <p:sp>
        <p:nvSpPr>
          <p:cNvPr id="135" name="Text Box 30">
            <a:extLst>
              <a:ext uri="{FF2B5EF4-FFF2-40B4-BE49-F238E27FC236}">
                <a16:creationId xmlns:a16="http://schemas.microsoft.com/office/drawing/2014/main" id="{77118177-D60E-9FF7-5C9D-12808E92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3134" y="4969923"/>
            <a:ext cx="117209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xxx</a:t>
            </a:r>
          </a:p>
        </p:txBody>
      </p:sp>
      <p:pic>
        <p:nvPicPr>
          <p:cNvPr id="137" name="Picture 6" descr="Resultado de imagen de logo zurich">
            <a:extLst>
              <a:ext uri="{FF2B5EF4-FFF2-40B4-BE49-F238E27FC236}">
                <a16:creationId xmlns:a16="http://schemas.microsoft.com/office/drawing/2014/main" id="{1E0C49A0-E735-7808-9D2C-8D08C7F37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73" y="3602585"/>
            <a:ext cx="876277" cy="2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0" descr="Resultado de imagen de logo ageas seguros">
            <a:extLst>
              <a:ext uri="{FF2B5EF4-FFF2-40B4-BE49-F238E27FC236}">
                <a16:creationId xmlns:a16="http://schemas.microsoft.com/office/drawing/2014/main" id="{CC712320-1E5A-CD36-0B70-C3AF6101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2781215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id="{13D57661-9D7D-F37D-BE12-95A1A6D07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D908DAF3-253D-3E70-258C-163E0A049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4D33A011-CF2A-670E-1212-7B32DFA4D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446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35B7164A-F55B-6FBA-B23F-B0933DFA1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505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12B9C19-4BFF-C617-C209-CE902B288F77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202B147-4432-220F-EC7B-D5214D2ACA24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C7CDAD8D-762E-1DB0-ADEE-4AE4860B58C8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B45B627-2C04-804C-658B-F98CE601C6AE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0FE680E-E213-39B2-46B5-3E8C69E4AADA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B4D3579F-A707-F83F-E2AD-00C3BE760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16" name="Picture 2" descr="Lusitania">
            <a:extLst>
              <a:ext uri="{FF2B5EF4-FFF2-40B4-BE49-F238E27FC236}">
                <a16:creationId xmlns:a16="http://schemas.microsoft.com/office/drawing/2014/main" id="{F371A44D-57F5-E312-C4BF-04DF1379C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643" y="3982439"/>
            <a:ext cx="944628" cy="1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lquiler Furgoneta camper - Sobrosa - Mitsubishi L300 1993 | Yescapa">
            <a:extLst>
              <a:ext uri="{FF2B5EF4-FFF2-40B4-BE49-F238E27FC236}">
                <a16:creationId xmlns:a16="http://schemas.microsoft.com/office/drawing/2014/main" id="{A29FB134-358E-483C-BE9A-ED59EED68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79" y="4241122"/>
            <a:ext cx="623858" cy="3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147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5216297" y="77349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Multirriscos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3074" name="Picture 2" descr="Resultado de imagen de icono seguro multiiesgo">
            <a:extLst>
              <a:ext uri="{FF2B5EF4-FFF2-40B4-BE49-F238E27FC236}">
                <a16:creationId xmlns:a16="http://schemas.microsoft.com/office/drawing/2014/main" id="{7A1C64C0-A2EA-471D-98AE-7B175660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604" y="589986"/>
            <a:ext cx="743347" cy="7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3843E80B-DAC1-FA94-5AE7-CC6C49878ED7}"/>
              </a:ext>
            </a:extLst>
          </p:cNvPr>
          <p:cNvSpPr txBox="1">
            <a:spLocks/>
          </p:cNvSpPr>
          <p:nvPr/>
        </p:nvSpPr>
        <p:spPr>
          <a:xfrm>
            <a:off x="132247" y="1835452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6FF962B-7978-EA47-AF3C-86027DFC408D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D084B89-E087-7453-D5B0-EEFBA3F90A80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38A5574B-A8F6-5EBA-0A18-E0DFCE529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522301"/>
              </p:ext>
            </p:extLst>
          </p:nvPr>
        </p:nvGraphicFramePr>
        <p:xfrm>
          <a:off x="-221684" y="2071654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2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AE3DC04-5635-CB18-D119-82047416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52086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E0E6DE21-3CB4-B46E-42E3-3BB51496A108}"/>
              </a:ext>
            </a:extLst>
          </p:cNvPr>
          <p:cNvSpPr txBox="1"/>
          <p:nvPr/>
        </p:nvSpPr>
        <p:spPr>
          <a:xfrm>
            <a:off x="2584249" y="3325102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73,7%</a:t>
            </a:r>
          </a:p>
        </p:txBody>
      </p:sp>
      <p:graphicFrame>
        <p:nvGraphicFramePr>
          <p:cNvPr id="95" name="1 Objeto">
            <a:extLst>
              <a:ext uri="{FF2B5EF4-FFF2-40B4-BE49-F238E27FC236}">
                <a16:creationId xmlns:a16="http://schemas.microsoft.com/office/drawing/2014/main" id="{BEDA3525-59D2-8430-B4BB-12EA1FAE8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437621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6" name="CuadroTexto 95">
            <a:extLst>
              <a:ext uri="{FF2B5EF4-FFF2-40B4-BE49-F238E27FC236}">
                <a16:creationId xmlns:a16="http://schemas.microsoft.com/office/drawing/2014/main" id="{D5AEDAAD-57D8-7900-B988-A5BEFC0657E6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294425DC-9E59-3E6E-8F89-EC54F992179D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98" name="Text Box 30">
            <a:extLst>
              <a:ext uri="{FF2B5EF4-FFF2-40B4-BE49-F238E27FC236}">
                <a16:creationId xmlns:a16="http://schemas.microsoft.com/office/drawing/2014/main" id="{C7D9FF02-6E0A-1397-0413-75001E513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EB9E32A2-6EB1-9511-A5A7-E527BBD9FCE3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33FA7D13-EC88-4A7B-47E2-BEFB4F3FE641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02" name="Text Box 30">
            <a:extLst>
              <a:ext uri="{FF2B5EF4-FFF2-40B4-BE49-F238E27FC236}">
                <a16:creationId xmlns:a16="http://schemas.microsoft.com/office/drawing/2014/main" id="{2E203ABB-6E2E-83DC-DB51-89CC9AB72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103" name="1 Objeto">
            <a:extLst>
              <a:ext uri="{FF2B5EF4-FFF2-40B4-BE49-F238E27FC236}">
                <a16:creationId xmlns:a16="http://schemas.microsoft.com/office/drawing/2014/main" id="{E836BA0B-0A00-2824-B7A5-54B425DCC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101819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4" name="Picture 2" descr="Resultado de imagen de logo fidelidade">
            <a:extLst>
              <a:ext uri="{FF2B5EF4-FFF2-40B4-BE49-F238E27FC236}">
                <a16:creationId xmlns:a16="http://schemas.microsoft.com/office/drawing/2014/main" id="{2B83E916-0FAD-DA3F-9413-3E6016D7B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48404" y="2142971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Resultado de imagen de logo tranquilidade">
            <a:extLst>
              <a:ext uri="{FF2B5EF4-FFF2-40B4-BE49-F238E27FC236}">
                <a16:creationId xmlns:a16="http://schemas.microsoft.com/office/drawing/2014/main" id="{56AC45C9-1A8D-331D-3870-F6F27CC5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0" y="2497047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Resultado de imagen de logo allianz">
            <a:extLst>
              <a:ext uri="{FF2B5EF4-FFF2-40B4-BE49-F238E27FC236}">
                <a16:creationId xmlns:a16="http://schemas.microsoft.com/office/drawing/2014/main" id="{7DAE3703-EBBD-55C2-0473-621A7C7D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155" y="3432747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 Box 30">
            <a:extLst>
              <a:ext uri="{FF2B5EF4-FFF2-40B4-BE49-F238E27FC236}">
                <a16:creationId xmlns:a16="http://schemas.microsoft.com/office/drawing/2014/main" id="{3DAD0CF3-192C-F089-EE72-FD8B8551E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405</a:t>
            </a:r>
          </a:p>
        </p:txBody>
      </p:sp>
      <p:sp>
        <p:nvSpPr>
          <p:cNvPr id="109" name="Text Box 30">
            <a:extLst>
              <a:ext uri="{FF2B5EF4-FFF2-40B4-BE49-F238E27FC236}">
                <a16:creationId xmlns:a16="http://schemas.microsoft.com/office/drawing/2014/main" id="{1019AC74-51F5-79C4-6B88-FE83D938D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496</a:t>
            </a:r>
          </a:p>
        </p:txBody>
      </p:sp>
      <p:pic>
        <p:nvPicPr>
          <p:cNvPr id="110" name="Picture 6" descr="Resultado de imagen de logo zurich">
            <a:extLst>
              <a:ext uri="{FF2B5EF4-FFF2-40B4-BE49-F238E27FC236}">
                <a16:creationId xmlns:a16="http://schemas.microsoft.com/office/drawing/2014/main" id="{DBF2D097-F7A6-EF8F-D187-7DA647A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73" y="3865124"/>
            <a:ext cx="876277" cy="2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0" descr="Resultado de imagen de logo ageas seguros">
            <a:extLst>
              <a:ext uri="{FF2B5EF4-FFF2-40B4-BE49-F238E27FC236}">
                <a16:creationId xmlns:a16="http://schemas.microsoft.com/office/drawing/2014/main" id="{47E5B52C-169B-A0B4-F52F-553D6C9F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103" y="2913232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id="{DD9A5048-3AD7-34A4-AE9E-E115ABB39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75F766FC-B2F3-3A13-7AD7-C2AD632EB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1F917376-E8DA-05FB-56EF-1BA63304F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405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98EF0DFF-CD9A-54AD-5C80-6B5620889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496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6DF3F65-0413-ABB5-41EB-E1543D7CD1C7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DA4CDD7-B40F-591A-7BD3-8DB920BF5AF8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0D8CA18-F299-3967-C220-A685AA1A4287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1E03AC7-B9F6-F22B-7F69-54E4C5367E5C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8876262-B6A3-005A-67E7-259ED4E882F9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7F135EA3-0A15-CEC5-53C6-652E27722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16" name="Picture 2" descr="Lusitania">
            <a:extLst>
              <a:ext uri="{FF2B5EF4-FFF2-40B4-BE49-F238E27FC236}">
                <a16:creationId xmlns:a16="http://schemas.microsoft.com/office/drawing/2014/main" id="{4FAE42CE-C6EF-27A7-0896-C9A22B36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643" y="4269821"/>
            <a:ext cx="944628" cy="1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55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4809696" y="773493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Saúde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2056" name="Picture 8" descr="Resultado de imagen de icono seguro salud">
            <a:extLst>
              <a:ext uri="{FF2B5EF4-FFF2-40B4-BE49-F238E27FC236}">
                <a16:creationId xmlns:a16="http://schemas.microsoft.com/office/drawing/2014/main" id="{1CBBF512-AEC2-4930-8DAD-732B7414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02" y="583076"/>
            <a:ext cx="567225" cy="5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D52C4D9B-5CB3-6C61-6255-C90BFA42FC75}"/>
              </a:ext>
            </a:extLst>
          </p:cNvPr>
          <p:cNvSpPr txBox="1">
            <a:spLocks/>
          </p:cNvSpPr>
          <p:nvPr/>
        </p:nvSpPr>
        <p:spPr>
          <a:xfrm>
            <a:off x="132247" y="1800615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6A94FF3-ED69-9CD9-9439-10AD9FD22D0F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8884050-91F9-9C39-2BAC-6A9090530822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52" name="Gráfico 51">
            <a:extLst>
              <a:ext uri="{FF2B5EF4-FFF2-40B4-BE49-F238E27FC236}">
                <a16:creationId xmlns:a16="http://schemas.microsoft.com/office/drawing/2014/main" id="{0E66C376-B42D-D434-98A0-27080A5267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338090"/>
              </p:ext>
            </p:extLst>
          </p:nvPr>
        </p:nvGraphicFramePr>
        <p:xfrm>
          <a:off x="-221684" y="2036817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1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95589CF0-C03A-5A83-C8B1-B3C9BAC1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17249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8ED3F634-01BA-C8CE-E0E8-DDA7B1BBADD3}"/>
              </a:ext>
            </a:extLst>
          </p:cNvPr>
          <p:cNvSpPr txBox="1"/>
          <p:nvPr/>
        </p:nvSpPr>
        <p:spPr>
          <a:xfrm>
            <a:off x="2584249" y="3290265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44,9%</a:t>
            </a:r>
          </a:p>
        </p:txBody>
      </p:sp>
      <p:graphicFrame>
        <p:nvGraphicFramePr>
          <p:cNvPr id="86" name="1 Objeto">
            <a:extLst>
              <a:ext uri="{FF2B5EF4-FFF2-40B4-BE49-F238E27FC236}">
                <a16:creationId xmlns:a16="http://schemas.microsoft.com/office/drawing/2014/main" id="{24F0400A-535E-5A70-746F-D1770C8135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176540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8" name="CuadroTexto 87">
            <a:extLst>
              <a:ext uri="{FF2B5EF4-FFF2-40B4-BE49-F238E27FC236}">
                <a16:creationId xmlns:a16="http://schemas.microsoft.com/office/drawing/2014/main" id="{E9B787D1-5BA7-964A-A4DA-C2F23D9DAC46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84EBA2AE-9CEF-7F1E-74E6-803B56656939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E63A3B2B-CD45-CBB8-7B42-D90A86836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4F14CC7D-23E9-D790-1491-993877A9502D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CD0CA53C-F1DF-A840-1E08-6A92F812CF09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00" name="Text Box 30">
            <a:extLst>
              <a:ext uri="{FF2B5EF4-FFF2-40B4-BE49-F238E27FC236}">
                <a16:creationId xmlns:a16="http://schemas.microsoft.com/office/drawing/2014/main" id="{56EF595D-DC0F-52E7-9FD2-929118B7C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101" name="1 Objeto">
            <a:extLst>
              <a:ext uri="{FF2B5EF4-FFF2-40B4-BE49-F238E27FC236}">
                <a16:creationId xmlns:a16="http://schemas.microsoft.com/office/drawing/2014/main" id="{23E4854F-579E-DA8B-D24A-A475BF51BE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857931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3" name="Picture 4" descr="Resultado de imagen de logo tranquilidade">
            <a:extLst>
              <a:ext uri="{FF2B5EF4-FFF2-40B4-BE49-F238E27FC236}">
                <a16:creationId xmlns:a16="http://schemas.microsoft.com/office/drawing/2014/main" id="{3A899412-72A8-2546-8C76-C3D6E816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016" y="2554227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8" descr="Resultado de imagen de logo allianz">
            <a:extLst>
              <a:ext uri="{FF2B5EF4-FFF2-40B4-BE49-F238E27FC236}">
                <a16:creationId xmlns:a16="http://schemas.microsoft.com/office/drawing/2014/main" id="{629AC318-D58E-3948-4E51-0896F793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82" y="3666038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 Box 30">
            <a:extLst>
              <a:ext uri="{FF2B5EF4-FFF2-40B4-BE49-F238E27FC236}">
                <a16:creationId xmlns:a16="http://schemas.microsoft.com/office/drawing/2014/main" id="{B3E01607-5454-0EB1-3DDE-E446C42AC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239</a:t>
            </a:r>
          </a:p>
        </p:txBody>
      </p:sp>
      <p:sp>
        <p:nvSpPr>
          <p:cNvPr id="107" name="Text Box 30">
            <a:extLst>
              <a:ext uri="{FF2B5EF4-FFF2-40B4-BE49-F238E27FC236}">
                <a16:creationId xmlns:a16="http://schemas.microsoft.com/office/drawing/2014/main" id="{13C2A9D0-3550-8D8B-A4A5-B2B8019F2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339</a:t>
            </a:r>
          </a:p>
        </p:txBody>
      </p:sp>
      <p:pic>
        <p:nvPicPr>
          <p:cNvPr id="109" name="Picture 10" descr="Resultado de imagen de logo ageas seguros">
            <a:extLst>
              <a:ext uri="{FF2B5EF4-FFF2-40B4-BE49-F238E27FC236}">
                <a16:creationId xmlns:a16="http://schemas.microsoft.com/office/drawing/2014/main" id="{7A12821A-2114-99B1-4CD5-0041259C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4034352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Resultado de imagen de logo seguros medis portugal">
            <a:extLst>
              <a:ext uri="{FF2B5EF4-FFF2-40B4-BE49-F238E27FC236}">
                <a16:creationId xmlns:a16="http://schemas.microsoft.com/office/drawing/2014/main" id="{ECDD2557-B0F4-27BF-615F-2AA3CB0A0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65"/>
          <a:stretch/>
        </p:blipFill>
        <p:spPr bwMode="auto">
          <a:xfrm>
            <a:off x="9144638" y="3069575"/>
            <a:ext cx="677223" cy="3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Fidelidade">
            <a:extLst>
              <a:ext uri="{FF2B5EF4-FFF2-40B4-BE49-F238E27FC236}">
                <a16:creationId xmlns:a16="http://schemas.microsoft.com/office/drawing/2014/main" id="{45F4475C-7C19-852C-1EDC-641E2FE5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881" y="2134519"/>
            <a:ext cx="1009882" cy="21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id="{463D74D8-B125-F8AA-A4A2-549A5C7D1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03A8211B-F579-BF74-0B0A-D03AA22FC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75CB62EF-0595-1568-A91F-E108028AD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239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380EF83C-E60D-70F8-7E5D-75AE3078A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339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B109967-7F86-7705-1D59-97BEF745B81E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E7F2C267-29C6-B806-4294-5D1F794F2DE1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6EF131E-1A06-0040-0A4B-5110F68D7910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5554D19-E87E-B910-1CAA-815B841FCF1A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33F58C7F-1103-61B2-BE77-64805B444039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F7EC45D6-874A-1551-CCBD-FA2A8C282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</p:spTree>
    <p:extLst>
      <p:ext uri="{BB962C8B-B14F-4D97-AF65-F5344CB8AC3E}">
        <p14:creationId xmlns:p14="http://schemas.microsoft.com/office/powerpoint/2010/main" val="9608126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5250848" y="773493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Mercadorias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7174" name="Picture 6" descr="Resultado de imagen de icono seguro mercancias">
            <a:extLst>
              <a:ext uri="{FF2B5EF4-FFF2-40B4-BE49-F238E27FC236}">
                <a16:creationId xmlns:a16="http://schemas.microsoft.com/office/drawing/2014/main" id="{95B7307B-6C3C-430F-8DDA-F23101B8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79" y="631442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8BEDCF7A-4C8D-9A42-7A2F-0031C360B287}"/>
              </a:ext>
            </a:extLst>
          </p:cNvPr>
          <p:cNvSpPr txBox="1">
            <a:spLocks/>
          </p:cNvSpPr>
          <p:nvPr/>
        </p:nvSpPr>
        <p:spPr>
          <a:xfrm>
            <a:off x="132247" y="1809322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12FBBAB9-BBD5-8256-00C0-1B2DB59AE3F2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B86EB174-A4FB-F232-C8ED-A011C4DC251B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74" name="Gráfico 73">
            <a:extLst>
              <a:ext uri="{FF2B5EF4-FFF2-40B4-BE49-F238E27FC236}">
                <a16:creationId xmlns:a16="http://schemas.microsoft.com/office/drawing/2014/main" id="{E1470EA9-7E1E-B9CB-0289-B87539C123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369707"/>
              </p:ext>
            </p:extLst>
          </p:nvPr>
        </p:nvGraphicFramePr>
        <p:xfrm>
          <a:off x="-221684" y="2045524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3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614FEEA-A702-95F3-B58E-8E70361E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25956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adroTexto 85">
            <a:extLst>
              <a:ext uri="{FF2B5EF4-FFF2-40B4-BE49-F238E27FC236}">
                <a16:creationId xmlns:a16="http://schemas.microsoft.com/office/drawing/2014/main" id="{3DF2EDF4-D003-BB8A-E7D3-30DA1BA5EDC8}"/>
              </a:ext>
            </a:extLst>
          </p:cNvPr>
          <p:cNvSpPr txBox="1"/>
          <p:nvPr/>
        </p:nvSpPr>
        <p:spPr>
          <a:xfrm>
            <a:off x="2584249" y="3298972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36,9%</a:t>
            </a:r>
          </a:p>
        </p:txBody>
      </p:sp>
      <p:graphicFrame>
        <p:nvGraphicFramePr>
          <p:cNvPr id="88" name="1 Objeto">
            <a:extLst>
              <a:ext uri="{FF2B5EF4-FFF2-40B4-BE49-F238E27FC236}">
                <a16:creationId xmlns:a16="http://schemas.microsoft.com/office/drawing/2014/main" id="{3A63F02F-80A2-7D3C-900E-44C471BB64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0402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5" name="CuadroTexto 94">
            <a:extLst>
              <a:ext uri="{FF2B5EF4-FFF2-40B4-BE49-F238E27FC236}">
                <a16:creationId xmlns:a16="http://schemas.microsoft.com/office/drawing/2014/main" id="{B90E0878-9119-4E24-70E1-C390E4CAE9DF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6" name="CuadroTexto 95">
            <a:extLst>
              <a:ext uri="{FF2B5EF4-FFF2-40B4-BE49-F238E27FC236}">
                <a16:creationId xmlns:a16="http://schemas.microsoft.com/office/drawing/2014/main" id="{0EA2A5CA-CC11-A609-107D-A1DB3B89A3AA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97" name="Text Box 30">
            <a:extLst>
              <a:ext uri="{FF2B5EF4-FFF2-40B4-BE49-F238E27FC236}">
                <a16:creationId xmlns:a16="http://schemas.microsoft.com/office/drawing/2014/main" id="{C9D6099B-AD43-1790-1544-63D8B16B1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13D22992-D0E9-3581-680B-92326ABADF46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3294AAE9-22D1-3445-1676-887AF5F33F83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4DDB0634-5FC8-EF96-0E8D-AD98C4CC5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102" name="1 Objeto">
            <a:extLst>
              <a:ext uri="{FF2B5EF4-FFF2-40B4-BE49-F238E27FC236}">
                <a16:creationId xmlns:a16="http://schemas.microsoft.com/office/drawing/2014/main" id="{BE2720BF-52B9-5BD9-FE3B-1C2EF2372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6601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3" name="Picture 2" descr="Resultado de imagen de logo fidelidade">
            <a:extLst>
              <a:ext uri="{FF2B5EF4-FFF2-40B4-BE49-F238E27FC236}">
                <a16:creationId xmlns:a16="http://schemas.microsoft.com/office/drawing/2014/main" id="{B7F5D53A-4095-DEBF-FC23-9BE8B91CC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48404" y="2142971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Resultado de imagen de logo tranquilidade">
            <a:extLst>
              <a:ext uri="{FF2B5EF4-FFF2-40B4-BE49-F238E27FC236}">
                <a16:creationId xmlns:a16="http://schemas.microsoft.com/office/drawing/2014/main" id="{D1193C44-9BAF-29F2-669A-AB99F4795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0" y="2497047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 Box 30">
            <a:extLst>
              <a:ext uri="{FF2B5EF4-FFF2-40B4-BE49-F238E27FC236}">
                <a16:creationId xmlns:a16="http://schemas.microsoft.com/office/drawing/2014/main" id="{6CA3B174-15B5-E3F5-A50D-0CFD32BC5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201</a:t>
            </a:r>
          </a:p>
        </p:txBody>
      </p:sp>
      <p:sp>
        <p:nvSpPr>
          <p:cNvPr id="108" name="Text Box 30">
            <a:extLst>
              <a:ext uri="{FF2B5EF4-FFF2-40B4-BE49-F238E27FC236}">
                <a16:creationId xmlns:a16="http://schemas.microsoft.com/office/drawing/2014/main" id="{BEE07166-F525-0F2D-696B-B90EF81C4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275</a:t>
            </a:r>
          </a:p>
        </p:txBody>
      </p:sp>
      <p:pic>
        <p:nvPicPr>
          <p:cNvPr id="110" name="Picture 10" descr="Resultado de imagen de logo ageas seguros">
            <a:extLst>
              <a:ext uri="{FF2B5EF4-FFF2-40B4-BE49-F238E27FC236}">
                <a16:creationId xmlns:a16="http://schemas.microsoft.com/office/drawing/2014/main" id="{7F375510-E3D9-C5F1-9378-F4A9FBFC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2900026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8" descr="Resultado de imagen de logo allianz">
            <a:extLst>
              <a:ext uri="{FF2B5EF4-FFF2-40B4-BE49-F238E27FC236}">
                <a16:creationId xmlns:a16="http://schemas.microsoft.com/office/drawing/2014/main" id="{7BAB5417-704F-F495-A600-DE47DF15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82" y="4251258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Resultado de imagen de logo zurich">
            <a:extLst>
              <a:ext uri="{FF2B5EF4-FFF2-40B4-BE49-F238E27FC236}">
                <a16:creationId xmlns:a16="http://schemas.microsoft.com/office/drawing/2014/main" id="{7FD5F22F-ACB1-2B49-CE5A-C0B3B83B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73" y="3454365"/>
            <a:ext cx="876277" cy="2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id="{6185EF18-F254-644A-3F36-A45217BCB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B47B3A06-FE43-AE20-69AE-B38DFFED3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C935EDD8-8AF5-4BAF-194A-6630ED90A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201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D87DCFB9-A7C1-FA25-E58B-54DB03655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275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4340EC7-1F24-B155-F477-A3643F208C2C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0B77320-8F3C-73BB-E3DA-FF4269417D40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00E90B76-4594-B94D-0EC4-FD27144ECEC0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2575B24-63C7-8CFA-B56B-2606ACC8F167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0138B922-6EB1-0D83-CC76-5C6009879ABC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77568533-936E-2ED7-0A5C-C750412ED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15" name="Picture 2" descr="Lusitania">
            <a:extLst>
              <a:ext uri="{FF2B5EF4-FFF2-40B4-BE49-F238E27FC236}">
                <a16:creationId xmlns:a16="http://schemas.microsoft.com/office/drawing/2014/main" id="{DDDE927D-DEEA-B70F-FF96-91AEE07E3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479" y="3886638"/>
            <a:ext cx="944628" cy="1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236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5011032" y="77349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Vida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6152" name="Picture 8" descr="Resultado de imagen de icono seguro vida">
            <a:extLst>
              <a:ext uri="{FF2B5EF4-FFF2-40B4-BE49-F238E27FC236}">
                <a16:creationId xmlns:a16="http://schemas.microsoft.com/office/drawing/2014/main" id="{508A564A-57A0-496D-ABE6-5591921D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68" y="417615"/>
            <a:ext cx="689764" cy="77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0625F088-96E1-D4EA-A94C-1B1B374A0746}"/>
              </a:ext>
            </a:extLst>
          </p:cNvPr>
          <p:cNvSpPr txBox="1">
            <a:spLocks/>
          </p:cNvSpPr>
          <p:nvPr/>
        </p:nvSpPr>
        <p:spPr>
          <a:xfrm>
            <a:off x="132247" y="1844160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89F0239-4673-58CF-F9ED-462C4E5F5759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CE8C82D-A527-6011-E52E-4F49AB6EFE07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83" name="Gráfico 82">
            <a:extLst>
              <a:ext uri="{FF2B5EF4-FFF2-40B4-BE49-F238E27FC236}">
                <a16:creationId xmlns:a16="http://schemas.microsoft.com/office/drawing/2014/main" id="{55B9A9DB-AECE-C2F1-31FD-7C7D4ABDA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138352"/>
              </p:ext>
            </p:extLst>
          </p:nvPr>
        </p:nvGraphicFramePr>
        <p:xfrm>
          <a:off x="-221684" y="2080362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6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2AA902CC-A309-991F-1F41-8E370584F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60794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3683F584-648F-62B7-1D79-FE89607CDE29}"/>
              </a:ext>
            </a:extLst>
          </p:cNvPr>
          <p:cNvSpPr txBox="1"/>
          <p:nvPr/>
        </p:nvSpPr>
        <p:spPr>
          <a:xfrm>
            <a:off x="2584249" y="3333810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32,4%</a:t>
            </a:r>
          </a:p>
        </p:txBody>
      </p:sp>
      <p:graphicFrame>
        <p:nvGraphicFramePr>
          <p:cNvPr id="90" name="1 Objeto">
            <a:extLst>
              <a:ext uri="{FF2B5EF4-FFF2-40B4-BE49-F238E27FC236}">
                <a16:creationId xmlns:a16="http://schemas.microsoft.com/office/drawing/2014/main" id="{CEEFA03F-F3C2-71D4-ECD4-4C9BBF53A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456723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1" name="CuadroTexto 90">
            <a:extLst>
              <a:ext uri="{FF2B5EF4-FFF2-40B4-BE49-F238E27FC236}">
                <a16:creationId xmlns:a16="http://schemas.microsoft.com/office/drawing/2014/main" id="{B45567DA-99F3-E4BD-EED4-0ABA86E401EE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2C721EB1-8E41-E7B2-3498-7751FFFE4F33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7DF4488-9287-73B1-F797-DE61B99CB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7AE11C1F-50D6-6572-CEA1-D83CA1FB22B3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AE07C574-83BB-A378-1749-4785F3AEC4C2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100" name="Text Box 30">
            <a:extLst>
              <a:ext uri="{FF2B5EF4-FFF2-40B4-BE49-F238E27FC236}">
                <a16:creationId xmlns:a16="http://schemas.microsoft.com/office/drawing/2014/main" id="{3C7A1F2D-7114-AC93-2A51-8395B5135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101" name="1 Objeto">
            <a:extLst>
              <a:ext uri="{FF2B5EF4-FFF2-40B4-BE49-F238E27FC236}">
                <a16:creationId xmlns:a16="http://schemas.microsoft.com/office/drawing/2014/main" id="{90B49E75-39C8-A663-9E96-FEDEE5E9B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543163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02" name="Picture 4" descr="Resultado de imagen de logo tranquilidade">
            <a:extLst>
              <a:ext uri="{FF2B5EF4-FFF2-40B4-BE49-F238E27FC236}">
                <a16:creationId xmlns:a16="http://schemas.microsoft.com/office/drawing/2014/main" id="{0E748D0D-6CBA-67F9-49AB-D464211B0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852" y="2627378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Resultado de imagen de logo allianz">
            <a:extLst>
              <a:ext uri="{FF2B5EF4-FFF2-40B4-BE49-F238E27FC236}">
                <a16:creationId xmlns:a16="http://schemas.microsoft.com/office/drawing/2014/main" id="{880EB918-7F2A-7569-D69F-B6786D8A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864" y="3694912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 Box 30">
            <a:extLst>
              <a:ext uri="{FF2B5EF4-FFF2-40B4-BE49-F238E27FC236}">
                <a16:creationId xmlns:a16="http://schemas.microsoft.com/office/drawing/2014/main" id="{CECDEABF-EDA7-4FBF-1B49-D7E4ABED3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181</a:t>
            </a:r>
          </a:p>
        </p:txBody>
      </p:sp>
      <p:sp>
        <p:nvSpPr>
          <p:cNvPr id="106" name="Text Box 30">
            <a:extLst>
              <a:ext uri="{FF2B5EF4-FFF2-40B4-BE49-F238E27FC236}">
                <a16:creationId xmlns:a16="http://schemas.microsoft.com/office/drawing/2014/main" id="{FE108A4A-6EAA-EC1C-2C5B-14A013057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268</a:t>
            </a:r>
          </a:p>
        </p:txBody>
      </p:sp>
      <p:pic>
        <p:nvPicPr>
          <p:cNvPr id="107" name="Picture 10" descr="Resultado de imagen de logo ageas seguros">
            <a:extLst>
              <a:ext uri="{FF2B5EF4-FFF2-40B4-BE49-F238E27FC236}">
                <a16:creationId xmlns:a16="http://schemas.microsoft.com/office/drawing/2014/main" id="{474CF8A7-6C23-6E09-6C3A-8EA54AE6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3092724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Resultado de imagen de logo fidelidade">
            <a:extLst>
              <a:ext uri="{FF2B5EF4-FFF2-40B4-BE49-F238E27FC236}">
                <a16:creationId xmlns:a16="http://schemas.microsoft.com/office/drawing/2014/main" id="{9A3BB7C2-D5FF-AB9C-5BA5-177C57D02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03458" y="2191254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42">
            <a:extLst>
              <a:ext uri="{FF2B5EF4-FFF2-40B4-BE49-F238E27FC236}">
                <a16:creationId xmlns:a16="http://schemas.microsoft.com/office/drawing/2014/main" id="{C9F5742B-6D77-4999-B4D3-BFDF9AB87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8B65D593-0DF0-29F2-9F3F-0011C6C21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59E7F0A1-B77D-C3B8-6222-89495B4EA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181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021F1936-9AAE-C770-D07D-870E83A54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268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1B744E3-D5F4-895E-408D-A7324C464395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ACAF164-AA65-0CE9-6BC7-208D2A373D4B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1C7FF1E-82F5-2573-1C85-92952FE3EFD1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3814813-C000-B52F-AEC6-E439C919A6F8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84C0E191-C0C2-EB65-B1D2-0BB326244375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3CF6C6DF-EB05-ED86-3CF4-DDEBDAD10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4100" name="Picture 4" descr="Victoria Seguros está a recrutar na área de Administração de Sistemas - E2  Emprego e Estágios">
            <a:extLst>
              <a:ext uri="{FF2B5EF4-FFF2-40B4-BE49-F238E27FC236}">
                <a16:creationId xmlns:a16="http://schemas.microsoft.com/office/drawing/2014/main" id="{F2410E00-C1FA-DA9F-3AE4-C825BC1BA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8" t="42035" r="31266" b="41728"/>
          <a:stretch/>
        </p:blipFill>
        <p:spPr bwMode="auto">
          <a:xfrm>
            <a:off x="8868839" y="4141498"/>
            <a:ext cx="1005276" cy="21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54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astel, tabla, artículos, llenado&#10;&#10;Descripción generada automáticamente">
            <a:extLst>
              <a:ext uri="{FF2B5EF4-FFF2-40B4-BE49-F238E27FC236}">
                <a16:creationId xmlns:a16="http://schemas.microsoft.com/office/drawing/2014/main" id="{44FD2912-9ECE-4041-9EB6-60897BBC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80C1E9B-AA8A-425E-A1E3-7291D2C8A4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111" y="5533944"/>
            <a:ext cx="2910840" cy="1021080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12A82A8-FE14-45A3-AE35-A186D31592A3}"/>
              </a:ext>
            </a:extLst>
          </p:cNvPr>
          <p:cNvSpPr txBox="1"/>
          <p:nvPr/>
        </p:nvSpPr>
        <p:spPr>
          <a:xfrm>
            <a:off x="7696199" y="576900"/>
            <a:ext cx="42038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DAFO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  <p:pic>
        <p:nvPicPr>
          <p:cNvPr id="2" name="Picture 2" descr="ODS 9: Construir infraestructuras resilientes, promover la  industrialización sostenible y fomentar la innovación | Agenda 2030">
            <a:extLst>
              <a:ext uri="{FF2B5EF4-FFF2-40B4-BE49-F238E27FC236}">
                <a16:creationId xmlns:a16="http://schemas.microsoft.com/office/drawing/2014/main" id="{67995339-5461-04E1-1361-5123553D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" y="18288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4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4AC77F-2E3B-F309-CA86-A8DABB940AF5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PONTOS FRACOS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D91BBA-43BC-29F7-2B6A-51BC976178B1}"/>
              </a:ext>
            </a:extLst>
          </p:cNvPr>
          <p:cNvSpPr/>
          <p:nvPr/>
        </p:nvSpPr>
        <p:spPr>
          <a:xfrm>
            <a:off x="486206" y="952267"/>
            <a:ext cx="1100654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Observa-se um desequilíbrio entre o BPI no que diz respeito aos dados de mercado</a:t>
            </a:r>
            <a:r>
              <a:rPr lang="pt-BR" sz="1600" dirty="0">
                <a:latin typeface="Lato" panose="020F0502020204030203" pitchFamily="34" charset="0"/>
              </a:rPr>
              <a:t>, sendo o BPI um banco que opera a nível nacional:</a:t>
            </a:r>
          </a:p>
          <a:p>
            <a:pPr algn="just"/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b="1" dirty="0">
                <a:latin typeface="Lato" panose="020F0502020204030203" pitchFamily="34" charset="0"/>
              </a:rPr>
              <a:t>Geograficamente</a:t>
            </a:r>
            <a:r>
              <a:rPr lang="pt-BR" sz="1600" dirty="0">
                <a:latin typeface="Lato" panose="020F0502020204030203" pitchFamily="34" charset="0"/>
              </a:rPr>
              <a:t>, a presença de clientes BPI é 5 pontos percentuais inferior na área metropolitana de Lisboa (27,7% contra 33,3%).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Lato" panose="020F0502020204030203" pitchFamily="34" charset="0"/>
              </a:rPr>
              <a:t>Relativamente à </a:t>
            </a:r>
            <a:r>
              <a:rPr lang="pt-BR" sz="1600" b="1" dirty="0">
                <a:latin typeface="Lato" panose="020F0502020204030203" pitchFamily="34" charset="0"/>
              </a:rPr>
              <a:t>área de </a:t>
            </a:r>
            <a:r>
              <a:rPr lang="pt-BR" sz="1600" b="1" dirty="0" err="1">
                <a:latin typeface="Lato" panose="020F0502020204030203" pitchFamily="34" charset="0"/>
              </a:rPr>
              <a:t>actividade</a:t>
            </a:r>
            <a:r>
              <a:rPr lang="pt-BR" sz="1600" dirty="0">
                <a:latin typeface="Lato" panose="020F0502020204030203" pitchFamily="34" charset="0"/>
              </a:rPr>
              <a:t>, o BPI está 6 pontos abaixo no sector dos serviços (15,6% contra 21,6%).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Lato" panose="020F0502020204030203" pitchFamily="34" charset="0"/>
              </a:rPr>
              <a:t>Nas </a:t>
            </a:r>
            <a:r>
              <a:rPr lang="pt-BR" sz="1600" b="1" dirty="0">
                <a:latin typeface="Lato" panose="020F0502020204030203" pitchFamily="34" charset="0"/>
              </a:rPr>
              <a:t>empresas com um volume de negócios de 3,5 a 5,5 milhões de euros</a:t>
            </a:r>
            <a:r>
              <a:rPr lang="pt-BR" sz="1600" dirty="0">
                <a:latin typeface="Lato" panose="020F0502020204030203" pitchFamily="34" charset="0"/>
              </a:rPr>
              <a:t>, existem menos clientes BPI, nomeadamente menos 4 pontos do que o mercado (25,5% contra 29,6%).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Em relação à idade das empresas, até os 4 anos de vida são poucos os que são clientes. Apesar da situação ter sido adversa, </a:t>
            </a:r>
            <a:r>
              <a:rPr lang="pt-BR" sz="1600" b="1" dirty="0">
                <a:latin typeface="Lato" panose="020F0502020204030203" pitchFamily="34" charset="0"/>
              </a:rPr>
              <a:t>é importante ter informação sobre a criação de empresas desde o início</a:t>
            </a:r>
            <a:r>
              <a:rPr lang="pt-BR" sz="1600" dirty="0">
                <a:latin typeface="Lato" panose="020F0502020204030203" pitchFamily="34" charset="0"/>
              </a:rPr>
              <a:t> para que o BPI possa oferecer os seus serviços desde o início.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O BPI obtém a pior net</a:t>
            </a:r>
            <a:r>
              <a:rPr lang="pt-BR" sz="1600" dirty="0">
                <a:latin typeface="Lato" panose="020F0502020204030203" pitchFamily="34" charset="0"/>
              </a:rPr>
              <a:t>, entre as principais entidades do mercado, em intensificação versus redução de </a:t>
            </a:r>
            <a:r>
              <a:rPr lang="pt-BR" sz="1600" dirty="0" err="1">
                <a:latin typeface="Lato" panose="020F0502020204030203" pitchFamily="34" charset="0"/>
              </a:rPr>
              <a:t>actividade</a:t>
            </a:r>
            <a:r>
              <a:rPr lang="pt-BR" sz="1600" dirty="0">
                <a:latin typeface="Lato" panose="020F0502020204030203" pitchFamily="34" charset="0"/>
              </a:rPr>
              <a:t> com o banco.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Juntamente com o Novo Banco, recolhe o pior NPS das principais entidades analisadas, embora o melhore face a 2021.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algn="just"/>
            <a:endParaRPr lang="es-ES_tradnl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D4AC77F-2E3B-F309-CA86-A8DABB940AF5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PONTOS FRACOS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5D91BBA-43BC-29F7-2B6A-51BC976178B1}"/>
              </a:ext>
            </a:extLst>
          </p:cNvPr>
          <p:cNvSpPr/>
          <p:nvPr/>
        </p:nvSpPr>
        <p:spPr>
          <a:xfrm>
            <a:off x="365116" y="728149"/>
            <a:ext cx="108766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O BPI apresenta um nível de satisfação global (67,7%) abaixo do mercado (76,6%) e dos seus principais concorrentes</a:t>
            </a:r>
            <a:r>
              <a:rPr lang="pt-BR" sz="1600" dirty="0">
                <a:latin typeface="Lato" panose="020F0502020204030203" pitchFamily="34" charset="0"/>
              </a:rPr>
              <a:t>. No que respeita à avaliação dos seus canais, obtém pontuações inferiores às do mercado em: gestor de conta, telefone/fax/</a:t>
            </a:r>
            <a:r>
              <a:rPr lang="pt-BR" sz="1600" dirty="0" err="1">
                <a:latin typeface="Lato" panose="020F0502020204030203" pitchFamily="34" charset="0"/>
              </a:rPr>
              <a:t>email</a:t>
            </a:r>
            <a:r>
              <a:rPr lang="pt-BR" sz="1600" dirty="0">
                <a:latin typeface="Lato" panose="020F0502020204030203" pitchFamily="34" charset="0"/>
              </a:rPr>
              <a:t> com a agência, Caixa MB, soluções de depósito e zonas automáticas (em todas é a última). Também fica abaixo do escritório e do </a:t>
            </a:r>
            <a:r>
              <a:rPr lang="pt-BR" sz="1600" dirty="0" err="1">
                <a:latin typeface="Lato" panose="020F0502020204030203" pitchFamily="34" charset="0"/>
              </a:rPr>
              <a:t>call</a:t>
            </a:r>
            <a:r>
              <a:rPr lang="pt-BR" sz="1600" dirty="0">
                <a:latin typeface="Lato" panose="020F0502020204030203" pitchFamily="34" charset="0"/>
              </a:rPr>
              <a:t> center. Nessa linha, a satisfação que sua clientela dá aos serviços e ao comércio exterior é inferior ao mercado.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 figura do gerente de contas é fundamental para as empresas, pois são todas carteiras</a:t>
            </a:r>
            <a:r>
              <a:rPr lang="pt-BR" sz="1600" dirty="0">
                <a:latin typeface="Lato" panose="020F0502020204030203" pitchFamily="34" charset="0"/>
              </a:rPr>
              <a:t>. A </a:t>
            </a:r>
            <a:r>
              <a:rPr lang="pt-BR" sz="1600" dirty="0" err="1">
                <a:latin typeface="Lato" panose="020F0502020204030203" pitchFamily="34" charset="0"/>
              </a:rPr>
              <a:t>proactividade</a:t>
            </a:r>
            <a:r>
              <a:rPr lang="pt-BR" sz="1600" dirty="0">
                <a:latin typeface="Lato" panose="020F0502020204030203" pitchFamily="34" charset="0"/>
              </a:rPr>
              <a:t> dos gestores de contas do BPI é inferior à dos seus principais concorrentes (são os que menos visitam e ligam aos seus clientes), mas curiosamente é o canal que os clientes mais utilizam face aos concorrentes. É essencial estar próximo dos clientes para aproveitar as oportunidades de negócios ou atender às necessidades que os clientes têm.</a:t>
            </a:r>
            <a:endParaRPr lang="es-ES_tradnl" sz="1600" dirty="0">
              <a:latin typeface="Lato" panose="020F0502020204030203" pitchFamily="34" charset="0"/>
            </a:endParaRPr>
          </a:p>
          <a:p>
            <a:pPr algn="just"/>
            <a:endParaRPr lang="es-ES_tradnl" sz="1600" dirty="0">
              <a:latin typeface="Lato" panose="020F0502020204030203" pitchFamily="34" charset="0"/>
            </a:endParaRPr>
          </a:p>
          <a:p>
            <a:pPr algn="just"/>
            <a:endParaRPr lang="es-ES_tradnl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_tradnl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1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ECF7651-B224-4790-A38F-A11E7E598E74}"/>
              </a:ext>
            </a:extLst>
          </p:cNvPr>
          <p:cNvSpPr/>
          <p:nvPr/>
        </p:nvSpPr>
        <p:spPr>
          <a:xfrm>
            <a:off x="347186" y="835725"/>
            <a:ext cx="1110708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A </a:t>
            </a:r>
            <a:r>
              <a:rPr lang="pt-BR" sz="1600" b="1" dirty="0">
                <a:latin typeface="Lato" panose="020F0502020204030203" pitchFamily="34" charset="0"/>
              </a:rPr>
              <a:t>tendência de diversificação da relação bancária </a:t>
            </a:r>
            <a:r>
              <a:rPr lang="pt-BR" sz="1600" dirty="0">
                <a:latin typeface="Lato" panose="020F0502020204030203" pitchFamily="34" charset="0"/>
              </a:rPr>
              <a:t>criou um panorama mais complexo de captação de novos clientes, pelo que é fundamental apostar na retenção dos clientes atuais e melhorar o posicionamento competitivo para que sejamos o seu banco de referência. Os clientes BPI têm 3,93 relações financeiras face ao valor de mercado de 3,35.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 percentagem de empresas que consideram o BPI o seu banco preferencial diminuiu</a:t>
            </a:r>
            <a:r>
              <a:rPr lang="pt-BR" sz="1600" dirty="0">
                <a:latin typeface="Lato" panose="020F0502020204030203" pitchFamily="34" charset="0"/>
              </a:rPr>
              <a:t> (quer se considere a primeira entidade ou os dois primeiros bancos) e perdeu-se a fidelização dos clientes: tanto os clientes exclusivos como os preferenciais foram reduzidos. Para amenizar essa situação, </a:t>
            </a:r>
            <a:r>
              <a:rPr lang="pt-BR" sz="1600" b="1" dirty="0">
                <a:latin typeface="Lato" panose="020F0502020204030203" pitchFamily="34" charset="0"/>
              </a:rPr>
              <a:t>políticas de venda cruzada </a:t>
            </a:r>
            <a:r>
              <a:rPr lang="pt-BR" sz="1600" dirty="0">
                <a:latin typeface="Lato" panose="020F0502020204030203" pitchFamily="34" charset="0"/>
              </a:rPr>
              <a:t>devem ser trabalhadas, já que a opção de captação de novos negócios é mais cara e complexa. Isto é confirmado tendo em conta que apenas 2,9% dos clientes estão interessados ​​em trabalhar com outros bancos.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 penetração total caiu do terceiro para o quarto lugar, com 45,2%,</a:t>
            </a:r>
            <a:r>
              <a:rPr lang="pt-BR" sz="1600" dirty="0">
                <a:latin typeface="Lato" panose="020F0502020204030203" pitchFamily="34" charset="0"/>
              </a:rPr>
              <a:t> sendo superada pela Caixa Geral de Depósitos (47,2%), Santander (55,4%) e Millenium (65%).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As condições econômicas e a proximidade da empresa com o banco são dois dos principais motivos para a escolha de um banco.</a:t>
            </a:r>
            <a:r>
              <a:rPr lang="pt-BR" sz="1600" dirty="0">
                <a:latin typeface="Lato" panose="020F0502020204030203" pitchFamily="34" charset="0"/>
              </a:rPr>
              <a:t> Por isso, nas comunicações feitas aos clientes e potenciais clientes, estas duas linhas de ação devem ser consideradas, pois é para lá que vão o mercado e os concorrentes.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O </a:t>
            </a:r>
            <a:r>
              <a:rPr lang="pt-BR" sz="1600" b="1" dirty="0">
                <a:latin typeface="Lato" panose="020F0502020204030203" pitchFamily="34" charset="0"/>
              </a:rPr>
              <a:t>BPI</a:t>
            </a:r>
            <a:r>
              <a:rPr lang="pt-BR" sz="1600" dirty="0">
                <a:latin typeface="Lato" panose="020F0502020204030203" pitchFamily="34" charset="0"/>
              </a:rPr>
              <a:t> é a entidade que regista a </a:t>
            </a:r>
            <a:r>
              <a:rPr lang="pt-BR" sz="1600" b="1" dirty="0">
                <a:latin typeface="Lato" panose="020F0502020204030203" pitchFamily="34" charset="0"/>
              </a:rPr>
              <a:t>maior diminuição da eficácia comercial dos produtos e serviços.</a:t>
            </a:r>
            <a:endParaRPr lang="es-ES_tradnl" sz="1600" b="1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_tradnl" sz="1600" dirty="0">
              <a:latin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E2F3883-C37A-164D-D5F1-62B79C03F4BD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AMEAÇAS</a:t>
            </a:r>
          </a:p>
        </p:txBody>
      </p:sp>
    </p:spTree>
    <p:extLst>
      <p:ext uri="{BB962C8B-B14F-4D97-AF65-F5344CB8AC3E}">
        <p14:creationId xmlns:p14="http://schemas.microsoft.com/office/powerpoint/2010/main" val="22201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FB1CCB82-4876-4643-8FC7-905839ED4435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FORÇAS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A077AB-014C-602F-2FC5-B5DAE08513B5}"/>
              </a:ext>
            </a:extLst>
          </p:cNvPr>
          <p:cNvSpPr/>
          <p:nvPr/>
        </p:nvSpPr>
        <p:spPr>
          <a:xfrm>
            <a:off x="486205" y="871584"/>
            <a:ext cx="107152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O BPI é escolhido como banco preferencial sobretudo pelas suas “boas condições económicas” </a:t>
            </a:r>
            <a:r>
              <a:rPr lang="pt-BR" sz="1600" dirty="0">
                <a:latin typeface="Lato" panose="020F0502020204030203" pitchFamily="34" charset="0"/>
              </a:rPr>
              <a:t>aumentando o seu valor face à medição anterior.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Apresenta níveis de satisfação superiores ao mercado no home banking</a:t>
            </a:r>
            <a:r>
              <a:rPr lang="pt-BR" sz="1600" dirty="0">
                <a:latin typeface="Lato" panose="020F0502020204030203" pitchFamily="34" charset="0"/>
              </a:rPr>
              <a:t> e sobretudo no centro de negócios especializado e na App do banco.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A partir da quota de participação alcançada pelo BPI, que é de 13,5%, </a:t>
            </a:r>
            <a:r>
              <a:rPr lang="pt-BR" sz="1600" b="1" dirty="0">
                <a:latin typeface="Lato" panose="020F0502020204030203" pitchFamily="34" charset="0"/>
              </a:rPr>
              <a:t>observa-se uma vantagem na posição competitiva nos cartões de crédito (13,6%), cartões de débito (16,5%) e depósitos (31,9%).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É líder na satisfação que os seus clientes dão em termos de produtos de financiamento.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b="1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 utilização de canais no BPI é superior à média do mercado </a:t>
            </a:r>
            <a:r>
              <a:rPr lang="pt-BR" sz="1600" dirty="0" err="1">
                <a:latin typeface="Lato" panose="020F0502020204030203" pitchFamily="34" charset="0"/>
              </a:rPr>
              <a:t>excepto</a:t>
            </a:r>
            <a:r>
              <a:rPr lang="pt-BR" sz="1600" dirty="0">
                <a:latin typeface="Lato" panose="020F0502020204030203" pitchFamily="34" charset="0"/>
              </a:rPr>
              <a:t> em balcão, App e </a:t>
            </a:r>
            <a:r>
              <a:rPr lang="pt-BR" sz="1600" dirty="0" err="1">
                <a:latin typeface="Lato" panose="020F0502020204030203" pitchFamily="34" charset="0"/>
              </a:rPr>
              <a:t>call</a:t>
            </a:r>
            <a:r>
              <a:rPr lang="pt-BR" sz="1600" dirty="0">
                <a:latin typeface="Lato" panose="020F0502020204030203" pitchFamily="34" charset="0"/>
              </a:rPr>
              <a:t> center. Destaca-se a liderança que obtém em soluções de depósito.</a:t>
            </a:r>
            <a:endParaRPr lang="es-ES_tradnl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_tradnl" sz="1600" dirty="0">
              <a:latin typeface="Lato" panose="020F0502020204030203" pitchFamily="34" charset="0"/>
            </a:endParaRPr>
          </a:p>
          <a:p>
            <a:pPr algn="just"/>
            <a:endParaRPr lang="es-ES_tradnl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ol brillando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3D239895-17E5-4369-B169-471E1579FB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088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077F39-8DFD-460B-AD86-0113CC719725}"/>
              </a:ext>
            </a:extLst>
          </p:cNvPr>
          <p:cNvSpPr/>
          <p:nvPr/>
        </p:nvSpPr>
        <p:spPr>
          <a:xfrm>
            <a:off x="0" y="0"/>
            <a:ext cx="121808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122" name="Picture 2" descr="Materiales de comunicación - Desarrollo Sostenible">
            <a:extLst>
              <a:ext uri="{FF2B5EF4-FFF2-40B4-BE49-F238E27FC236}">
                <a16:creationId xmlns:a16="http://schemas.microsoft.com/office/drawing/2014/main" id="{16968C29-4D3D-4166-9B4D-B0B248C5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58" y="239487"/>
            <a:ext cx="1132113" cy="10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BD2887C-DB87-4EDA-BF4F-24F7B9C492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4085" y="5554980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2D8F323-B804-21AF-0324-4770E19F5678}"/>
              </a:ext>
            </a:extLst>
          </p:cNvPr>
          <p:cNvSpPr txBox="1"/>
          <p:nvPr/>
        </p:nvSpPr>
        <p:spPr>
          <a:xfrm>
            <a:off x="6837028" y="836477"/>
            <a:ext cx="44216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dirty="0">
                <a:highlight>
                  <a:srgbClr val="B1DDC8"/>
                </a:highlight>
                <a:latin typeface="Zilla Slab SemiBold" pitchFamily="2" charset="0"/>
                <a:ea typeface="Zilla Slab SemiBold" pitchFamily="2" charset="0"/>
              </a:rPr>
              <a:t>POSICIONAMENTO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86BCF1E-3534-57FF-49D4-8E54EB43B5DA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OPORTUNIDADES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940D3FC-70CC-DD69-F53A-A087A3315855}"/>
              </a:ext>
            </a:extLst>
          </p:cNvPr>
          <p:cNvSpPr/>
          <p:nvPr/>
        </p:nvSpPr>
        <p:spPr>
          <a:xfrm>
            <a:off x="486205" y="871584"/>
            <a:ext cx="108318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As empresas entrevistadas operam com uma média de 3,35 bancos, o que facilita a entrada de clientes mesmo como bancos secundários.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Os clientes BPI utilizam o home banking acima da média do mercado.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Lato" panose="020F0502020204030203" pitchFamily="34" charset="0"/>
              </a:rPr>
              <a:t>O BPI tem </a:t>
            </a:r>
            <a:r>
              <a:rPr lang="pt-BR" sz="1600" b="1" dirty="0">
                <a:latin typeface="Lato" panose="020F0502020204030203" pitchFamily="34" charset="0"/>
              </a:rPr>
              <a:t>oportunidades de </a:t>
            </a:r>
            <a:r>
              <a:rPr lang="pt-BR" sz="1600" b="1" dirty="0" err="1">
                <a:latin typeface="Lato" panose="020F0502020204030203" pitchFamily="34" charset="0"/>
              </a:rPr>
              <a:t>cross-selling</a:t>
            </a:r>
            <a:r>
              <a:rPr lang="pt-BR" sz="1600" b="1" dirty="0">
                <a:latin typeface="Lato" panose="020F0502020204030203" pitchFamily="34" charset="0"/>
              </a:rPr>
              <a:t> </a:t>
            </a:r>
            <a:r>
              <a:rPr lang="pt-BR" sz="1600" dirty="0">
                <a:latin typeface="Lato" panose="020F0502020204030203" pitchFamily="34" charset="0"/>
              </a:rPr>
              <a:t>principalmente </a:t>
            </a:r>
            <a:r>
              <a:rPr lang="pt-BR" sz="1600" b="1" dirty="0">
                <a:latin typeface="Lato" panose="020F0502020204030203" pitchFamily="34" charset="0"/>
              </a:rPr>
              <a:t>em produtos de financiamento e cartões </a:t>
            </a:r>
            <a:r>
              <a:rPr lang="pt-BR" sz="1600" dirty="0">
                <a:latin typeface="Lato" panose="020F0502020204030203" pitchFamily="34" charset="0"/>
              </a:rPr>
              <a:t>(crédito e débito).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latin typeface="Lato" panose="020F0502020204030203" pitchFamily="34" charset="0"/>
              </a:rPr>
              <a:t>A trajetória comercial (27,4%) dos clientes possui produtos de financiamento, mas não com eles</a:t>
            </a:r>
            <a:r>
              <a:rPr lang="pt-BR" sz="1600" dirty="0">
                <a:latin typeface="Lato" panose="020F0502020204030203" pitchFamily="34" charset="0"/>
              </a:rPr>
              <a:t>. Nos produtos de poupança e investimento, especialmente depósitos a prazo, o BPI tem uma maior trajetória comercial e onde deve focar.</a:t>
            </a:r>
            <a:endParaRPr lang="es-ES_tradnl" sz="1600" dirty="0">
              <a:latin typeface="Lato" panose="020F0502020204030203" pitchFamily="34" charset="0"/>
            </a:endParaRPr>
          </a:p>
          <a:p>
            <a:pPr algn="just"/>
            <a:endParaRPr lang="es-ES_tradnl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naturaleza, arrecife, agua, naranja&#10;&#10;Descripción generada automáticamente">
            <a:extLst>
              <a:ext uri="{FF2B5EF4-FFF2-40B4-BE49-F238E27FC236}">
                <a16:creationId xmlns:a16="http://schemas.microsoft.com/office/drawing/2014/main" id="{B1F927E8-9022-4A10-A716-ABB19C053C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611100" cy="6858000"/>
          </a:xfrm>
          <a:prstGeom prst="rect">
            <a:avLst/>
          </a:prstGeom>
        </p:spPr>
      </p:pic>
      <p:pic>
        <p:nvPicPr>
          <p:cNvPr id="23554" name="Picture 2" descr="Océanos - Desarrollo Sostenible">
            <a:extLst>
              <a:ext uri="{FF2B5EF4-FFF2-40B4-BE49-F238E27FC236}">
                <a16:creationId xmlns:a16="http://schemas.microsoft.com/office/drawing/2014/main" id="{EC31AC79-E51C-48C7-8927-A7A8007FA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879" y="231112"/>
            <a:ext cx="1030793" cy="10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D46C25-E6FA-44AF-86AB-65AA4B857E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051" y="5536245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E27AB4AC-4D36-6026-3B93-07E1A953058C}"/>
              </a:ext>
            </a:extLst>
          </p:cNvPr>
          <p:cNvSpPr txBox="1"/>
          <p:nvPr/>
        </p:nvSpPr>
        <p:spPr>
          <a:xfrm>
            <a:off x="7479853" y="836477"/>
            <a:ext cx="423317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RECOMENDAÇÕES DE AÇÃO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FB1CCB82-4876-4643-8FC7-905839ED4435}"/>
              </a:ext>
            </a:extLst>
          </p:cNvPr>
          <p:cNvSpPr txBox="1"/>
          <p:nvPr/>
        </p:nvSpPr>
        <p:spPr>
          <a:xfrm>
            <a:off x="384151" y="166208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RECOMENDAÇÕES DE 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45F019-5CB3-9C3A-20D1-D629396CA1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15874" y="1016371"/>
            <a:ext cx="10400360" cy="3667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es-ES" sz="1600" dirty="0">
                <a:highlight>
                  <a:srgbClr val="FFFF00"/>
                </a:highlight>
                <a:latin typeface="Lato" panose="020F0502020204030203" pitchFamily="34" charset="0"/>
              </a:rPr>
              <a:t>Aumentar a atividade comercial</a:t>
            </a:r>
            <a:r>
              <a:rPr lang="pt-PT" altLang="es-ES" sz="1600" dirty="0">
                <a:latin typeface="Lato" panose="020F0502020204030203" pitchFamily="34" charset="0"/>
              </a:rPr>
              <a:t>, pois os dados da concorrência indicam que eles estão sendo mais ativos com os clientes. Revise, por exemplo, o número de contatos que você tem com os clientes.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es-ES" sz="1600" dirty="0">
              <a:latin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es-ES" sz="1600" dirty="0">
                <a:highlight>
                  <a:srgbClr val="FFFF00"/>
                </a:highlight>
                <a:latin typeface="Lato" panose="020F0502020204030203" pitchFamily="34" charset="0"/>
              </a:rPr>
              <a:t>Melhore os níveis de satisfação, pois o NPS caiu de 76,6% para 67,7%. </a:t>
            </a:r>
            <a:r>
              <a:rPr lang="pt-PT" altLang="es-ES" sz="1600" dirty="0">
                <a:latin typeface="Lato" panose="020F0502020204030203" pitchFamily="34" charset="0"/>
              </a:rPr>
              <a:t>Isso significa revisar métricas internas, processos internos e comerciais com os clientes para detectar qualquer anomalia.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es-ES" sz="1600" dirty="0">
              <a:latin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es-ES" sz="1600" dirty="0">
                <a:highlight>
                  <a:srgbClr val="FFFF00"/>
                </a:highlight>
                <a:latin typeface="Lato" panose="020F0502020204030203" pitchFamily="34" charset="0"/>
              </a:rPr>
              <a:t>O gerente de contas é fundamental </a:t>
            </a:r>
            <a:r>
              <a:rPr lang="pt-PT" altLang="es-ES" sz="1600" dirty="0">
                <a:latin typeface="Lato" panose="020F0502020204030203" pitchFamily="34" charset="0"/>
              </a:rPr>
              <a:t>no relacionamento com a empresa e, além disso, é quem deve ter um relacionamento próximo para detectar oportunidades de negócios e atender às necessidades que os clientes possam ter. Portanto, é importante aumentar a atividade de negociação dos gerentes de contas.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PT" altLang="es-ES" sz="1600" dirty="0">
              <a:latin typeface="Lato" panose="020F0502020204030203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es-ES" sz="1600" dirty="0">
                <a:highlight>
                  <a:srgbClr val="FFFF00"/>
                </a:highlight>
                <a:latin typeface="Lato" panose="020F0502020204030203" pitchFamily="34" charset="0"/>
              </a:rPr>
              <a:t>Acompanhamento integral da concorrência</a:t>
            </a:r>
            <a:r>
              <a:rPr lang="pt-PT" altLang="es-ES" sz="1600" dirty="0">
                <a:latin typeface="Lato" panose="020F0502020204030203" pitchFamily="34" charset="0"/>
              </a:rPr>
              <a:t>. Para melhorar neste segmento é importante acompanhar os principais concorrentes do BPI, que são o Millenium, Santander, Caixa Geral e Novobanco. O BPI deve conhecer a gama de produtos e serviços bancários e de seguros que oferece aos clientes, bem como as campanhas de comunicação que lança e de referência de satisfação dos clientes. Com tudo isso, é possível analisar como o BPI se posiciona em relação à sua concorrência. </a:t>
            </a:r>
          </a:p>
        </p:txBody>
      </p:sp>
    </p:spTree>
    <p:extLst>
      <p:ext uri="{BB962C8B-B14F-4D97-AF65-F5344CB8AC3E}">
        <p14:creationId xmlns:p14="http://schemas.microsoft.com/office/powerpoint/2010/main" val="38689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adroTexto 28">
            <a:extLst>
              <a:ext uri="{FF2B5EF4-FFF2-40B4-BE49-F238E27FC236}">
                <a16:creationId xmlns:a16="http://schemas.microsoft.com/office/drawing/2014/main" id="{FB1CCB82-4876-4643-8FC7-905839ED4435}"/>
              </a:ext>
            </a:extLst>
          </p:cNvPr>
          <p:cNvSpPr txBox="1"/>
          <p:nvPr/>
        </p:nvSpPr>
        <p:spPr>
          <a:xfrm>
            <a:off x="384151" y="166208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RECOMENDAÇÕES DE AÇÃO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CF7651-B224-4790-A38F-A11E7E598E74}"/>
              </a:ext>
            </a:extLst>
          </p:cNvPr>
          <p:cNvSpPr/>
          <p:nvPr/>
        </p:nvSpPr>
        <p:spPr>
          <a:xfrm>
            <a:off x="384151" y="744844"/>
            <a:ext cx="1076028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sz="1600" dirty="0">
              <a:latin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Identificar em que produtos o BPI está abaixo do que corresponde à sua quota de participação (13,5%)</a:t>
            </a:r>
            <a:r>
              <a:rPr lang="pt-BR" sz="1600" dirty="0">
                <a:latin typeface="Lato" panose="020F0502020204030203" pitchFamily="34" charset="0"/>
              </a:rPr>
              <a:t> uma vez que tem oportunidade comercial de poder crescer naqueles produtos onde está abaixo. Refira-se, por exemplo, que em seguros tem uma penetração de 7,7%, em POS físicos 11,6% ou em faturas 9,3%.</a:t>
            </a:r>
          </a:p>
          <a:p>
            <a:pPr algn="just"/>
            <a:endParaRPr lang="pt-BR" sz="1600" dirty="0">
              <a:latin typeface="Lato" panose="020F0502020204030203" pitchFamily="34" charset="0"/>
            </a:endParaRPr>
          </a:p>
          <a:p>
            <a:pPr algn="just"/>
            <a:endParaRPr lang="pt-BR" sz="1600" dirty="0">
              <a:latin typeface="Lato" panose="020F0502020204030203" pitchFamily="34" charset="0"/>
            </a:endParaRPr>
          </a:p>
          <a:p>
            <a:pPr algn="just"/>
            <a:r>
              <a:rPr lang="pt-BR" sz="1600" dirty="0">
                <a:latin typeface="Lato" panose="020F0502020204030203" pitchFamily="34" charset="0"/>
              </a:rPr>
              <a:t>De um modo geral, </a:t>
            </a:r>
            <a:r>
              <a:rPr lang="pt-BR" sz="1600" b="1" dirty="0">
                <a:latin typeface="Lato" panose="020F0502020204030203" pitchFamily="34" charset="0"/>
              </a:rPr>
              <a:t>a estratégia do BPI passa por ter em conta os seguintes aspetos</a:t>
            </a:r>
            <a:r>
              <a:rPr lang="pt-BR" sz="1600" dirty="0">
                <a:latin typeface="Lato" panose="020F0502020204030203" pitchFamily="34" charset="0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Ter uma oferta de produtos e serviços competitivos com o mercado</a:t>
            </a:r>
            <a:r>
              <a:rPr lang="pt-BR" sz="1600" dirty="0">
                <a:latin typeface="Lato" panose="020F0502020204030203" pitchFamily="34" charset="0"/>
              </a:rPr>
              <a:t>.</a:t>
            </a:r>
          </a:p>
          <a:p>
            <a:pPr lvl="1" algn="just"/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Utilização mais intensiva dos canais de comunicação com o cliente </a:t>
            </a:r>
            <a:r>
              <a:rPr lang="pt-BR" sz="1600" dirty="0">
                <a:latin typeface="Lato" panose="020F0502020204030203" pitchFamily="34" charset="0"/>
              </a:rPr>
              <a:t>e, sobretudo, reforço da figura do gestor comercial que é o eixo da relação com a empresa.</a:t>
            </a:r>
          </a:p>
          <a:p>
            <a:pPr lvl="1" algn="just"/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Revisão da política de preços </a:t>
            </a:r>
            <a:r>
              <a:rPr lang="pt-BR" sz="1600" dirty="0">
                <a:latin typeface="Lato" panose="020F0502020204030203" pitchFamily="34" charset="0"/>
              </a:rPr>
              <a:t>aplicada aos produtos e serviços bancários para garantir que estamos alinhados com o mercado, uma vez que as empresas são muito sensíveis às comissões.</a:t>
            </a:r>
          </a:p>
          <a:p>
            <a:pPr lvl="1" algn="just"/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Conceber campanhas de comunicação para este segmento </a:t>
            </a:r>
            <a:r>
              <a:rPr lang="pt-BR" sz="1600" dirty="0">
                <a:latin typeface="Lato" panose="020F0502020204030203" pitchFamily="34" charset="0"/>
              </a:rPr>
              <a:t>que nos permitam estar mais perto dos clientes, </a:t>
            </a:r>
            <a:r>
              <a:rPr lang="pt-BR" sz="1600" dirty="0" err="1">
                <a:latin typeface="Lato" panose="020F0502020204030203" pitchFamily="34" charset="0"/>
              </a:rPr>
              <a:t>fidelizá-los</a:t>
            </a:r>
            <a:r>
              <a:rPr lang="pt-BR" sz="1600" dirty="0">
                <a:latin typeface="Lato" panose="020F0502020204030203" pitchFamily="34" charset="0"/>
              </a:rPr>
              <a:t> e tornar-nos o banco preferido das empresas.</a:t>
            </a:r>
          </a:p>
          <a:p>
            <a:pPr lvl="1" algn="just"/>
            <a:endParaRPr lang="pt-BR" sz="1600" dirty="0">
              <a:latin typeface="Lato" panose="020F050202020403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highlight>
                  <a:srgbClr val="FFFF00"/>
                </a:highlight>
                <a:latin typeface="Lato" panose="020F0502020204030203" pitchFamily="34" charset="0"/>
              </a:rPr>
              <a:t>Implementar táticas para melhorar a presença </a:t>
            </a:r>
            <a:r>
              <a:rPr lang="pt-BR" sz="1600" dirty="0">
                <a:latin typeface="Lato" panose="020F0502020204030203" pitchFamily="34" charset="0"/>
              </a:rPr>
              <a:t>em áreas estratégicas como Lisboa, aumentar o número de clientes no setor dos serviços e ter uma maior presença nas empresas com um volume de vendas entre 3,5 e 5 milhões de euros.</a:t>
            </a:r>
          </a:p>
          <a:p>
            <a:pPr lvl="1" algn="just"/>
            <a:endParaRPr lang="pt-BR" sz="1500" dirty="0">
              <a:latin typeface="Lato" panose="020F0502020204030203" pitchFamily="34" charset="0"/>
            </a:endParaRPr>
          </a:p>
          <a:p>
            <a:pPr lvl="1" algn="just"/>
            <a:endParaRPr lang="pt-BR" sz="1500" dirty="0">
              <a:latin typeface="Lato" panose="020F0502020204030203" pitchFamily="34" charset="0"/>
            </a:endParaRPr>
          </a:p>
          <a:p>
            <a:pPr algn="just"/>
            <a:endParaRPr lang="pt-BR" sz="1500" dirty="0">
              <a:latin typeface="Lato" panose="020F0502020204030203" pitchFamily="34" charset="0"/>
            </a:endParaRPr>
          </a:p>
          <a:p>
            <a:pPr algn="just"/>
            <a:endParaRPr lang="pt-BR" sz="15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7AAA791-4E4F-4E83-81F6-E8E664BBD0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8927" cy="6913870"/>
          </a:xfrm>
          <a:prstGeom prst="rect">
            <a:avLst/>
          </a:prstGeom>
        </p:spPr>
      </p:pic>
      <p:sp>
        <p:nvSpPr>
          <p:cNvPr id="11" name="Diagrama de flujo: conector fuera de página 10">
            <a:extLst>
              <a:ext uri="{FF2B5EF4-FFF2-40B4-BE49-F238E27FC236}">
                <a16:creationId xmlns:a16="http://schemas.microsoft.com/office/drawing/2014/main" id="{0B52A951-D0C6-46BB-A8A8-A7715A3EC38C}"/>
              </a:ext>
            </a:extLst>
          </p:cNvPr>
          <p:cNvSpPr/>
          <p:nvPr/>
        </p:nvSpPr>
        <p:spPr>
          <a:xfrm>
            <a:off x="7622293" y="-55871"/>
            <a:ext cx="3423920" cy="6913870"/>
          </a:xfrm>
          <a:prstGeom prst="flowChartOffpageConnector">
            <a:avLst/>
          </a:prstGeom>
          <a:solidFill>
            <a:srgbClr val="B1D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662FC46-E3C4-47EF-ADF8-03AC81F62FDC}"/>
              </a:ext>
            </a:extLst>
          </p:cNvPr>
          <p:cNvSpPr txBox="1"/>
          <p:nvPr/>
        </p:nvSpPr>
        <p:spPr>
          <a:xfrm>
            <a:off x="1901899" y="0"/>
            <a:ext cx="2850815" cy="6857999"/>
          </a:xfrm>
          <a:prstGeom prst="rect">
            <a:avLst/>
          </a:prstGeom>
          <a:solidFill>
            <a:srgbClr val="101D26">
              <a:alpha val="50196"/>
            </a:srgb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MADRID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BARCELONA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SEVILLA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LISBOA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ARGENTINA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COLOMBIA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MEXICO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>
                <a:solidFill>
                  <a:schemeClr val="bg1"/>
                </a:solidFill>
                <a:ea typeface="Zilla Slab SemiBold" pitchFamily="2" charset="0"/>
              </a:rPr>
              <a:t>VENEZUELA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Zilla Slab SemiBold" pitchFamily="2" charset="0"/>
                <a:cs typeface="+mn-cs"/>
              </a:rPr>
              <a:t>PERÚ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b="1" dirty="0">
                <a:solidFill>
                  <a:schemeClr val="bg1"/>
                </a:solidFill>
                <a:ea typeface="Zilla Slab SemiBold" pitchFamily="2" charset="0"/>
              </a:rPr>
              <a:t>PUERTO RICO</a:t>
            </a:r>
            <a:endParaRPr kumimoji="0" lang="es-ES_tradnl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Zilla Slab SemiBold" pitchFamily="2" charset="0"/>
              <a:cs typeface="+mn-cs"/>
            </a:endParaRPr>
          </a:p>
        </p:txBody>
      </p:sp>
      <p:sp>
        <p:nvSpPr>
          <p:cNvPr id="12" name="10 CuadroTexto">
            <a:extLst>
              <a:ext uri="{FF2B5EF4-FFF2-40B4-BE49-F238E27FC236}">
                <a16:creationId xmlns:a16="http://schemas.microsoft.com/office/drawing/2014/main" id="{89F679F4-54BB-45E0-AF59-3C18EF3DA8AE}"/>
              </a:ext>
            </a:extLst>
          </p:cNvPr>
          <p:cNvSpPr txBox="1"/>
          <p:nvPr/>
        </p:nvSpPr>
        <p:spPr>
          <a:xfrm>
            <a:off x="7439287" y="3072013"/>
            <a:ext cx="381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ES" sz="1500" dirty="0">
                <a:ea typeface="Zilla Slab" pitchFamily="2" charset="0"/>
                <a:cs typeface="Kalinga" panose="020B0502040204020203" pitchFamily="34" charset="0"/>
              </a:rPr>
              <a:t>Avda. del Llano Castellano, 13</a:t>
            </a:r>
            <a:r>
              <a:rPr lang="es-ES" sz="1500" baseline="0" dirty="0">
                <a:ea typeface="Zilla Slab" pitchFamily="2" charset="0"/>
                <a:cs typeface="Kalinga" panose="020B0502040204020203" pitchFamily="34" charset="0"/>
              </a:rPr>
              <a:t>. Madrid</a:t>
            </a:r>
          </a:p>
          <a:p>
            <a:pPr algn="ctr">
              <a:lnSpc>
                <a:spcPct val="100000"/>
              </a:lnSpc>
            </a:pPr>
            <a:r>
              <a:rPr lang="es-ES" sz="1500" baseline="0" dirty="0">
                <a:ea typeface="Zilla Slab" pitchFamily="2" charset="0"/>
                <a:cs typeface="Kalinga" panose="020B0502040204020203" pitchFamily="34" charset="0"/>
                <a:sym typeface="Wingdings" panose="05000000000000000000" pitchFamily="2" charset="2"/>
              </a:rPr>
              <a:t></a:t>
            </a:r>
            <a:r>
              <a:rPr lang="es-ES" sz="1500" baseline="0" dirty="0">
                <a:ea typeface="Zilla Slab" pitchFamily="2" charset="0"/>
                <a:cs typeface="Kalinga" panose="020B0502040204020203" pitchFamily="34" charset="0"/>
              </a:rPr>
              <a:t>  34 91 448 02 03</a:t>
            </a:r>
          </a:p>
          <a:p>
            <a:pPr algn="ctr">
              <a:lnSpc>
                <a:spcPct val="100000"/>
              </a:lnSpc>
            </a:pPr>
            <a:r>
              <a:rPr lang="es-ES" sz="1500" dirty="0">
                <a:ea typeface="Zilla Slab" pitchFamily="2" charset="0"/>
                <a:cs typeface="Kalinga" pitchFamily="34" charset="0"/>
              </a:rPr>
              <a:t>www.grupoinmark.com</a:t>
            </a:r>
            <a:endParaRPr lang="es-ES_tradnl" sz="1500" dirty="0">
              <a:ea typeface="Zilla Slab" pitchFamily="2" charset="0"/>
              <a:cs typeface="Kalinga" panose="020B0502040204020203" pitchFamily="34" charset="0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9" name="Imagen 18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3481731-4679-4120-B207-588DA6892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45" y="1247804"/>
            <a:ext cx="3064084" cy="1077218"/>
          </a:xfrm>
          <a:prstGeom prst="rect">
            <a:avLst/>
          </a:prstGeom>
        </p:spPr>
      </p:pic>
      <p:sp>
        <p:nvSpPr>
          <p:cNvPr id="8" name="10 CuadroTexto">
            <a:extLst>
              <a:ext uri="{FF2B5EF4-FFF2-40B4-BE49-F238E27FC236}">
                <a16:creationId xmlns:a16="http://schemas.microsoft.com/office/drawing/2014/main" id="{681E0A6C-22EE-DAF5-3E1C-39690119316A}"/>
              </a:ext>
            </a:extLst>
          </p:cNvPr>
          <p:cNvSpPr txBox="1"/>
          <p:nvPr/>
        </p:nvSpPr>
        <p:spPr>
          <a:xfrm>
            <a:off x="7322273" y="4299123"/>
            <a:ext cx="4078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500" dirty="0">
                <a:ea typeface="Zilla Slab" pitchFamily="2" charset="0"/>
                <a:cs typeface="Kalinga" panose="020B0502040204020203" pitchFamily="34" charset="0"/>
              </a:rPr>
              <a:t>ana.revilla@grupoinmark.com</a:t>
            </a:r>
          </a:p>
          <a:p>
            <a:pPr algn="ctr"/>
            <a:r>
              <a:rPr lang="es-ES" sz="1500" dirty="0">
                <a:ea typeface="Zilla Slab" pitchFamily="2" charset="0"/>
                <a:cs typeface="Kalinga" panose="020B0502040204020203" pitchFamily="34" charset="0"/>
              </a:rPr>
              <a:t>manuel.lopez@grupoinmark.com</a:t>
            </a:r>
          </a:p>
        </p:txBody>
      </p:sp>
    </p:spTree>
    <p:extLst>
      <p:ext uri="{BB962C8B-B14F-4D97-AF65-F5344CB8AC3E}">
        <p14:creationId xmlns:p14="http://schemas.microsoft.com/office/powerpoint/2010/main" val="10145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/>
          </p:cNvSpPr>
          <p:nvPr/>
        </p:nvSpPr>
        <p:spPr>
          <a:xfrm>
            <a:off x="1264353" y="1592083"/>
            <a:ext cx="425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Número de entidades de que é cliente</a:t>
            </a:r>
          </a:p>
        </p:txBody>
      </p:sp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F31C39EE-2AAF-4AA3-ABF4-F37910C61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06847"/>
              </p:ext>
            </p:extLst>
          </p:nvPr>
        </p:nvGraphicFramePr>
        <p:xfrm>
          <a:off x="792953" y="1753299"/>
          <a:ext cx="4875169" cy="3749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 Box 30">
            <a:extLst>
              <a:ext uri="{FF2B5EF4-FFF2-40B4-BE49-F238E27FC236}">
                <a16:creationId xmlns:a16="http://schemas.microsoft.com/office/drawing/2014/main" id="{2BEA5E6B-1D61-4E58-81B7-73E9676AF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3236" y="483375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3080" name="Picture 8" descr="media aritmetica | Calculadoras">
            <a:extLst>
              <a:ext uri="{FF2B5EF4-FFF2-40B4-BE49-F238E27FC236}">
                <a16:creationId xmlns:a16="http://schemas.microsoft.com/office/drawing/2014/main" id="{D0590594-15CD-4A36-8B75-737DB9A80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314" y="1313708"/>
            <a:ext cx="497054" cy="49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E84E82-FF93-4686-A531-62811E620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6" y="719646"/>
            <a:ext cx="906450" cy="906450"/>
          </a:xfrm>
          <a:prstGeom prst="rect">
            <a:avLst/>
          </a:prstGeom>
        </p:spPr>
      </p:pic>
      <p:pic>
        <p:nvPicPr>
          <p:cNvPr id="18" name="Imagen 17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126C1442-E9D5-46CA-80AB-F97C94B98B7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2" y="2409824"/>
            <a:ext cx="1085850" cy="1019175"/>
          </a:xfrm>
          <a:prstGeom prst="rect">
            <a:avLst/>
          </a:prstGeom>
        </p:spPr>
      </p:pic>
      <p:graphicFrame>
        <p:nvGraphicFramePr>
          <p:cNvPr id="14" name="1 Objeto">
            <a:extLst>
              <a:ext uri="{FF2B5EF4-FFF2-40B4-BE49-F238E27FC236}">
                <a16:creationId xmlns:a16="http://schemas.microsoft.com/office/drawing/2014/main" id="{6263EECB-6901-E0CB-5099-31D63BA1F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24634"/>
              </p:ext>
            </p:extLst>
          </p:nvPr>
        </p:nvGraphicFramePr>
        <p:xfrm>
          <a:off x="7770582" y="2333869"/>
          <a:ext cx="4159733" cy="1353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Text Box 30">
            <a:extLst>
              <a:ext uri="{FF2B5EF4-FFF2-40B4-BE49-F238E27FC236}">
                <a16:creationId xmlns:a16="http://schemas.microsoft.com/office/drawing/2014/main" id="{458CE42A-85BA-703A-B487-63DC91DE7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6537" y="3641150"/>
            <a:ext cx="13982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Base: 557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1F325D92-3062-E59F-75E0-9D92D4FB8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347" y="3641150"/>
            <a:ext cx="13982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Base: 449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14C0CAD-F182-4A68-39C6-E2269F2AC7B6}"/>
              </a:ext>
            </a:extLst>
          </p:cNvPr>
          <p:cNvSpPr txBox="1">
            <a:spLocks/>
          </p:cNvSpPr>
          <p:nvPr/>
        </p:nvSpPr>
        <p:spPr>
          <a:xfrm>
            <a:off x="8766368" y="144143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Média de entidades</a:t>
            </a:r>
          </a:p>
        </p:txBody>
      </p:sp>
      <p:graphicFrame>
        <p:nvGraphicFramePr>
          <p:cNvPr id="15" name="1 Objeto">
            <a:extLst>
              <a:ext uri="{FF2B5EF4-FFF2-40B4-BE49-F238E27FC236}">
                <a16:creationId xmlns:a16="http://schemas.microsoft.com/office/drawing/2014/main" id="{34C48A6C-6D70-A394-14C1-43EE706D7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169240"/>
              </p:ext>
            </p:extLst>
          </p:nvPr>
        </p:nvGraphicFramePr>
        <p:xfrm>
          <a:off x="7770582" y="4156787"/>
          <a:ext cx="4159733" cy="1353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Text Box 30">
            <a:extLst>
              <a:ext uri="{FF2B5EF4-FFF2-40B4-BE49-F238E27FC236}">
                <a16:creationId xmlns:a16="http://schemas.microsoft.com/office/drawing/2014/main" id="{CE36D38D-5311-7B28-9AEB-FB9B37825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6537" y="5464068"/>
            <a:ext cx="13982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Base: 261</a:t>
            </a:r>
          </a:p>
        </p:txBody>
      </p:sp>
      <p:sp>
        <p:nvSpPr>
          <p:cNvPr id="17" name="Text Box 30">
            <a:extLst>
              <a:ext uri="{FF2B5EF4-FFF2-40B4-BE49-F238E27FC236}">
                <a16:creationId xmlns:a16="http://schemas.microsoft.com/office/drawing/2014/main" id="{8BB583F2-1E4F-103C-B951-E061BF1F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4347" y="5464068"/>
            <a:ext cx="13982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Base: 201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0CB0828-7782-B3A7-FB08-4364562CC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909323" y="4705890"/>
            <a:ext cx="943775" cy="4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FC083C59-7779-DDD6-59C9-3AEA14D5284F}"/>
              </a:ext>
            </a:extLst>
          </p:cNvPr>
          <p:cNvSpPr txBox="1"/>
          <p:nvPr/>
        </p:nvSpPr>
        <p:spPr>
          <a:xfrm>
            <a:off x="6824242" y="2919412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5486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 noChangeAspect="1"/>
          </p:cNvSpPr>
          <p:nvPr/>
        </p:nvSpPr>
        <p:spPr>
          <a:xfrm>
            <a:off x="4662751" y="818431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Notoriedade “top </a:t>
            </a:r>
            <a:r>
              <a:rPr lang="pt-PT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of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mind”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149A56FE-0A4B-4FB5-9B6E-F47EEE975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437" y="1136853"/>
            <a:ext cx="798919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Notoriedade Top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Mind</a:t>
            </a:r>
            <a:r>
              <a:rPr lang="pt-PT" u="none" dirty="0"/>
              <a:t>: recordação espontânea de bancos. Referência ao primeiro banco mencionado (“top </a:t>
            </a:r>
            <a:r>
              <a:rPr lang="pt-PT" u="none" dirty="0" err="1"/>
              <a:t>of</a:t>
            </a:r>
            <a:r>
              <a:rPr lang="pt-PT" u="none" dirty="0"/>
              <a:t> </a:t>
            </a:r>
            <a:r>
              <a:rPr lang="pt-PT" u="none" dirty="0" err="1"/>
              <a:t>mind</a:t>
            </a:r>
            <a:r>
              <a:rPr lang="pt-PT" u="none" dirty="0"/>
              <a:t>”).</a:t>
            </a:r>
          </a:p>
        </p:txBody>
      </p:sp>
      <p:sp>
        <p:nvSpPr>
          <p:cNvPr id="14" name="66 Rectángulo">
            <a:extLst>
              <a:ext uri="{FF2B5EF4-FFF2-40B4-BE49-F238E27FC236}">
                <a16:creationId xmlns:a16="http://schemas.microsoft.com/office/drawing/2014/main" id="{B335D7A6-706B-4210-BACE-14F2E8D4BD84}"/>
              </a:ext>
            </a:extLst>
          </p:cNvPr>
          <p:cNvSpPr/>
          <p:nvPr/>
        </p:nvSpPr>
        <p:spPr>
          <a:xfrm>
            <a:off x="2535640" y="2848114"/>
            <a:ext cx="6120680" cy="41317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18" name="1 Objeto">
            <a:extLst>
              <a:ext uri="{FF2B5EF4-FFF2-40B4-BE49-F238E27FC236}">
                <a16:creationId xmlns:a16="http://schemas.microsoft.com/office/drawing/2014/main" id="{BD45DE3A-61F8-4C5D-A542-873F43DB5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34129"/>
              </p:ext>
            </p:extLst>
          </p:nvPr>
        </p:nvGraphicFramePr>
        <p:xfrm>
          <a:off x="2473314" y="1900507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Box 42">
            <a:extLst>
              <a:ext uri="{FF2B5EF4-FFF2-40B4-BE49-F238E27FC236}">
                <a16:creationId xmlns:a16="http://schemas.microsoft.com/office/drawing/2014/main" id="{306884BC-1571-4E74-92C6-6051863C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839546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88AA9C63-4051-4228-8AE1-50C1F7606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713" y="6082694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449</a:t>
            </a:r>
          </a:p>
        </p:txBody>
      </p:sp>
      <p:pic>
        <p:nvPicPr>
          <p:cNvPr id="4098" name="Picture 2" descr="Neuromarketing Consultoría Marketing Logroño Vitoria Bilbao Pamplona">
            <a:extLst>
              <a:ext uri="{FF2B5EF4-FFF2-40B4-BE49-F238E27FC236}">
                <a16:creationId xmlns:a16="http://schemas.microsoft.com/office/drawing/2014/main" id="{F34E986A-E19F-4354-BAEA-569231D7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7" y="591382"/>
            <a:ext cx="1284214" cy="119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392FC8BD-B6CD-2790-FF94-33DAFDF00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033638" y="2937035"/>
            <a:ext cx="240790" cy="24079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6C6E99BA-19D8-C84F-23F9-9ACB3061C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059765" y="2550717"/>
            <a:ext cx="240790" cy="240790"/>
          </a:xfrm>
          <a:prstGeom prst="rect">
            <a:avLst/>
          </a:prstGeom>
        </p:spPr>
      </p:pic>
      <p:sp>
        <p:nvSpPr>
          <p:cNvPr id="25" name="Text Box 30">
            <a:extLst>
              <a:ext uri="{FF2B5EF4-FFF2-40B4-BE49-F238E27FC236}">
                <a16:creationId xmlns:a16="http://schemas.microsoft.com/office/drawing/2014/main" id="{9D8F428E-75D3-38FA-1FAE-35201C27C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5" y="6082694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4B742-726B-A154-B13D-F95CBC49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17169" y="2900820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4C9C45CF-9E64-E9DC-2077-D06A4C937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998802" y="3756532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FEC1637C-FB4C-ADD1-5181-E2D680716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615623" y="4560358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 noChangeAspect="1"/>
          </p:cNvSpPr>
          <p:nvPr/>
        </p:nvSpPr>
        <p:spPr>
          <a:xfrm>
            <a:off x="4662751" y="818431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Notoriedade “cinco referências”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149A56FE-0A4B-4FB5-9B6E-F47EEE975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437" y="1136853"/>
            <a:ext cx="798919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Notoriedade Cinco Referências</a:t>
            </a:r>
            <a:r>
              <a:rPr lang="pt-PT" u="none" dirty="0"/>
              <a:t>: recordação espontânea de bancos. Cinco primeiros banco mencionados.</a:t>
            </a:r>
          </a:p>
        </p:txBody>
      </p:sp>
      <p:pic>
        <p:nvPicPr>
          <p:cNvPr id="4098" name="Picture 2" descr="Neuromarketing Consultoría Marketing Logroño Vitoria Bilbao Pamplona">
            <a:extLst>
              <a:ext uri="{FF2B5EF4-FFF2-40B4-BE49-F238E27FC236}">
                <a16:creationId xmlns:a16="http://schemas.microsoft.com/office/drawing/2014/main" id="{F34E986A-E19F-4354-BAEA-569231D7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7" y="591382"/>
            <a:ext cx="1284214" cy="119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392FC8BD-B6CD-2790-FF94-33DAFDF0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6792848" y="4478442"/>
            <a:ext cx="240790" cy="24079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6C6E99BA-19D8-C84F-23F9-9ACB3061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628678" y="4813723"/>
            <a:ext cx="240790" cy="240790"/>
          </a:xfrm>
          <a:prstGeom prst="rect">
            <a:avLst/>
          </a:prstGeom>
        </p:spPr>
      </p:pic>
      <p:sp>
        <p:nvSpPr>
          <p:cNvPr id="17" name="66 Rectángulo">
            <a:extLst>
              <a:ext uri="{FF2B5EF4-FFF2-40B4-BE49-F238E27FC236}">
                <a16:creationId xmlns:a16="http://schemas.microsoft.com/office/drawing/2014/main" id="{4EF252DA-48EF-60FC-42AC-A4918D4A1A0E}"/>
              </a:ext>
            </a:extLst>
          </p:cNvPr>
          <p:cNvSpPr/>
          <p:nvPr/>
        </p:nvSpPr>
        <p:spPr>
          <a:xfrm>
            <a:off x="2535640" y="3067781"/>
            <a:ext cx="6120680" cy="34146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19" name="1 Objeto">
            <a:extLst>
              <a:ext uri="{FF2B5EF4-FFF2-40B4-BE49-F238E27FC236}">
                <a16:creationId xmlns:a16="http://schemas.microsoft.com/office/drawing/2014/main" id="{62C2A92C-C997-AC30-EE57-C3BBF7835D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189016"/>
              </p:ext>
            </p:extLst>
          </p:nvPr>
        </p:nvGraphicFramePr>
        <p:xfrm>
          <a:off x="2473314" y="1579224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Text Box 42">
            <a:extLst>
              <a:ext uri="{FF2B5EF4-FFF2-40B4-BE49-F238E27FC236}">
                <a16:creationId xmlns:a16="http://schemas.microsoft.com/office/drawing/2014/main" id="{A9B4CDCA-F14D-EE1F-769F-32DABF390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51826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83C595DB-9E51-0203-8963-D040A4440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713" y="57614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449</a:t>
            </a: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128A5CFC-318F-FA88-26DB-94FC0B072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5" y="57614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7FC5A507-2BB2-D87C-CA3F-DAC27C2F7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49400" y="3107332"/>
            <a:ext cx="644611" cy="2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media aritmetica | Calculadoras">
            <a:extLst>
              <a:ext uri="{FF2B5EF4-FFF2-40B4-BE49-F238E27FC236}">
                <a16:creationId xmlns:a16="http://schemas.microsoft.com/office/drawing/2014/main" id="{40337EC8-9E14-F863-38D6-372E60DE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40" y="6357273"/>
            <a:ext cx="339495" cy="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6FDBD1F-E26B-FE24-DCCA-15972970F6C7}"/>
              </a:ext>
            </a:extLst>
          </p:cNvPr>
          <p:cNvGrpSpPr/>
          <p:nvPr/>
        </p:nvGrpSpPr>
        <p:grpSpPr>
          <a:xfrm>
            <a:off x="3998740" y="6291866"/>
            <a:ext cx="3429670" cy="433908"/>
            <a:chOff x="3998740" y="6291866"/>
            <a:chExt cx="3429670" cy="433908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0F2C931-4073-1A5A-4A1B-D3FF9D82578A}"/>
                </a:ext>
              </a:extLst>
            </p:cNvPr>
            <p:cNvSpPr/>
            <p:nvPr/>
          </p:nvSpPr>
          <p:spPr>
            <a:xfrm>
              <a:off x="4075611" y="6291866"/>
              <a:ext cx="3352799" cy="4339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2503218166">
                    <a:custGeom>
                      <a:avLst/>
                      <a:gdLst>
                        <a:gd name="connsiteX0" fmla="*/ 0 w 3271707"/>
                        <a:gd name="connsiteY0" fmla="*/ 0 h 418523"/>
                        <a:gd name="connsiteX1" fmla="*/ 610719 w 3271707"/>
                        <a:gd name="connsiteY1" fmla="*/ 0 h 418523"/>
                        <a:gd name="connsiteX2" fmla="*/ 1057852 w 3271707"/>
                        <a:gd name="connsiteY2" fmla="*/ 0 h 418523"/>
                        <a:gd name="connsiteX3" fmla="*/ 1668571 w 3271707"/>
                        <a:gd name="connsiteY3" fmla="*/ 0 h 418523"/>
                        <a:gd name="connsiteX4" fmla="*/ 2148421 w 3271707"/>
                        <a:gd name="connsiteY4" fmla="*/ 0 h 418523"/>
                        <a:gd name="connsiteX5" fmla="*/ 2693705 w 3271707"/>
                        <a:gd name="connsiteY5" fmla="*/ 0 h 418523"/>
                        <a:gd name="connsiteX6" fmla="*/ 3271707 w 3271707"/>
                        <a:gd name="connsiteY6" fmla="*/ 0 h 418523"/>
                        <a:gd name="connsiteX7" fmla="*/ 3271707 w 3271707"/>
                        <a:gd name="connsiteY7" fmla="*/ 418523 h 418523"/>
                        <a:gd name="connsiteX8" fmla="*/ 2824574 w 3271707"/>
                        <a:gd name="connsiteY8" fmla="*/ 418523 h 418523"/>
                        <a:gd name="connsiteX9" fmla="*/ 2312006 w 3271707"/>
                        <a:gd name="connsiteY9" fmla="*/ 418523 h 418523"/>
                        <a:gd name="connsiteX10" fmla="*/ 1701288 w 3271707"/>
                        <a:gd name="connsiteY10" fmla="*/ 418523 h 418523"/>
                        <a:gd name="connsiteX11" fmla="*/ 1123286 w 3271707"/>
                        <a:gd name="connsiteY11" fmla="*/ 418523 h 418523"/>
                        <a:gd name="connsiteX12" fmla="*/ 643436 w 3271707"/>
                        <a:gd name="connsiteY12" fmla="*/ 418523 h 418523"/>
                        <a:gd name="connsiteX13" fmla="*/ 0 w 3271707"/>
                        <a:gd name="connsiteY13" fmla="*/ 418523 h 418523"/>
                        <a:gd name="connsiteX14" fmla="*/ 0 w 3271707"/>
                        <a:gd name="connsiteY14" fmla="*/ 0 h 418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271707" h="418523" extrusionOk="0">
                          <a:moveTo>
                            <a:pt x="0" y="0"/>
                          </a:moveTo>
                          <a:cubicBezTo>
                            <a:pt x="264834" y="-72142"/>
                            <a:pt x="442124" y="19474"/>
                            <a:pt x="610719" y="0"/>
                          </a:cubicBezTo>
                          <a:cubicBezTo>
                            <a:pt x="779314" y="-19474"/>
                            <a:pt x="868842" y="49891"/>
                            <a:pt x="1057852" y="0"/>
                          </a:cubicBezTo>
                          <a:cubicBezTo>
                            <a:pt x="1246862" y="-49891"/>
                            <a:pt x="1543560" y="64427"/>
                            <a:pt x="1668571" y="0"/>
                          </a:cubicBezTo>
                          <a:cubicBezTo>
                            <a:pt x="1793582" y="-64427"/>
                            <a:pt x="2000681" y="50307"/>
                            <a:pt x="2148421" y="0"/>
                          </a:cubicBezTo>
                          <a:cubicBezTo>
                            <a:pt x="2296161" y="-50307"/>
                            <a:pt x="2569859" y="13851"/>
                            <a:pt x="2693705" y="0"/>
                          </a:cubicBezTo>
                          <a:cubicBezTo>
                            <a:pt x="2817551" y="-13851"/>
                            <a:pt x="3120871" y="10470"/>
                            <a:pt x="3271707" y="0"/>
                          </a:cubicBezTo>
                          <a:cubicBezTo>
                            <a:pt x="3309230" y="118740"/>
                            <a:pt x="3260333" y="219988"/>
                            <a:pt x="3271707" y="418523"/>
                          </a:cubicBezTo>
                          <a:cubicBezTo>
                            <a:pt x="3103748" y="442475"/>
                            <a:pt x="3014983" y="406024"/>
                            <a:pt x="2824574" y="418523"/>
                          </a:cubicBezTo>
                          <a:cubicBezTo>
                            <a:pt x="2634165" y="431022"/>
                            <a:pt x="2514108" y="357065"/>
                            <a:pt x="2312006" y="418523"/>
                          </a:cubicBezTo>
                          <a:cubicBezTo>
                            <a:pt x="2109904" y="479981"/>
                            <a:pt x="1942738" y="388315"/>
                            <a:pt x="1701288" y="418523"/>
                          </a:cubicBezTo>
                          <a:cubicBezTo>
                            <a:pt x="1459838" y="448731"/>
                            <a:pt x="1396089" y="368622"/>
                            <a:pt x="1123286" y="418523"/>
                          </a:cubicBezTo>
                          <a:cubicBezTo>
                            <a:pt x="850483" y="468424"/>
                            <a:pt x="867299" y="395497"/>
                            <a:pt x="643436" y="418523"/>
                          </a:cubicBezTo>
                          <a:cubicBezTo>
                            <a:pt x="419573" y="441549"/>
                            <a:pt x="305393" y="406462"/>
                            <a:pt x="0" y="418523"/>
                          </a:cubicBezTo>
                          <a:cubicBezTo>
                            <a:pt x="-38956" y="246827"/>
                            <a:pt x="27668" y="11456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9" name="Текст 11">
              <a:extLst>
                <a:ext uri="{FF2B5EF4-FFF2-40B4-BE49-F238E27FC236}">
                  <a16:creationId xmlns:a16="http://schemas.microsoft.com/office/drawing/2014/main" id="{FD56EB7F-6786-EEC8-25BF-1D660050B7EF}"/>
                </a:ext>
              </a:extLst>
            </p:cNvPr>
            <p:cNvSpPr txBox="1">
              <a:spLocks/>
            </p:cNvSpPr>
            <p:nvPr/>
          </p:nvSpPr>
          <p:spPr>
            <a:xfrm>
              <a:off x="3998740" y="6335297"/>
              <a:ext cx="1472257" cy="30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800"/>
                </a:lnSpc>
              </a:pPr>
              <a:r>
                <a:rPr lang="pt-PT" sz="1100" b="1" dirty="0">
                  <a:latin typeface="Zilla Slab SemiBold" pitchFamily="2" charset="0"/>
                  <a:ea typeface="Zilla Slab SemiBold" pitchFamily="2" charset="0"/>
                  <a:cs typeface="Poppins SemiBold" panose="02000000000000000000" pitchFamily="2" charset="0"/>
                </a:rPr>
                <a:t>Média de menções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AB89F7AD-3C07-372F-AF8B-8F95813A20B2}"/>
                </a:ext>
              </a:extLst>
            </p:cNvPr>
            <p:cNvSpPr txBox="1"/>
            <p:nvPr/>
          </p:nvSpPr>
          <p:spPr>
            <a:xfrm>
              <a:off x="6399468" y="6386357"/>
              <a:ext cx="466794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Zilla Slab SemiBold" pitchFamily="2" charset="0"/>
                  <a:ea typeface="Zilla Slab SemiBold" pitchFamily="2" charset="0"/>
                </a:rPr>
                <a:t>3,42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3C0F1B2-DADE-64A8-820B-D987C5EEAAC3}"/>
                </a:ext>
              </a:extLst>
            </p:cNvPr>
            <p:cNvSpPr txBox="1"/>
            <p:nvPr/>
          </p:nvSpPr>
          <p:spPr>
            <a:xfrm>
              <a:off x="5562364" y="6386357"/>
              <a:ext cx="470000" cy="276999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latin typeface="Zilla Slab SemiBold" pitchFamily="2" charset="0"/>
                  <a:ea typeface="Zilla Slab SemiBold" pitchFamily="2" charset="0"/>
                </a:rPr>
                <a:t>2,84</a:t>
              </a:r>
            </a:p>
          </p:txBody>
        </p:sp>
      </p:grpSp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6975ADDB-AD18-FF46-772D-016A7EB6A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939370" y="4154921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AB476086-1798-2309-1020-21DA1D564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029409" y="3815197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00D663E6-4C70-8773-5FA9-8346FC9E8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113692" y="3479503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0A60C048-7A76-69BD-EDF4-CD20C7B70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748492" y="3120194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D9781920-5AD5-0E07-9AAA-F912D1DBF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752195" y="2792181"/>
            <a:ext cx="240790" cy="24079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9B947003-8FF2-589C-21B8-A5A66074B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858876" y="2477066"/>
            <a:ext cx="240790" cy="240790"/>
          </a:xfrm>
          <a:prstGeom prst="rect">
            <a:avLst/>
          </a:prstGeom>
        </p:spPr>
      </p:pic>
      <p:pic>
        <p:nvPicPr>
          <p:cNvPr id="11" name="Gráfico 10" descr="Círculo con flecha a la izquierda con relleno sólido">
            <a:extLst>
              <a:ext uri="{FF2B5EF4-FFF2-40B4-BE49-F238E27FC236}">
                <a16:creationId xmlns:a16="http://schemas.microsoft.com/office/drawing/2014/main" id="{4273A6A4-F072-4C24-2259-1AA368AA6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923241" y="2136730"/>
            <a:ext cx="240790" cy="240790"/>
          </a:xfrm>
          <a:prstGeom prst="rect">
            <a:avLst/>
          </a:prstGeom>
        </p:spPr>
      </p:pic>
      <p:pic>
        <p:nvPicPr>
          <p:cNvPr id="14" name="Gráfico 13" descr="Círculo con flecha a la izquierda con relleno sólido">
            <a:extLst>
              <a:ext uri="{FF2B5EF4-FFF2-40B4-BE49-F238E27FC236}">
                <a16:creationId xmlns:a16="http://schemas.microsoft.com/office/drawing/2014/main" id="{3B061240-D065-7F79-1161-9FD2D8C5D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164031" y="1787378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/>
          </p:cNvSpPr>
          <p:nvPr/>
        </p:nvSpPr>
        <p:spPr>
          <a:xfrm>
            <a:off x="1400020" y="737200"/>
            <a:ext cx="435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Clientes preferentes que mencionam a cada banco en Notoriedade “top of mind”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149A56FE-0A4B-4FB5-9B6E-F47EEE975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075" y="1358094"/>
            <a:ext cx="3267688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Notoriedade Top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Mind</a:t>
            </a:r>
            <a:r>
              <a:rPr lang="pt-PT" u="none" dirty="0"/>
              <a:t>: recordação espontânea de bancos. Referência ao primeiro banco mencionado (“top </a:t>
            </a:r>
            <a:r>
              <a:rPr lang="pt-PT" u="none" dirty="0" err="1"/>
              <a:t>of</a:t>
            </a:r>
            <a:r>
              <a:rPr lang="pt-PT" u="none" dirty="0"/>
              <a:t> </a:t>
            </a:r>
            <a:r>
              <a:rPr lang="pt-PT" u="none" dirty="0" err="1"/>
              <a:t>mind</a:t>
            </a:r>
            <a:r>
              <a:rPr lang="pt-PT" u="none" dirty="0"/>
              <a:t>”).</a:t>
            </a:r>
          </a:p>
        </p:txBody>
      </p:sp>
      <p:sp>
        <p:nvSpPr>
          <p:cNvPr id="14" name="66 Rectángulo">
            <a:extLst>
              <a:ext uri="{FF2B5EF4-FFF2-40B4-BE49-F238E27FC236}">
                <a16:creationId xmlns:a16="http://schemas.microsoft.com/office/drawing/2014/main" id="{B335D7A6-706B-4210-BACE-14F2E8D4BD84}"/>
              </a:ext>
            </a:extLst>
          </p:cNvPr>
          <p:cNvSpPr/>
          <p:nvPr/>
        </p:nvSpPr>
        <p:spPr>
          <a:xfrm>
            <a:off x="741639" y="1956552"/>
            <a:ext cx="5009001" cy="80515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18" name="1 Objeto">
            <a:extLst>
              <a:ext uri="{FF2B5EF4-FFF2-40B4-BE49-F238E27FC236}">
                <a16:creationId xmlns:a16="http://schemas.microsoft.com/office/drawing/2014/main" id="{BD45DE3A-61F8-4C5D-A542-873F43DB5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510815"/>
              </p:ext>
            </p:extLst>
          </p:nvPr>
        </p:nvGraphicFramePr>
        <p:xfrm>
          <a:off x="230310" y="1807542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Box 42">
            <a:extLst>
              <a:ext uri="{FF2B5EF4-FFF2-40B4-BE49-F238E27FC236}">
                <a16:creationId xmlns:a16="http://schemas.microsoft.com/office/drawing/2014/main" id="{306884BC-1571-4E74-92C6-6051863C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03" y="173284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88AA9C63-4051-4228-8AE1-50C1F7606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5616" y="6015225"/>
            <a:ext cx="239403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 pitchFamily="34" charset="0"/>
              </a:rPr>
              <a:t>Base: clientes preferentes de cada banco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7226F51-04FD-4137-A1C1-3F085CC55D7D}"/>
              </a:ext>
            </a:extLst>
          </p:cNvPr>
          <p:cNvSpPr txBox="1">
            <a:spLocks/>
          </p:cNvSpPr>
          <p:nvPr/>
        </p:nvSpPr>
        <p:spPr>
          <a:xfrm>
            <a:off x="7204824" y="737200"/>
            <a:ext cx="4350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Total Clientes que mencionam a cada banco en Notoriedade “top of mind”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40" name="Text Box 42">
            <a:extLst>
              <a:ext uri="{FF2B5EF4-FFF2-40B4-BE49-F238E27FC236}">
                <a16:creationId xmlns:a16="http://schemas.microsoft.com/office/drawing/2014/main" id="{36AB8142-3372-4032-83EE-166062E1B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908" y="1785096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4098" name="Picture 2" descr="Neuromarketing Consultoría Marketing Logroño Vitoria Bilbao Pamplona">
            <a:extLst>
              <a:ext uri="{FF2B5EF4-FFF2-40B4-BE49-F238E27FC236}">
                <a16:creationId xmlns:a16="http://schemas.microsoft.com/office/drawing/2014/main" id="{F34E986A-E19F-4354-BAEA-569231D7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13" y="555416"/>
            <a:ext cx="877135" cy="8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31">
            <a:extLst>
              <a:ext uri="{FF2B5EF4-FFF2-40B4-BE49-F238E27FC236}">
                <a16:creationId xmlns:a16="http://schemas.microsoft.com/office/drawing/2014/main" id="{5EA4AC80-2FCD-4E08-8A58-4B4A7D756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051" y="1358094"/>
            <a:ext cx="3267688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Notoriedade Top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Mind</a:t>
            </a:r>
            <a:r>
              <a:rPr lang="pt-PT" u="none" dirty="0"/>
              <a:t>: recordação espontânea de bancos. Referência ao primeiro banco mencionado (“top </a:t>
            </a:r>
            <a:r>
              <a:rPr lang="pt-PT" u="none" dirty="0" err="1"/>
              <a:t>of</a:t>
            </a:r>
            <a:r>
              <a:rPr lang="pt-PT" u="none" dirty="0"/>
              <a:t> </a:t>
            </a:r>
            <a:r>
              <a:rPr lang="pt-PT" u="none" dirty="0" err="1"/>
              <a:t>mind</a:t>
            </a:r>
            <a:r>
              <a:rPr lang="pt-PT" u="none" dirty="0"/>
              <a:t>”).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FFCE0C2-68D9-7966-28FF-F8EC99231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255717" y="2213959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66 Rectángulo">
            <a:extLst>
              <a:ext uri="{FF2B5EF4-FFF2-40B4-BE49-F238E27FC236}">
                <a16:creationId xmlns:a16="http://schemas.microsoft.com/office/drawing/2014/main" id="{EBCAB046-40AA-9DEE-C2AD-8AAB16B9B981}"/>
              </a:ext>
            </a:extLst>
          </p:cNvPr>
          <p:cNvSpPr/>
          <p:nvPr/>
        </p:nvSpPr>
        <p:spPr>
          <a:xfrm>
            <a:off x="6665849" y="3551673"/>
            <a:ext cx="4785181" cy="80515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02ADC48E-B6D6-C5E6-DB0B-BBE39BA907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52902"/>
              </p:ext>
            </p:extLst>
          </p:nvPr>
        </p:nvGraphicFramePr>
        <p:xfrm>
          <a:off x="6154520" y="1807542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Text Box 30">
            <a:extLst>
              <a:ext uri="{FF2B5EF4-FFF2-40B4-BE49-F238E27FC236}">
                <a16:creationId xmlns:a16="http://schemas.microsoft.com/office/drawing/2014/main" id="{84C9052A-3A76-2D92-1013-671C6FE64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826" y="6015225"/>
            <a:ext cx="239403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 pitchFamily="34" charset="0"/>
              </a:rPr>
              <a:t>Base: clientes de cada banco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EA1BF0E8-80AE-407E-5D27-14B10152C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179927" y="3809079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D0607E0-8E77-4979-9BC6-450DD756FEBC}"/>
              </a:ext>
            </a:extLst>
          </p:cNvPr>
          <p:cNvCxnSpPr>
            <a:cxnSpLocks/>
          </p:cNvCxnSpPr>
          <p:nvPr/>
        </p:nvCxnSpPr>
        <p:spPr>
          <a:xfrm>
            <a:off x="6153704" y="1488727"/>
            <a:ext cx="0" cy="501413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48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 noChangeAspect="1"/>
          </p:cNvSpPr>
          <p:nvPr/>
        </p:nvSpPr>
        <p:spPr>
          <a:xfrm>
            <a:off x="4920528" y="1005798"/>
            <a:ext cx="262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 de mercado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149A56FE-0A4B-4FB5-9B6E-F47EEE975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684" y="1358093"/>
            <a:ext cx="67961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Penetração de mercado</a:t>
            </a:r>
            <a:r>
              <a:rPr lang="pt-PT" u="none" dirty="0"/>
              <a:t>: percentagem de empresas entrevistadas que menciona ser cliente de cada banco.</a:t>
            </a:r>
          </a:p>
        </p:txBody>
      </p:sp>
      <p:pic>
        <p:nvPicPr>
          <p:cNvPr id="26" name="Picture 14" descr="Icono de trazo de color de podio - Descargar PNG/SVG transparente">
            <a:extLst>
              <a:ext uri="{FF2B5EF4-FFF2-40B4-BE49-F238E27FC236}">
                <a16:creationId xmlns:a16="http://schemas.microsoft.com/office/drawing/2014/main" id="{3B27CCA0-BDBB-4818-8C27-2C0EBD4C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0" y="579639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66 Rectángulo">
            <a:extLst>
              <a:ext uri="{FF2B5EF4-FFF2-40B4-BE49-F238E27FC236}">
                <a16:creationId xmlns:a16="http://schemas.microsoft.com/office/drawing/2014/main" id="{C2B9AFBC-2D0E-D270-AAE7-A6364DCDA1E3}"/>
              </a:ext>
            </a:extLst>
          </p:cNvPr>
          <p:cNvSpPr/>
          <p:nvPr/>
        </p:nvSpPr>
        <p:spPr>
          <a:xfrm>
            <a:off x="2535640" y="2953636"/>
            <a:ext cx="6120680" cy="34146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2AAD2380-2219-D3AB-FBEA-DF7AF9DDC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98882"/>
              </p:ext>
            </p:extLst>
          </p:nvPr>
        </p:nvGraphicFramePr>
        <p:xfrm>
          <a:off x="2473314" y="1795999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 Box 42">
            <a:extLst>
              <a:ext uri="{FF2B5EF4-FFF2-40B4-BE49-F238E27FC236}">
                <a16:creationId xmlns:a16="http://schemas.microsoft.com/office/drawing/2014/main" id="{96DDC044-2DF3-10E4-3605-9932D743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73503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E279C2F3-47F5-47B1-3566-CFC8FFCDC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713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449</a:t>
            </a:r>
          </a:p>
        </p:txBody>
      </p:sp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B130A7E1-7383-D3A4-0E23-E4E1F9B04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059765" y="3665978"/>
            <a:ext cx="240790" cy="240790"/>
          </a:xfrm>
          <a:prstGeom prst="rect">
            <a:avLst/>
          </a:prstGeom>
        </p:spPr>
      </p:pic>
      <p:pic>
        <p:nvPicPr>
          <p:cNvPr id="31" name="Gráfico 30" descr="Círculo con flecha a la izquierda con relleno sólido">
            <a:extLst>
              <a:ext uri="{FF2B5EF4-FFF2-40B4-BE49-F238E27FC236}">
                <a16:creationId xmlns:a16="http://schemas.microsoft.com/office/drawing/2014/main" id="{1D6D050B-BAF1-5F32-0D92-8F65E0CDE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159957" y="2009159"/>
            <a:ext cx="240790" cy="240790"/>
          </a:xfrm>
          <a:prstGeom prst="rect">
            <a:avLst/>
          </a:prstGeom>
        </p:spPr>
      </p:pic>
      <p:sp>
        <p:nvSpPr>
          <p:cNvPr id="32" name="Text Box 30">
            <a:extLst>
              <a:ext uri="{FF2B5EF4-FFF2-40B4-BE49-F238E27FC236}">
                <a16:creationId xmlns:a16="http://schemas.microsoft.com/office/drawing/2014/main" id="{2B620223-099A-F289-1395-3CCFFE34A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5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CCF9A260-9E1A-C8C9-4B9D-FBC21B2A8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17169" y="2970489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B57675D3-014C-1821-EC5C-3A33EB3B7E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756559" y="2685357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CCDAA91F-C4B3-763B-F7E7-4091832D3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724971" y="3003972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3FE6BD14-1D48-EF7F-93F9-6F4B6F02E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716262" y="3343571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3C5BBC7E-9196-5452-F502-FE7F47C06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051056" y="4005962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F21DC43B-CEC7-8E32-0E55-468AF2BB8B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982914" y="4354654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66BA9A25-888E-FE2F-6906-B9A65BC70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939370" y="4690832"/>
            <a:ext cx="240790" cy="24079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4C948916-392A-92BE-BD59-6DB889BDE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689871" y="5027009"/>
            <a:ext cx="240790" cy="240790"/>
          </a:xfrm>
          <a:prstGeom prst="rect">
            <a:avLst/>
          </a:prstGeom>
        </p:spPr>
      </p:pic>
      <p:pic>
        <p:nvPicPr>
          <p:cNvPr id="11" name="Gráfico 10" descr="Círculo con flecha a la izquierda con relleno sólido">
            <a:extLst>
              <a:ext uri="{FF2B5EF4-FFF2-40B4-BE49-F238E27FC236}">
                <a16:creationId xmlns:a16="http://schemas.microsoft.com/office/drawing/2014/main" id="{66F78CE2-5E2E-C226-2E94-911A6C221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604312" y="5354478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B4DA2F2-B914-4F9A-9A2B-79997F717A78}"/>
              </a:ext>
            </a:extLst>
          </p:cNvPr>
          <p:cNvSpPr txBox="1">
            <a:spLocks noChangeAspect="1"/>
          </p:cNvSpPr>
          <p:nvPr/>
        </p:nvSpPr>
        <p:spPr>
          <a:xfrm>
            <a:off x="4920527" y="1005798"/>
            <a:ext cx="276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Participação de mercado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2" name="Text Box 31">
            <a:extLst>
              <a:ext uri="{FF2B5EF4-FFF2-40B4-BE49-F238E27FC236}">
                <a16:creationId xmlns:a16="http://schemas.microsoft.com/office/drawing/2014/main" id="{149A56FE-0A4B-4FB5-9B6E-F47EEE975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684" y="1358093"/>
            <a:ext cx="6796125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Participação de mercado</a:t>
            </a:r>
            <a:r>
              <a:rPr lang="pt-PT" u="none" dirty="0"/>
              <a:t>: percentagem de relações que cada empresa tem com cada banco</a:t>
            </a:r>
          </a:p>
        </p:txBody>
      </p:sp>
      <p:pic>
        <p:nvPicPr>
          <p:cNvPr id="26" name="Picture 14" descr="Icono de trazo de color de podio - Descargar PNG/SVG transparente">
            <a:extLst>
              <a:ext uri="{FF2B5EF4-FFF2-40B4-BE49-F238E27FC236}">
                <a16:creationId xmlns:a16="http://schemas.microsoft.com/office/drawing/2014/main" id="{3B27CCA0-BDBB-4818-8C27-2C0EBD4C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0" y="579639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66 Rectángulo">
            <a:extLst>
              <a:ext uri="{FF2B5EF4-FFF2-40B4-BE49-F238E27FC236}">
                <a16:creationId xmlns:a16="http://schemas.microsoft.com/office/drawing/2014/main" id="{C2B9AFBC-2D0E-D270-AAE7-A6364DCDA1E3}"/>
              </a:ext>
            </a:extLst>
          </p:cNvPr>
          <p:cNvSpPr/>
          <p:nvPr/>
        </p:nvSpPr>
        <p:spPr>
          <a:xfrm>
            <a:off x="2535640" y="2962347"/>
            <a:ext cx="6120680" cy="34146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2AAD2380-2219-D3AB-FBEA-DF7AF9DDC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904703"/>
              </p:ext>
            </p:extLst>
          </p:nvPr>
        </p:nvGraphicFramePr>
        <p:xfrm>
          <a:off x="2473314" y="1795999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 Box 42">
            <a:extLst>
              <a:ext uri="{FF2B5EF4-FFF2-40B4-BE49-F238E27FC236}">
                <a16:creationId xmlns:a16="http://schemas.microsoft.com/office/drawing/2014/main" id="{96DDC044-2DF3-10E4-3605-9932D743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73503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B130A7E1-7383-D3A4-0E23-E4E1F9B04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051055" y="2349627"/>
            <a:ext cx="240790" cy="240790"/>
          </a:xfrm>
          <a:prstGeom prst="rect">
            <a:avLst/>
          </a:prstGeom>
        </p:spPr>
      </p:pic>
      <p:pic>
        <p:nvPicPr>
          <p:cNvPr id="31" name="Gráfico 30" descr="Círculo con flecha a la izquierda con relleno sólido">
            <a:extLst>
              <a:ext uri="{FF2B5EF4-FFF2-40B4-BE49-F238E27FC236}">
                <a16:creationId xmlns:a16="http://schemas.microsoft.com/office/drawing/2014/main" id="{1D6D050B-BAF1-5F32-0D92-8F65E0CDE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107378" y="2001938"/>
            <a:ext cx="240790" cy="240790"/>
          </a:xfrm>
          <a:prstGeom prst="rect">
            <a:avLst/>
          </a:prstGeom>
        </p:spPr>
      </p:pic>
      <p:sp>
        <p:nvSpPr>
          <p:cNvPr id="32" name="Text Box 30">
            <a:extLst>
              <a:ext uri="{FF2B5EF4-FFF2-40B4-BE49-F238E27FC236}">
                <a16:creationId xmlns:a16="http://schemas.microsoft.com/office/drawing/2014/main" id="{2B620223-099A-F289-1395-3CCFFE34A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4" y="5978186"/>
            <a:ext cx="142937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CCF9A260-9E1A-C8C9-4B9D-FBC21B2A8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17169" y="2987909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30">
            <a:extLst>
              <a:ext uri="{FF2B5EF4-FFF2-40B4-BE49-F238E27FC236}">
                <a16:creationId xmlns:a16="http://schemas.microsoft.com/office/drawing/2014/main" id="{55D608F6-E66B-855B-F8F8-5AC7BE728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7546" y="5978186"/>
            <a:ext cx="142937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</a:p>
        </p:txBody>
      </p: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AAF7D7C7-54F7-E3E6-A606-EFC05D215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956787" y="2680037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7C99061C-4E4A-3474-7B5E-1930C626C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939369" y="3356063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608DB69F-B8CF-8D86-5AE0-428F9510C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689870" y="4024119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5BC88869-76EB-3D29-025F-0133A75C4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679720" y="4360705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B435121D-D4BB-AC67-031F-763A3D6E7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649462" y="4705592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pic>
        <p:nvPicPr>
          <p:cNvPr id="29" name="Picture 14" descr="Icono de trazo de color de podio - Descargar PNG/SVG transparente">
            <a:extLst>
              <a:ext uri="{FF2B5EF4-FFF2-40B4-BE49-F238E27FC236}">
                <a16:creationId xmlns:a16="http://schemas.microsoft.com/office/drawing/2014/main" id="{2441D752-A3BB-3997-6E6E-D4730CDF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0" y="579639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66 Rectángulo">
            <a:extLst>
              <a:ext uri="{FF2B5EF4-FFF2-40B4-BE49-F238E27FC236}">
                <a16:creationId xmlns:a16="http://schemas.microsoft.com/office/drawing/2014/main" id="{58405978-601E-4313-9051-547ECA17EF9C}"/>
              </a:ext>
            </a:extLst>
          </p:cNvPr>
          <p:cNvSpPr/>
          <p:nvPr/>
        </p:nvSpPr>
        <p:spPr>
          <a:xfrm>
            <a:off x="2535640" y="3152919"/>
            <a:ext cx="6120680" cy="41317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31" name="1 Objeto">
            <a:extLst>
              <a:ext uri="{FF2B5EF4-FFF2-40B4-BE49-F238E27FC236}">
                <a16:creationId xmlns:a16="http://schemas.microsoft.com/office/drawing/2014/main" id="{EF244FA3-DFED-F741-92DF-124F2F185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121896"/>
              </p:ext>
            </p:extLst>
          </p:nvPr>
        </p:nvGraphicFramePr>
        <p:xfrm>
          <a:off x="2473314" y="1795999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 Box 42">
            <a:extLst>
              <a:ext uri="{FF2B5EF4-FFF2-40B4-BE49-F238E27FC236}">
                <a16:creationId xmlns:a16="http://schemas.microsoft.com/office/drawing/2014/main" id="{3A958C72-D1F2-6AA3-BF44-8C99DF72B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73503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8E036004-861D-58D6-FF66-3CA5B40C3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713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449</a:t>
            </a:r>
          </a:p>
        </p:txBody>
      </p:sp>
      <p:pic>
        <p:nvPicPr>
          <p:cNvPr id="38" name="Gráfico 37" descr="Círculo con flecha a la izquierda con relleno sólido">
            <a:extLst>
              <a:ext uri="{FF2B5EF4-FFF2-40B4-BE49-F238E27FC236}">
                <a16:creationId xmlns:a16="http://schemas.microsoft.com/office/drawing/2014/main" id="{6A70EB9F-446B-31C7-47C6-2167F810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974206" y="2853191"/>
            <a:ext cx="240790" cy="240790"/>
          </a:xfrm>
          <a:prstGeom prst="rect">
            <a:avLst/>
          </a:prstGeom>
        </p:spPr>
      </p:pic>
      <p:sp>
        <p:nvSpPr>
          <p:cNvPr id="43" name="Text Box 30">
            <a:extLst>
              <a:ext uri="{FF2B5EF4-FFF2-40B4-BE49-F238E27FC236}">
                <a16:creationId xmlns:a16="http://schemas.microsoft.com/office/drawing/2014/main" id="{0CA7E1AB-0B7C-462F-1D30-3380D3CEA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5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AB8D3E5E-190E-81E8-32E2-DA3D7EFA0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17169" y="3205625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4CB6BBE4-89BB-6C15-6F2F-5821210D5490}"/>
              </a:ext>
            </a:extLst>
          </p:cNvPr>
          <p:cNvSpPr txBox="1">
            <a:spLocks/>
          </p:cNvSpPr>
          <p:nvPr/>
        </p:nvSpPr>
        <p:spPr>
          <a:xfrm>
            <a:off x="3621660" y="1005799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 de mercado como banco preferente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46" name="Text Box 31">
            <a:extLst>
              <a:ext uri="{FF2B5EF4-FFF2-40B4-BE49-F238E27FC236}">
                <a16:creationId xmlns:a16="http://schemas.microsoft.com/office/drawing/2014/main" id="{065B4683-0037-5D69-869F-76971506C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257" y="1358094"/>
            <a:ext cx="9483633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Penetração de mercado como banco preferente</a:t>
            </a:r>
            <a:r>
              <a:rPr lang="pt-PT" u="none" dirty="0"/>
              <a:t>: percentagem de empresas entrevistadas que indica um determinado banco como sendo o principal nas suas relações financeiras.</a:t>
            </a:r>
          </a:p>
        </p:txBody>
      </p: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630E7B05-5D82-7F17-0074-229E7A97A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029559" y="2441724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9ACE47FC-EAEA-1B88-028F-FADFA74AD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020850" y="3247239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E3FCADCA-DB4D-9502-A66D-E76843F0F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939370" y="3658123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ED7E4EB8-C19B-2F60-D720-BBA5D52D3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728813" y="4059329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pic>
        <p:nvPicPr>
          <p:cNvPr id="29" name="Picture 14" descr="Icono de trazo de color de podio - Descargar PNG/SVG transparente">
            <a:extLst>
              <a:ext uri="{FF2B5EF4-FFF2-40B4-BE49-F238E27FC236}">
                <a16:creationId xmlns:a16="http://schemas.microsoft.com/office/drawing/2014/main" id="{2441D752-A3BB-3997-6E6E-D4730CDF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0" y="579639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66 Rectángulo">
            <a:extLst>
              <a:ext uri="{FF2B5EF4-FFF2-40B4-BE49-F238E27FC236}">
                <a16:creationId xmlns:a16="http://schemas.microsoft.com/office/drawing/2014/main" id="{58405978-601E-4313-9051-547ECA17EF9C}"/>
              </a:ext>
            </a:extLst>
          </p:cNvPr>
          <p:cNvSpPr/>
          <p:nvPr/>
        </p:nvSpPr>
        <p:spPr>
          <a:xfrm>
            <a:off x="2535640" y="2692383"/>
            <a:ext cx="6120680" cy="34146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31" name="1 Objeto">
            <a:extLst>
              <a:ext uri="{FF2B5EF4-FFF2-40B4-BE49-F238E27FC236}">
                <a16:creationId xmlns:a16="http://schemas.microsoft.com/office/drawing/2014/main" id="{EF244FA3-DFED-F741-92DF-124F2F185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856410"/>
              </p:ext>
            </p:extLst>
          </p:nvPr>
        </p:nvGraphicFramePr>
        <p:xfrm>
          <a:off x="2473314" y="1795999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 Box 42">
            <a:extLst>
              <a:ext uri="{FF2B5EF4-FFF2-40B4-BE49-F238E27FC236}">
                <a16:creationId xmlns:a16="http://schemas.microsoft.com/office/drawing/2014/main" id="{3A958C72-D1F2-6AA3-BF44-8C99DF72B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382" y="173503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8E036004-861D-58D6-FF66-3CA5B40C3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7713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449</a:t>
            </a:r>
          </a:p>
        </p:txBody>
      </p:sp>
      <p:pic>
        <p:nvPicPr>
          <p:cNvPr id="38" name="Gráfico 37" descr="Círculo con flecha a la izquierda con relleno sólido">
            <a:extLst>
              <a:ext uri="{FF2B5EF4-FFF2-40B4-BE49-F238E27FC236}">
                <a16:creationId xmlns:a16="http://schemas.microsoft.com/office/drawing/2014/main" id="{6A70EB9F-446B-31C7-47C6-2167F8104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357437" y="2403695"/>
            <a:ext cx="240790" cy="240790"/>
          </a:xfrm>
          <a:prstGeom prst="rect">
            <a:avLst/>
          </a:prstGeom>
        </p:spPr>
      </p:pic>
      <p:pic>
        <p:nvPicPr>
          <p:cNvPr id="41" name="Gráfico 40" descr="Círculo con flecha a la izquierda con relleno sólido">
            <a:extLst>
              <a:ext uri="{FF2B5EF4-FFF2-40B4-BE49-F238E27FC236}">
                <a16:creationId xmlns:a16="http://schemas.microsoft.com/office/drawing/2014/main" id="{9E9BCB7F-0107-FA01-0617-F672879EF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715822" y="2017140"/>
            <a:ext cx="240790" cy="240790"/>
          </a:xfrm>
          <a:prstGeom prst="rect">
            <a:avLst/>
          </a:prstGeom>
        </p:spPr>
      </p:pic>
      <p:sp>
        <p:nvSpPr>
          <p:cNvPr id="43" name="Text Box 30">
            <a:extLst>
              <a:ext uri="{FF2B5EF4-FFF2-40B4-BE49-F238E27FC236}">
                <a16:creationId xmlns:a16="http://schemas.microsoft.com/office/drawing/2014/main" id="{0CA7E1AB-0B7C-462F-1D30-3380D3CEA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765" y="5978186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AB8D3E5E-190E-81E8-32E2-DA3D7EFA0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566818" y="2731934"/>
            <a:ext cx="644611" cy="2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C42F9C7-FDA9-3A15-4E03-9C2392412D7E}"/>
              </a:ext>
            </a:extLst>
          </p:cNvPr>
          <p:cNvSpPr txBox="1">
            <a:spLocks/>
          </p:cNvSpPr>
          <p:nvPr/>
        </p:nvSpPr>
        <p:spPr>
          <a:xfrm>
            <a:off x="3517169" y="744545"/>
            <a:ext cx="575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 de mercado como banco preferente          (dois primeiros bancos)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5" name="Text Box 31">
            <a:extLst>
              <a:ext uri="{FF2B5EF4-FFF2-40B4-BE49-F238E27FC236}">
                <a16:creationId xmlns:a16="http://schemas.microsoft.com/office/drawing/2014/main" id="{40A92202-D741-D567-5CAB-44520CAC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23" y="1359269"/>
            <a:ext cx="10962278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sng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none" baseline="30000" dirty="0"/>
              <a:t>1</a:t>
            </a:r>
            <a:r>
              <a:rPr lang="pt-PT" dirty="0"/>
              <a:t>Penetração de mercado como banco preferente</a:t>
            </a:r>
            <a:r>
              <a:rPr lang="pt-PT" u="none" dirty="0"/>
              <a:t>: percentagem de empresas entrevistadas que indica um determinado banco como o primeiro ou o segundo nas suas relações financeiras.</a:t>
            </a:r>
          </a:p>
        </p:txBody>
      </p: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B1E80295-E99A-9E5A-C021-6F9B10433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7296476" y="2755361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B8C3BD8E-42F5-1E8F-C37B-5AC0364C3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312587" y="3114989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2629203B-57E9-A6F6-E9E3-3061B7975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270349" y="3489248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BDD465C1-A884-5B0D-527E-D50840AD1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V="1">
            <a:off x="6792848" y="3860503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9AD48D1D-FB65-F70F-E433-20C1F98DE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05759" y="4952538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448A9A8-3A12-4788-9988-EA495586BAD8}"/>
              </a:ext>
            </a:extLst>
          </p:cNvPr>
          <p:cNvSpPr/>
          <p:nvPr/>
        </p:nvSpPr>
        <p:spPr>
          <a:xfrm>
            <a:off x="812800" y="0"/>
            <a:ext cx="3830320" cy="6126480"/>
          </a:xfrm>
          <a:prstGeom prst="rect">
            <a:avLst/>
          </a:prstGeom>
          <a:solidFill>
            <a:srgbClr val="B1D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FF96082-85D3-44DE-8A3D-7375AD9374B9}"/>
              </a:ext>
            </a:extLst>
          </p:cNvPr>
          <p:cNvSpPr/>
          <p:nvPr/>
        </p:nvSpPr>
        <p:spPr>
          <a:xfrm>
            <a:off x="1009620" y="2832952"/>
            <a:ext cx="3299215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  <a:spcBef>
                <a:spcPts val="1200"/>
              </a:spcBef>
            </a:pPr>
            <a:r>
              <a:rPr lang="pt-PT" sz="3600" dirty="0">
                <a:latin typeface="Zilla Slab SemiBold" pitchFamily="2" charset="0"/>
                <a:ea typeface="Zilla Slab SemiBold" pitchFamily="2" charset="0"/>
              </a:rPr>
              <a:t>ÍNDICE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C9CF9E4-AEFA-4763-A68D-536DE2105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83588"/>
              </p:ext>
            </p:extLst>
          </p:nvPr>
        </p:nvGraphicFramePr>
        <p:xfrm>
          <a:off x="4998230" y="1236923"/>
          <a:ext cx="5890680" cy="41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0141">
                  <a:extLst>
                    <a:ext uri="{9D8B030D-6E8A-4147-A177-3AD203B41FA5}">
                      <a16:colId xmlns:a16="http://schemas.microsoft.com/office/drawing/2014/main" val="3485925791"/>
                    </a:ext>
                  </a:extLst>
                </a:gridCol>
                <a:gridCol w="1270539">
                  <a:extLst>
                    <a:ext uri="{9D8B030D-6E8A-4147-A177-3AD203B41FA5}">
                      <a16:colId xmlns:a16="http://schemas.microsoft.com/office/drawing/2014/main" val="2394005876"/>
                    </a:ext>
                  </a:extLst>
                </a:gridCol>
              </a:tblGrid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Ficha Técnica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692593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Características da amostra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46909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Posicionamento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482235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Dinamismo financeiro e ligação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089154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Reputação e imagem dos</a:t>
                      </a:r>
                      <a:r>
                        <a:rPr lang="pt-PT" sz="1600" b="0" baseline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 </a:t>
                      </a:r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bancos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31323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Qualidade de serviço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28654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Canais de relação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491019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Produtos e serviços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301782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DAFO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677623"/>
                  </a:ext>
                </a:extLst>
              </a:tr>
              <a:tr h="416708">
                <a:tc>
                  <a:txBody>
                    <a:bodyPr/>
                    <a:lstStyle/>
                    <a:p>
                      <a:r>
                        <a:rPr lang="pt-PT" sz="16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Recomendações de ação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109</a:t>
                      </a:r>
                      <a:endParaRPr lang="es-ES" sz="16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13393"/>
                  </a:ext>
                </a:extLst>
              </a:tr>
            </a:tbl>
          </a:graphicData>
        </a:graphic>
      </p:graphicFrame>
      <p:sp>
        <p:nvSpPr>
          <p:cNvPr id="5" name="Diagrama de flujo: conector fuera de página 4">
            <a:extLst>
              <a:ext uri="{FF2B5EF4-FFF2-40B4-BE49-F238E27FC236}">
                <a16:creationId xmlns:a16="http://schemas.microsoft.com/office/drawing/2014/main" id="{3F503257-CA66-4155-B8DA-9CC3C8499996}"/>
              </a:ext>
            </a:extLst>
          </p:cNvPr>
          <p:cNvSpPr/>
          <p:nvPr/>
        </p:nvSpPr>
        <p:spPr>
          <a:xfrm>
            <a:off x="11148777" y="11312"/>
            <a:ext cx="840209" cy="863332"/>
          </a:xfrm>
          <a:prstGeom prst="flowChartOffpageConnector">
            <a:avLst/>
          </a:prstGeom>
          <a:solidFill>
            <a:srgbClr val="B1D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A018A2-6EAC-4DEF-9C88-A2E1B29013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lum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21" t="-5945" b="40921"/>
          <a:stretch/>
        </p:blipFill>
        <p:spPr>
          <a:xfrm>
            <a:off x="11199709" y="185738"/>
            <a:ext cx="789277" cy="2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graphicFrame>
        <p:nvGraphicFramePr>
          <p:cNvPr id="18" name="1 Objeto">
            <a:extLst>
              <a:ext uri="{FF2B5EF4-FFF2-40B4-BE49-F238E27FC236}">
                <a16:creationId xmlns:a16="http://schemas.microsoft.com/office/drawing/2014/main" id="{BD45DE3A-61F8-4C5D-A542-873F43DB5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763437"/>
              </p:ext>
            </p:extLst>
          </p:nvPr>
        </p:nvGraphicFramePr>
        <p:xfrm>
          <a:off x="2124223" y="1450108"/>
          <a:ext cx="8201464" cy="4392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Box 42">
            <a:extLst>
              <a:ext uri="{FF2B5EF4-FFF2-40B4-BE49-F238E27FC236}">
                <a16:creationId xmlns:a16="http://schemas.microsoft.com/office/drawing/2014/main" id="{306884BC-1571-4E74-92C6-6051863C3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7772" y="137351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4A7464E3-9AA9-4952-B9D7-42691D97C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77" y="6614347"/>
            <a:ext cx="4817205" cy="20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Nota:  as setas indicam a posição do banco relativamente ao mercado.</a:t>
            </a:r>
          </a:p>
        </p:txBody>
      </p:sp>
      <p:sp>
        <p:nvSpPr>
          <p:cNvPr id="23" name="Rectangle 193">
            <a:extLst>
              <a:ext uri="{FF2B5EF4-FFF2-40B4-BE49-F238E27FC236}">
                <a16:creationId xmlns:a16="http://schemas.microsoft.com/office/drawing/2014/main" id="{D89B23D4-A91D-437A-AC26-11E1E1627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8986" y="5691971"/>
            <a:ext cx="11295442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Imagem</a:t>
            </a:r>
            <a:r>
              <a:rPr lang="pt-PT" sz="900" dirty="0">
                <a:latin typeface="Lato" panose="020F0502020204030203"/>
              </a:rPr>
              <a:t>: tem boa reputação/imagem e é seguro/solvente/dá confiança.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Eficácia</a:t>
            </a:r>
            <a:r>
              <a:rPr lang="pt-PT" sz="900" dirty="0">
                <a:latin typeface="Lato" panose="020F0502020204030203"/>
              </a:rPr>
              <a:t>: agilidade/rapidez em todas as suas operações e pessoal competente.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Boas condições </a:t>
            </a:r>
            <a:r>
              <a:rPr lang="pt-PT" sz="900" u="sng" dirty="0"/>
              <a:t>econômicas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Boas condições de empréstimos/ créditos, Baixas comissões/ sem comissões, Concede créditos com facilidade/poucos requisitos, Spreads baixos Condições de poupança/investimento/tesouraria.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Tradição/hábito</a:t>
            </a:r>
            <a:r>
              <a:rPr lang="pt-PT" sz="900" dirty="0">
                <a:latin typeface="Lato" panose="020F0502020204030203"/>
              </a:rPr>
              <a:t>: é o mesmo banco onde tem as suas contas pessoais e tradição.</a:t>
            </a:r>
            <a:endParaRPr lang="pt-BR" sz="900" dirty="0">
              <a:latin typeface="Lato" panose="020F0502020204030203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Oferta de produtos/serviços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Produtos adequados, banca online e transações internacionais.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6146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6E4CFD33-9A34-4028-A07B-015B8D06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7" y="547666"/>
            <a:ext cx="1417471" cy="13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2BB2E014-089F-4E80-80E9-C43DE09AC056}"/>
              </a:ext>
            </a:extLst>
          </p:cNvPr>
          <p:cNvSpPr txBox="1"/>
          <p:nvPr/>
        </p:nvSpPr>
        <p:spPr>
          <a:xfrm>
            <a:off x="5856707" y="1206898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E5100332-8EA3-599F-14E8-76A229D3F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689475" y="1170435"/>
            <a:ext cx="857977" cy="37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áfico 36" descr="Círculo con flecha a la izquierda con relleno sólido">
            <a:extLst>
              <a:ext uri="{FF2B5EF4-FFF2-40B4-BE49-F238E27FC236}">
                <a16:creationId xmlns:a16="http://schemas.microsoft.com/office/drawing/2014/main" id="{5FBDBAF5-C65E-7812-6C77-F7B861EA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8129246" y="2011603"/>
            <a:ext cx="240790" cy="240790"/>
          </a:xfrm>
          <a:prstGeom prst="rect">
            <a:avLst/>
          </a:prstGeom>
        </p:spPr>
      </p:pic>
      <p:pic>
        <p:nvPicPr>
          <p:cNvPr id="38" name="Gráfico 37" descr="Círculo con flecha a la izquierda con relleno sólido">
            <a:extLst>
              <a:ext uri="{FF2B5EF4-FFF2-40B4-BE49-F238E27FC236}">
                <a16:creationId xmlns:a16="http://schemas.microsoft.com/office/drawing/2014/main" id="{D0E761EC-DD6F-8F13-3940-C1FBCCB4C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348695" y="1656817"/>
            <a:ext cx="240790" cy="24079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30FD1C16-8A61-FF19-54B1-CDF601C90B28}"/>
              </a:ext>
            </a:extLst>
          </p:cNvPr>
          <p:cNvSpPr txBox="1">
            <a:spLocks/>
          </p:cNvSpPr>
          <p:nvPr/>
        </p:nvSpPr>
        <p:spPr>
          <a:xfrm>
            <a:off x="5058244" y="618255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Motivos de escolha do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995B889A-368F-680C-4E06-327733592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741983" y="2348122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06AF4048-6C5D-7434-FC5C-7ADD12AEA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7611321" y="2686525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7D2D6F8D-7C0A-9C88-39CA-94DAE22E9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734094" y="3030861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C9024C8A-F00B-36BA-C532-D032B2CBF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7551889" y="3712399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6B6795C1-6940-9EDB-C112-A7A6813C6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7602612" y="4403704"/>
            <a:ext cx="240790" cy="240790"/>
          </a:xfrm>
          <a:prstGeom prst="rect">
            <a:avLst/>
          </a:prstGeom>
        </p:spPr>
      </p:pic>
      <p:sp>
        <p:nvSpPr>
          <p:cNvPr id="12" name="Text Box 30">
            <a:extLst>
              <a:ext uri="{FF2B5EF4-FFF2-40B4-BE49-F238E27FC236}">
                <a16:creationId xmlns:a16="http://schemas.microsoft.com/office/drawing/2014/main" id="{7996EB51-7181-DABE-2B68-D4DC40F0D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2017" y="5371484"/>
            <a:ext cx="142937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724</a:t>
            </a:r>
          </a:p>
        </p:txBody>
      </p:sp>
      <p:sp>
        <p:nvSpPr>
          <p:cNvPr id="14" name="Text Box 30">
            <a:extLst>
              <a:ext uri="{FF2B5EF4-FFF2-40B4-BE49-F238E27FC236}">
                <a16:creationId xmlns:a16="http://schemas.microsoft.com/office/drawing/2014/main" id="{7AAFDD79-09B4-D0E2-0FFD-DE035FA99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450" y="5371484"/>
            <a:ext cx="142937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108</a:t>
            </a:r>
          </a:p>
        </p:txBody>
      </p:sp>
    </p:spTree>
    <p:extLst>
      <p:ext uri="{BB962C8B-B14F-4D97-AF65-F5344CB8AC3E}">
        <p14:creationId xmlns:p14="http://schemas.microsoft.com/office/powerpoint/2010/main" val="19790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27 Gráfico">
            <a:extLst>
              <a:ext uri="{FF2B5EF4-FFF2-40B4-BE49-F238E27FC236}">
                <a16:creationId xmlns:a16="http://schemas.microsoft.com/office/drawing/2014/main" id="{921FCAC7-FF66-4444-8DA0-FF0C21C76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708776"/>
              </p:ext>
            </p:extLst>
          </p:nvPr>
        </p:nvGraphicFramePr>
        <p:xfrm>
          <a:off x="10539" y="813124"/>
          <a:ext cx="11434756" cy="451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6" name="Text Box 30">
            <a:extLst>
              <a:ext uri="{FF2B5EF4-FFF2-40B4-BE49-F238E27FC236}">
                <a16:creationId xmlns:a16="http://schemas.microsoft.com/office/drawing/2014/main" id="{F6BFD6F2-49FB-499E-ABC4-5A47961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883" y="520225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>
                <a:latin typeface="Lato" panose="020F0502020204030203"/>
              </a:rPr>
              <a:t>877</a:t>
            </a:r>
            <a:endParaRPr lang="en-GB" sz="900" dirty="0">
              <a:latin typeface="Lato" panose="020F0502020204030203"/>
            </a:endParaRPr>
          </a:p>
        </p:txBody>
      </p:sp>
      <p:pic>
        <p:nvPicPr>
          <p:cNvPr id="84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D51932EE-1BC0-4135-B870-547C2415A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83" y="377004"/>
            <a:ext cx="1417471" cy="13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uadroTexto 84">
            <a:extLst>
              <a:ext uri="{FF2B5EF4-FFF2-40B4-BE49-F238E27FC236}">
                <a16:creationId xmlns:a16="http://schemas.microsoft.com/office/drawing/2014/main" id="{EDA815B1-4414-4750-A37C-B1CA806A9271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POSICIONAMIENTO</a:t>
            </a:r>
          </a:p>
        </p:txBody>
      </p:sp>
      <p:sp>
        <p:nvSpPr>
          <p:cNvPr id="47" name="Text Box 42">
            <a:extLst>
              <a:ext uri="{FF2B5EF4-FFF2-40B4-BE49-F238E27FC236}">
                <a16:creationId xmlns:a16="http://schemas.microsoft.com/office/drawing/2014/main" id="{6087B8F3-EF8A-41FF-9984-57918918A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64" y="423520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FF5BA2-EB3D-C4A9-123D-3B85F74111B9}"/>
              </a:ext>
            </a:extLst>
          </p:cNvPr>
          <p:cNvSpPr txBox="1">
            <a:spLocks/>
          </p:cNvSpPr>
          <p:nvPr/>
        </p:nvSpPr>
        <p:spPr>
          <a:xfrm>
            <a:off x="4831818" y="618255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Motivos de escolha do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668514A-6A9E-106C-D139-D3FAFFC1B6FE}"/>
              </a:ext>
            </a:extLst>
          </p:cNvPr>
          <p:cNvSpPr txBox="1"/>
          <p:nvPr/>
        </p:nvSpPr>
        <p:spPr>
          <a:xfrm>
            <a:off x="6231367" y="1111413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911A891E-1246-55C4-5EAC-15F24499B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147" y="520225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724</a:t>
            </a:r>
          </a:p>
        </p:txBody>
      </p:sp>
      <p:pic>
        <p:nvPicPr>
          <p:cNvPr id="27" name="Gráfico 26" descr="Círculo con flecha a la izquierda con relleno sólido">
            <a:extLst>
              <a:ext uri="{FF2B5EF4-FFF2-40B4-BE49-F238E27FC236}">
                <a16:creationId xmlns:a16="http://schemas.microsoft.com/office/drawing/2014/main" id="{A49E4E9D-514C-29F8-B3EC-C02346D6F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700089" y="2127861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B45ABE22-0BA6-CB0D-2D9D-9BB91DBF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V="1">
            <a:off x="5119182" y="3437115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A9B3AB5A-0D93-EC0D-675A-94997524D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V="1">
            <a:off x="6221793" y="3491302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1F9BBE87-7AFD-EF06-1683-24A89E52A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V="1">
            <a:off x="7351226" y="3599318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0B037631-702A-8568-1B42-4A7FBB936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V="1">
            <a:off x="8498077" y="3672659"/>
            <a:ext cx="240790" cy="240790"/>
          </a:xfrm>
          <a:prstGeom prst="rect">
            <a:avLst/>
          </a:prstGeom>
        </p:spPr>
      </p:pic>
      <p:sp>
        <p:nvSpPr>
          <p:cNvPr id="11" name="Rectangle 193">
            <a:extLst>
              <a:ext uri="{FF2B5EF4-FFF2-40B4-BE49-F238E27FC236}">
                <a16:creationId xmlns:a16="http://schemas.microsoft.com/office/drawing/2014/main" id="{6AF94FEC-34AA-9552-D158-D406F79F57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8986" y="5953233"/>
            <a:ext cx="11295442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Imagem</a:t>
            </a:r>
            <a:r>
              <a:rPr lang="pt-PT" sz="900" dirty="0">
                <a:latin typeface="Lato" panose="020F0502020204030203"/>
              </a:rPr>
              <a:t>: tem boa reputação/imagem e é seguro/solvente/dá confiança.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Eficácia</a:t>
            </a:r>
            <a:r>
              <a:rPr lang="pt-PT" sz="900" dirty="0">
                <a:latin typeface="Lato" panose="020F0502020204030203"/>
              </a:rPr>
              <a:t>: agilidade/rapidez em todas as suas operações e pessoal competente.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Boas condições </a:t>
            </a:r>
            <a:r>
              <a:rPr lang="pt-PT" sz="900" u="sng" dirty="0"/>
              <a:t>econômicas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Boas condições de empréstimos/ créditos, Baixas comissões/ sem comissões, Concede créditos com facilidade/poucos requisitos, Spreads baixos Condições de poupança/investimento/tesouraria.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Tradição/hábito</a:t>
            </a:r>
            <a:r>
              <a:rPr lang="pt-PT" sz="900" dirty="0">
                <a:latin typeface="Lato" panose="020F0502020204030203"/>
              </a:rPr>
              <a:t>: é o mesmo banco onde tem as suas contas pessoais e tradição.</a:t>
            </a:r>
            <a:endParaRPr lang="pt-BR" sz="900" dirty="0">
              <a:latin typeface="Lato" panose="020F0502020204030203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Oferta de produtos/serviços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Produtos adequados, banca online e transações internacionais.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12" name="Picture 8" descr="media aritmetica | Calculadoras">
            <a:extLst>
              <a:ext uri="{FF2B5EF4-FFF2-40B4-BE49-F238E27FC236}">
                <a16:creationId xmlns:a16="http://schemas.microsoft.com/office/drawing/2014/main" id="{16D17444-A97A-1FFF-09DA-2BAB14F6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9" y="5500570"/>
            <a:ext cx="339495" cy="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436097B1-FCB0-1A66-874C-F797A8C93BA4}"/>
              </a:ext>
            </a:extLst>
          </p:cNvPr>
          <p:cNvGrpSpPr/>
          <p:nvPr/>
        </p:nvGrpSpPr>
        <p:grpSpPr>
          <a:xfrm>
            <a:off x="3627719" y="5435163"/>
            <a:ext cx="3429670" cy="433908"/>
            <a:chOff x="3998740" y="6291866"/>
            <a:chExt cx="3429670" cy="433908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998F5173-490C-4E0F-0295-D41ECD2CE985}"/>
                </a:ext>
              </a:extLst>
            </p:cNvPr>
            <p:cNvSpPr/>
            <p:nvPr/>
          </p:nvSpPr>
          <p:spPr>
            <a:xfrm>
              <a:off x="4075611" y="6291866"/>
              <a:ext cx="3352799" cy="4339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2503218166">
                    <a:custGeom>
                      <a:avLst/>
                      <a:gdLst>
                        <a:gd name="connsiteX0" fmla="*/ 0 w 3271707"/>
                        <a:gd name="connsiteY0" fmla="*/ 0 h 418523"/>
                        <a:gd name="connsiteX1" fmla="*/ 610719 w 3271707"/>
                        <a:gd name="connsiteY1" fmla="*/ 0 h 418523"/>
                        <a:gd name="connsiteX2" fmla="*/ 1057852 w 3271707"/>
                        <a:gd name="connsiteY2" fmla="*/ 0 h 418523"/>
                        <a:gd name="connsiteX3" fmla="*/ 1668571 w 3271707"/>
                        <a:gd name="connsiteY3" fmla="*/ 0 h 418523"/>
                        <a:gd name="connsiteX4" fmla="*/ 2148421 w 3271707"/>
                        <a:gd name="connsiteY4" fmla="*/ 0 h 418523"/>
                        <a:gd name="connsiteX5" fmla="*/ 2693705 w 3271707"/>
                        <a:gd name="connsiteY5" fmla="*/ 0 h 418523"/>
                        <a:gd name="connsiteX6" fmla="*/ 3271707 w 3271707"/>
                        <a:gd name="connsiteY6" fmla="*/ 0 h 418523"/>
                        <a:gd name="connsiteX7" fmla="*/ 3271707 w 3271707"/>
                        <a:gd name="connsiteY7" fmla="*/ 418523 h 418523"/>
                        <a:gd name="connsiteX8" fmla="*/ 2824574 w 3271707"/>
                        <a:gd name="connsiteY8" fmla="*/ 418523 h 418523"/>
                        <a:gd name="connsiteX9" fmla="*/ 2312006 w 3271707"/>
                        <a:gd name="connsiteY9" fmla="*/ 418523 h 418523"/>
                        <a:gd name="connsiteX10" fmla="*/ 1701288 w 3271707"/>
                        <a:gd name="connsiteY10" fmla="*/ 418523 h 418523"/>
                        <a:gd name="connsiteX11" fmla="*/ 1123286 w 3271707"/>
                        <a:gd name="connsiteY11" fmla="*/ 418523 h 418523"/>
                        <a:gd name="connsiteX12" fmla="*/ 643436 w 3271707"/>
                        <a:gd name="connsiteY12" fmla="*/ 418523 h 418523"/>
                        <a:gd name="connsiteX13" fmla="*/ 0 w 3271707"/>
                        <a:gd name="connsiteY13" fmla="*/ 418523 h 418523"/>
                        <a:gd name="connsiteX14" fmla="*/ 0 w 3271707"/>
                        <a:gd name="connsiteY14" fmla="*/ 0 h 418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271707" h="418523" extrusionOk="0">
                          <a:moveTo>
                            <a:pt x="0" y="0"/>
                          </a:moveTo>
                          <a:cubicBezTo>
                            <a:pt x="264834" y="-72142"/>
                            <a:pt x="442124" y="19474"/>
                            <a:pt x="610719" y="0"/>
                          </a:cubicBezTo>
                          <a:cubicBezTo>
                            <a:pt x="779314" y="-19474"/>
                            <a:pt x="868842" y="49891"/>
                            <a:pt x="1057852" y="0"/>
                          </a:cubicBezTo>
                          <a:cubicBezTo>
                            <a:pt x="1246862" y="-49891"/>
                            <a:pt x="1543560" y="64427"/>
                            <a:pt x="1668571" y="0"/>
                          </a:cubicBezTo>
                          <a:cubicBezTo>
                            <a:pt x="1793582" y="-64427"/>
                            <a:pt x="2000681" y="50307"/>
                            <a:pt x="2148421" y="0"/>
                          </a:cubicBezTo>
                          <a:cubicBezTo>
                            <a:pt x="2296161" y="-50307"/>
                            <a:pt x="2569859" y="13851"/>
                            <a:pt x="2693705" y="0"/>
                          </a:cubicBezTo>
                          <a:cubicBezTo>
                            <a:pt x="2817551" y="-13851"/>
                            <a:pt x="3120871" y="10470"/>
                            <a:pt x="3271707" y="0"/>
                          </a:cubicBezTo>
                          <a:cubicBezTo>
                            <a:pt x="3309230" y="118740"/>
                            <a:pt x="3260333" y="219988"/>
                            <a:pt x="3271707" y="418523"/>
                          </a:cubicBezTo>
                          <a:cubicBezTo>
                            <a:pt x="3103748" y="442475"/>
                            <a:pt x="3014983" y="406024"/>
                            <a:pt x="2824574" y="418523"/>
                          </a:cubicBezTo>
                          <a:cubicBezTo>
                            <a:pt x="2634165" y="431022"/>
                            <a:pt x="2514108" y="357065"/>
                            <a:pt x="2312006" y="418523"/>
                          </a:cubicBezTo>
                          <a:cubicBezTo>
                            <a:pt x="2109904" y="479981"/>
                            <a:pt x="1942738" y="388315"/>
                            <a:pt x="1701288" y="418523"/>
                          </a:cubicBezTo>
                          <a:cubicBezTo>
                            <a:pt x="1459838" y="448731"/>
                            <a:pt x="1396089" y="368622"/>
                            <a:pt x="1123286" y="418523"/>
                          </a:cubicBezTo>
                          <a:cubicBezTo>
                            <a:pt x="850483" y="468424"/>
                            <a:pt x="867299" y="395497"/>
                            <a:pt x="643436" y="418523"/>
                          </a:cubicBezTo>
                          <a:cubicBezTo>
                            <a:pt x="419573" y="441549"/>
                            <a:pt x="305393" y="406462"/>
                            <a:pt x="0" y="418523"/>
                          </a:cubicBezTo>
                          <a:cubicBezTo>
                            <a:pt x="-38956" y="246827"/>
                            <a:pt x="27668" y="11456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5" name="Текст 11">
              <a:extLst>
                <a:ext uri="{FF2B5EF4-FFF2-40B4-BE49-F238E27FC236}">
                  <a16:creationId xmlns:a16="http://schemas.microsoft.com/office/drawing/2014/main" id="{C35E2187-93FF-4A69-3C9A-314C9B6B0DDA}"/>
                </a:ext>
              </a:extLst>
            </p:cNvPr>
            <p:cNvSpPr txBox="1">
              <a:spLocks/>
            </p:cNvSpPr>
            <p:nvPr/>
          </p:nvSpPr>
          <p:spPr>
            <a:xfrm>
              <a:off x="3998740" y="6335297"/>
              <a:ext cx="1472257" cy="30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800"/>
                </a:lnSpc>
              </a:pPr>
              <a:r>
                <a:rPr lang="pt-PT" sz="1100" b="1" dirty="0">
                  <a:latin typeface="Zilla Slab SemiBold" pitchFamily="2" charset="0"/>
                  <a:ea typeface="Zilla Slab SemiBold" pitchFamily="2" charset="0"/>
                  <a:cs typeface="Poppins SemiBold" panose="02000000000000000000" pitchFamily="2" charset="0"/>
                </a:rPr>
                <a:t>Média de menções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F33B49-4CDF-7003-D620-2573BF6BA081}"/>
                </a:ext>
              </a:extLst>
            </p:cNvPr>
            <p:cNvSpPr txBox="1"/>
            <p:nvPr/>
          </p:nvSpPr>
          <p:spPr>
            <a:xfrm>
              <a:off x="6399468" y="6386357"/>
              <a:ext cx="447558" cy="2769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Zilla Slab SemiBold" pitchFamily="2" charset="0"/>
                  <a:ea typeface="Zilla Slab SemiBold" pitchFamily="2" charset="0"/>
                </a:rPr>
                <a:t>1,30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3FDAC64-6ED1-A8CA-66B1-EA559C5A5604}"/>
                </a:ext>
              </a:extLst>
            </p:cNvPr>
            <p:cNvSpPr txBox="1"/>
            <p:nvPr/>
          </p:nvSpPr>
          <p:spPr>
            <a:xfrm>
              <a:off x="5562364" y="6386357"/>
              <a:ext cx="447558" cy="276999"/>
            </a:xfrm>
            <a:prstGeom prst="rect">
              <a:avLst/>
            </a:prstGeom>
            <a:solidFill>
              <a:schemeClr val="accent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latin typeface="Zilla Slab SemiBold" pitchFamily="2" charset="0"/>
                  <a:ea typeface="Zilla Slab SemiBold" pitchFamily="2" charset="0"/>
                </a:rPr>
                <a:t>1,94</a:t>
              </a:r>
            </a:p>
          </p:txBody>
        </p:sp>
      </p:grpSp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CEB6FEF8-B258-E207-EBC8-428C17F16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859614" y="2211383"/>
            <a:ext cx="240790" cy="24079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06DD487-8A0F-43AF-9312-0BA0029467BA}"/>
              </a:ext>
            </a:extLst>
          </p:cNvPr>
          <p:cNvSpPr txBox="1"/>
          <p:nvPr/>
        </p:nvSpPr>
        <p:spPr>
          <a:xfrm>
            <a:off x="3581957" y="5202243"/>
            <a:ext cx="14810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algn="ctr">
              <a:spcBef>
                <a:spcPct val="50000"/>
              </a:spcBef>
              <a:defRPr sz="90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r"/>
            <a:r>
              <a:rPr lang="pt-PT" dirty="0"/>
              <a:t>Base (relações):</a:t>
            </a:r>
          </a:p>
        </p:txBody>
      </p:sp>
    </p:spTree>
    <p:extLst>
      <p:ext uri="{BB962C8B-B14F-4D97-AF65-F5344CB8AC3E}">
        <p14:creationId xmlns:p14="http://schemas.microsoft.com/office/powerpoint/2010/main" val="27645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27 Gráfico">
            <a:extLst>
              <a:ext uri="{FF2B5EF4-FFF2-40B4-BE49-F238E27FC236}">
                <a16:creationId xmlns:a16="http://schemas.microsoft.com/office/drawing/2014/main" id="{921FCAC7-FF66-4444-8DA0-FF0C21C76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438543"/>
              </p:ext>
            </p:extLst>
          </p:nvPr>
        </p:nvGraphicFramePr>
        <p:xfrm>
          <a:off x="10539" y="786997"/>
          <a:ext cx="11434756" cy="4515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5" name="CuadroTexto 84">
            <a:extLst>
              <a:ext uri="{FF2B5EF4-FFF2-40B4-BE49-F238E27FC236}">
                <a16:creationId xmlns:a16="http://schemas.microsoft.com/office/drawing/2014/main" id="{EDA815B1-4414-4750-A37C-B1CA806A9271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POSICIONAMIENTO</a:t>
            </a:r>
          </a:p>
        </p:txBody>
      </p:sp>
      <p:sp>
        <p:nvSpPr>
          <p:cNvPr id="47" name="Text Box 42">
            <a:extLst>
              <a:ext uri="{FF2B5EF4-FFF2-40B4-BE49-F238E27FC236}">
                <a16:creationId xmlns:a16="http://schemas.microsoft.com/office/drawing/2014/main" id="{6087B8F3-EF8A-41FF-9984-57918918A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64" y="402618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4FF5BA2-EB3D-C4A9-123D-3B85F74111B9}"/>
              </a:ext>
            </a:extLst>
          </p:cNvPr>
          <p:cNvSpPr txBox="1">
            <a:spLocks/>
          </p:cNvSpPr>
          <p:nvPr/>
        </p:nvSpPr>
        <p:spPr>
          <a:xfrm>
            <a:off x="4831818" y="618255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Motivos de escolha do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6" name="Gráfico 25" descr="Círculo con flecha a la izquierda con relleno sólido">
            <a:extLst>
              <a:ext uri="{FF2B5EF4-FFF2-40B4-BE49-F238E27FC236}">
                <a16:creationId xmlns:a16="http://schemas.microsoft.com/office/drawing/2014/main" id="{A5684077-657A-8184-64F7-E49728611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2839019" y="2487402"/>
            <a:ext cx="240790" cy="240790"/>
          </a:xfrm>
          <a:prstGeom prst="rect">
            <a:avLst/>
          </a:prstGeom>
        </p:spPr>
      </p:pic>
      <p:pic>
        <p:nvPicPr>
          <p:cNvPr id="27" name="Gráfico 26" descr="Círculo con flecha a la izquierda con relleno sólido">
            <a:extLst>
              <a:ext uri="{FF2B5EF4-FFF2-40B4-BE49-F238E27FC236}">
                <a16:creationId xmlns:a16="http://schemas.microsoft.com/office/drawing/2014/main" id="{A49E4E9D-514C-29F8-B3EC-C02346D6F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723887" y="1803933"/>
            <a:ext cx="240790" cy="24079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089EB5C-0442-FD4E-A10B-20F640FFC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133552" y="1049783"/>
            <a:ext cx="1141968" cy="49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93">
            <a:extLst>
              <a:ext uri="{FF2B5EF4-FFF2-40B4-BE49-F238E27FC236}">
                <a16:creationId xmlns:a16="http://schemas.microsoft.com/office/drawing/2014/main" id="{8825EFCB-D074-BD89-5024-31411142EC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8986" y="5953233"/>
            <a:ext cx="11295442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Imagem</a:t>
            </a:r>
            <a:r>
              <a:rPr lang="pt-PT" sz="900" dirty="0">
                <a:latin typeface="Lato" panose="020F0502020204030203"/>
              </a:rPr>
              <a:t>: tem boa reputação/imagem e é seguro/solvente/dá confiança.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Eficácia</a:t>
            </a:r>
            <a:r>
              <a:rPr lang="pt-PT" sz="900" dirty="0">
                <a:latin typeface="Lato" panose="020F0502020204030203"/>
              </a:rPr>
              <a:t>: agilidade/rapidez em todas as suas operações e pessoal competente.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Boas condições </a:t>
            </a:r>
            <a:r>
              <a:rPr lang="pt-PT" sz="900" u="sng" dirty="0"/>
              <a:t>econômicas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Boas condições de empréstimos/ créditos, Baixas comissões/ sem comissões, Concede créditos com facilidade/poucos requisitos, Spreads baixos Condições de poupança/investimento/tesouraria.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Tradição/hábito</a:t>
            </a:r>
            <a:r>
              <a:rPr lang="pt-PT" sz="900" dirty="0">
                <a:latin typeface="Lato" panose="020F0502020204030203"/>
              </a:rPr>
              <a:t>: é o mesmo banco onde tem as suas contas pessoais e tradição.</a:t>
            </a:r>
            <a:endParaRPr lang="pt-BR" sz="900" dirty="0">
              <a:latin typeface="Lato" panose="020F0502020204030203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Oferta de produtos/serviços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Produtos adequados, banca online e transações internacionais.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3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2E3C8C7F-7053-3E29-D58B-3BF214B9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83" y="377004"/>
            <a:ext cx="1417471" cy="13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9BF415DE-588E-A960-2956-E4B8AA4AF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5085171" y="3299320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6AE1436B-4B2C-5079-7D4C-2C952B37C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7354195" y="3617846"/>
            <a:ext cx="240790" cy="24079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028BDE6F-78E4-9146-26E4-F130A373E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9609283" y="3642441"/>
            <a:ext cx="240790" cy="240790"/>
          </a:xfrm>
          <a:prstGeom prst="rect">
            <a:avLst/>
          </a:prstGeom>
        </p:spPr>
      </p:pic>
      <p:pic>
        <p:nvPicPr>
          <p:cNvPr id="11" name="Gráfico 10" descr="Círculo con flecha a la izquierda con relleno sólido">
            <a:extLst>
              <a:ext uri="{FF2B5EF4-FFF2-40B4-BE49-F238E27FC236}">
                <a16:creationId xmlns:a16="http://schemas.microsoft.com/office/drawing/2014/main" id="{38080312-8439-5459-47F7-D6AD679D1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 flipV="1">
            <a:off x="10745536" y="3738240"/>
            <a:ext cx="240790" cy="240790"/>
          </a:xfrm>
          <a:prstGeom prst="rect">
            <a:avLst/>
          </a:prstGeom>
        </p:spPr>
      </p:pic>
      <p:pic>
        <p:nvPicPr>
          <p:cNvPr id="12" name="Picture 8" descr="media aritmetica | Calculadoras">
            <a:extLst>
              <a:ext uri="{FF2B5EF4-FFF2-40B4-BE49-F238E27FC236}">
                <a16:creationId xmlns:a16="http://schemas.microsoft.com/office/drawing/2014/main" id="{667C7C42-BC5D-891D-7B4D-92151022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9" y="5500570"/>
            <a:ext cx="339495" cy="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8C903E71-8FE5-0E87-AAEF-3C24797F8E0E}"/>
              </a:ext>
            </a:extLst>
          </p:cNvPr>
          <p:cNvGrpSpPr/>
          <p:nvPr/>
        </p:nvGrpSpPr>
        <p:grpSpPr>
          <a:xfrm>
            <a:off x="3627719" y="5435163"/>
            <a:ext cx="3429670" cy="433908"/>
            <a:chOff x="3998740" y="6291866"/>
            <a:chExt cx="3429670" cy="433908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2659599-CAD9-0838-BF2E-9DF32D4D6F1E}"/>
                </a:ext>
              </a:extLst>
            </p:cNvPr>
            <p:cNvSpPr/>
            <p:nvPr/>
          </p:nvSpPr>
          <p:spPr>
            <a:xfrm>
              <a:off x="4075611" y="6291866"/>
              <a:ext cx="3352799" cy="4339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2503218166">
                    <a:custGeom>
                      <a:avLst/>
                      <a:gdLst>
                        <a:gd name="connsiteX0" fmla="*/ 0 w 3271707"/>
                        <a:gd name="connsiteY0" fmla="*/ 0 h 418523"/>
                        <a:gd name="connsiteX1" fmla="*/ 610719 w 3271707"/>
                        <a:gd name="connsiteY1" fmla="*/ 0 h 418523"/>
                        <a:gd name="connsiteX2" fmla="*/ 1057852 w 3271707"/>
                        <a:gd name="connsiteY2" fmla="*/ 0 h 418523"/>
                        <a:gd name="connsiteX3" fmla="*/ 1668571 w 3271707"/>
                        <a:gd name="connsiteY3" fmla="*/ 0 h 418523"/>
                        <a:gd name="connsiteX4" fmla="*/ 2148421 w 3271707"/>
                        <a:gd name="connsiteY4" fmla="*/ 0 h 418523"/>
                        <a:gd name="connsiteX5" fmla="*/ 2693705 w 3271707"/>
                        <a:gd name="connsiteY5" fmla="*/ 0 h 418523"/>
                        <a:gd name="connsiteX6" fmla="*/ 3271707 w 3271707"/>
                        <a:gd name="connsiteY6" fmla="*/ 0 h 418523"/>
                        <a:gd name="connsiteX7" fmla="*/ 3271707 w 3271707"/>
                        <a:gd name="connsiteY7" fmla="*/ 418523 h 418523"/>
                        <a:gd name="connsiteX8" fmla="*/ 2824574 w 3271707"/>
                        <a:gd name="connsiteY8" fmla="*/ 418523 h 418523"/>
                        <a:gd name="connsiteX9" fmla="*/ 2312006 w 3271707"/>
                        <a:gd name="connsiteY9" fmla="*/ 418523 h 418523"/>
                        <a:gd name="connsiteX10" fmla="*/ 1701288 w 3271707"/>
                        <a:gd name="connsiteY10" fmla="*/ 418523 h 418523"/>
                        <a:gd name="connsiteX11" fmla="*/ 1123286 w 3271707"/>
                        <a:gd name="connsiteY11" fmla="*/ 418523 h 418523"/>
                        <a:gd name="connsiteX12" fmla="*/ 643436 w 3271707"/>
                        <a:gd name="connsiteY12" fmla="*/ 418523 h 418523"/>
                        <a:gd name="connsiteX13" fmla="*/ 0 w 3271707"/>
                        <a:gd name="connsiteY13" fmla="*/ 418523 h 418523"/>
                        <a:gd name="connsiteX14" fmla="*/ 0 w 3271707"/>
                        <a:gd name="connsiteY14" fmla="*/ 0 h 4185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271707" h="418523" extrusionOk="0">
                          <a:moveTo>
                            <a:pt x="0" y="0"/>
                          </a:moveTo>
                          <a:cubicBezTo>
                            <a:pt x="264834" y="-72142"/>
                            <a:pt x="442124" y="19474"/>
                            <a:pt x="610719" y="0"/>
                          </a:cubicBezTo>
                          <a:cubicBezTo>
                            <a:pt x="779314" y="-19474"/>
                            <a:pt x="868842" y="49891"/>
                            <a:pt x="1057852" y="0"/>
                          </a:cubicBezTo>
                          <a:cubicBezTo>
                            <a:pt x="1246862" y="-49891"/>
                            <a:pt x="1543560" y="64427"/>
                            <a:pt x="1668571" y="0"/>
                          </a:cubicBezTo>
                          <a:cubicBezTo>
                            <a:pt x="1793582" y="-64427"/>
                            <a:pt x="2000681" y="50307"/>
                            <a:pt x="2148421" y="0"/>
                          </a:cubicBezTo>
                          <a:cubicBezTo>
                            <a:pt x="2296161" y="-50307"/>
                            <a:pt x="2569859" y="13851"/>
                            <a:pt x="2693705" y="0"/>
                          </a:cubicBezTo>
                          <a:cubicBezTo>
                            <a:pt x="2817551" y="-13851"/>
                            <a:pt x="3120871" y="10470"/>
                            <a:pt x="3271707" y="0"/>
                          </a:cubicBezTo>
                          <a:cubicBezTo>
                            <a:pt x="3309230" y="118740"/>
                            <a:pt x="3260333" y="219988"/>
                            <a:pt x="3271707" y="418523"/>
                          </a:cubicBezTo>
                          <a:cubicBezTo>
                            <a:pt x="3103748" y="442475"/>
                            <a:pt x="3014983" y="406024"/>
                            <a:pt x="2824574" y="418523"/>
                          </a:cubicBezTo>
                          <a:cubicBezTo>
                            <a:pt x="2634165" y="431022"/>
                            <a:pt x="2514108" y="357065"/>
                            <a:pt x="2312006" y="418523"/>
                          </a:cubicBezTo>
                          <a:cubicBezTo>
                            <a:pt x="2109904" y="479981"/>
                            <a:pt x="1942738" y="388315"/>
                            <a:pt x="1701288" y="418523"/>
                          </a:cubicBezTo>
                          <a:cubicBezTo>
                            <a:pt x="1459838" y="448731"/>
                            <a:pt x="1396089" y="368622"/>
                            <a:pt x="1123286" y="418523"/>
                          </a:cubicBezTo>
                          <a:cubicBezTo>
                            <a:pt x="850483" y="468424"/>
                            <a:pt x="867299" y="395497"/>
                            <a:pt x="643436" y="418523"/>
                          </a:cubicBezTo>
                          <a:cubicBezTo>
                            <a:pt x="419573" y="441549"/>
                            <a:pt x="305393" y="406462"/>
                            <a:pt x="0" y="418523"/>
                          </a:cubicBezTo>
                          <a:cubicBezTo>
                            <a:pt x="-38956" y="246827"/>
                            <a:pt x="27668" y="11456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6" name="Текст 11">
              <a:extLst>
                <a:ext uri="{FF2B5EF4-FFF2-40B4-BE49-F238E27FC236}">
                  <a16:creationId xmlns:a16="http://schemas.microsoft.com/office/drawing/2014/main" id="{4185E4EC-4441-D939-361F-7B64CD4DBE3B}"/>
                </a:ext>
              </a:extLst>
            </p:cNvPr>
            <p:cNvSpPr txBox="1">
              <a:spLocks/>
            </p:cNvSpPr>
            <p:nvPr/>
          </p:nvSpPr>
          <p:spPr>
            <a:xfrm>
              <a:off x="3998740" y="6335297"/>
              <a:ext cx="1472257" cy="3015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800"/>
                </a:lnSpc>
              </a:pPr>
              <a:r>
                <a:rPr lang="pt-PT" sz="1100" b="1" dirty="0">
                  <a:latin typeface="Zilla Slab SemiBold" pitchFamily="2" charset="0"/>
                  <a:ea typeface="Zilla Slab SemiBold" pitchFamily="2" charset="0"/>
                  <a:cs typeface="Poppins SemiBold" panose="02000000000000000000" pitchFamily="2" charset="0"/>
                </a:rPr>
                <a:t>Média de menções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E50B57F-820F-790E-C435-EC0C749805D6}"/>
                </a:ext>
              </a:extLst>
            </p:cNvPr>
            <p:cNvSpPr txBox="1"/>
            <p:nvPr/>
          </p:nvSpPr>
          <p:spPr>
            <a:xfrm>
              <a:off x="6399468" y="6386357"/>
              <a:ext cx="442750" cy="276999"/>
            </a:xfrm>
            <a:prstGeom prst="rect">
              <a:avLst/>
            </a:prstGeom>
            <a:solidFill>
              <a:srgbClr val="FF9966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solidFill>
                    <a:schemeClr val="bg1"/>
                  </a:solidFill>
                  <a:latin typeface="Zilla Slab SemiBold" pitchFamily="2" charset="0"/>
                  <a:ea typeface="Zilla Slab SemiBold" pitchFamily="2" charset="0"/>
                </a:rPr>
                <a:t>1,29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C32BED53-E581-E34F-3EFF-A321B5C27BAD}"/>
                </a:ext>
              </a:extLst>
            </p:cNvPr>
            <p:cNvSpPr txBox="1"/>
            <p:nvPr/>
          </p:nvSpPr>
          <p:spPr>
            <a:xfrm>
              <a:off x="5562364" y="6386357"/>
              <a:ext cx="442750" cy="276999"/>
            </a:xfrm>
            <a:prstGeom prst="rect">
              <a:avLst/>
            </a:prstGeom>
            <a:solidFill>
              <a:srgbClr val="FFC000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s-ES" sz="1200" dirty="0">
                  <a:latin typeface="Zilla Slab SemiBold" pitchFamily="2" charset="0"/>
                  <a:ea typeface="Zilla Slab SemiBold" pitchFamily="2" charset="0"/>
                </a:rPr>
                <a:t>2,21</a:t>
              </a:r>
            </a:p>
          </p:txBody>
        </p:sp>
      </p:grpSp>
      <p:sp>
        <p:nvSpPr>
          <p:cNvPr id="19" name="Text Box 30">
            <a:extLst>
              <a:ext uri="{FF2B5EF4-FFF2-40B4-BE49-F238E27FC236}">
                <a16:creationId xmlns:a16="http://schemas.microsoft.com/office/drawing/2014/main" id="{463A0304-F849-29B9-6502-DC7759053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883" y="520225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185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DCD57AA7-CC94-15C0-D645-1BB8A7C74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147" y="520225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108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8063A4-1881-7546-A040-814773759E76}"/>
              </a:ext>
            </a:extLst>
          </p:cNvPr>
          <p:cNvSpPr txBox="1"/>
          <p:nvPr/>
        </p:nvSpPr>
        <p:spPr>
          <a:xfrm>
            <a:off x="3581957" y="5202243"/>
            <a:ext cx="14810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algn="ctr">
              <a:spcBef>
                <a:spcPct val="50000"/>
              </a:spcBef>
              <a:defRPr sz="90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r"/>
            <a:r>
              <a:rPr lang="pt-PT" dirty="0"/>
              <a:t>Base (relações):</a:t>
            </a:r>
          </a:p>
        </p:txBody>
      </p:sp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E01441D9-1AAD-E9E9-72FB-2356CBDCC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966336" y="3151500"/>
            <a:ext cx="240790" cy="240790"/>
          </a:xfrm>
          <a:prstGeom prst="rect">
            <a:avLst/>
          </a:prstGeom>
        </p:spPr>
      </p:pic>
      <p:pic>
        <p:nvPicPr>
          <p:cNvPr id="31" name="Gráfico 30" descr="Círculo con flecha a la izquierda con relleno sólido">
            <a:extLst>
              <a:ext uri="{FF2B5EF4-FFF2-40B4-BE49-F238E27FC236}">
                <a16:creationId xmlns:a16="http://schemas.microsoft.com/office/drawing/2014/main" id="{82C0AADA-19D7-8ACB-B516-F20DBE15F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230407" y="3609136"/>
            <a:ext cx="240790" cy="240790"/>
          </a:xfrm>
          <a:prstGeom prst="rect">
            <a:avLst/>
          </a:prstGeom>
        </p:spPr>
      </p:pic>
      <p:pic>
        <p:nvPicPr>
          <p:cNvPr id="32" name="Gráfico 31" descr="Círculo con flecha a la izquierda con relleno sólido">
            <a:extLst>
              <a:ext uri="{FF2B5EF4-FFF2-40B4-BE49-F238E27FC236}">
                <a16:creationId xmlns:a16="http://schemas.microsoft.com/office/drawing/2014/main" id="{B24D3088-0F3A-3CA8-9806-0069B6B2F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477983" y="3646233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POSICIONAMENTO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F224F805-387A-41AD-8CFC-F15B0A13B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81573"/>
              </p:ext>
            </p:extLst>
          </p:nvPr>
        </p:nvGraphicFramePr>
        <p:xfrm>
          <a:off x="1991723" y="1091029"/>
          <a:ext cx="9416777" cy="4261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241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178256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</a:tblGrid>
              <a:tr h="4582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Boas condições econômicas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29,1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24,7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Proximidade à empresa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19,9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17,0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Tradição/hábito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7,1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Trabalha bem com as empresas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9353419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algn="r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Eficácia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7,2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724166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algn="r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Imagem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6,3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432809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Boa assessoria financeira / tributária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1,8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7016804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Recomendação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4013656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algn="r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Oferta de produtos/serviços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733631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algn="r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Estratégia do empresa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1,1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2161960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algn="r"/>
                      <a:r>
                        <a:rPr lang="pt-PT" sz="1000" kern="1200" noProof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Conhecimento do gestor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19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endParaRPr lang="pt-PT" sz="100" kern="1200" noProof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3B4B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215385"/>
                  </a:ext>
                </a:extLst>
              </a:tr>
              <a:tr h="28685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noProof="0"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Média de menções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1,30</a:t>
                      </a: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 dirty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 dirty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 dirty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1,28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 dirty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1,29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kern="1200" noProof="0" dirty="0">
                          <a:solidFill>
                            <a:schemeClr val="dk1"/>
                          </a:solidFill>
                          <a:latin typeface="Zilla Slab SemiBold" pitchFamily="2" charset="0"/>
                          <a:ea typeface="Zilla Slab SemiBold" pitchFamily="2" charset="0"/>
                          <a:cs typeface="Poppins SemiBold" panose="02000000000000000000" pitchFamily="2" charset="0"/>
                        </a:rPr>
                        <a:t>1,35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951467"/>
                  </a:ext>
                </a:extLst>
              </a:tr>
              <a:tr h="223870">
                <a:tc>
                  <a:txBody>
                    <a:bodyPr/>
                    <a:lstStyle/>
                    <a:p>
                      <a:pPr algn="r"/>
                      <a:r>
                        <a:rPr lang="pt-PT" sz="1000" noProof="0"/>
                        <a:t>Base (relações):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724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91</a:t>
                      </a:r>
                      <a:endParaRPr lang="pt-PT" sz="1000" b="0" kern="1200" noProof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108</a:t>
                      </a:r>
                      <a:endParaRPr lang="pt-PT" sz="1000" b="0" kern="1200" noProof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126</a:t>
                      </a:r>
                      <a:endParaRPr lang="pt-PT" sz="1000" b="0" kern="12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12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3EE806A8-523E-44C7-8942-AA8F5ED5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4" y="416822"/>
            <a:ext cx="1064967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8">
            <a:extLst>
              <a:ext uri="{FF2B5EF4-FFF2-40B4-BE49-F238E27FC236}">
                <a16:creationId xmlns:a16="http://schemas.microsoft.com/office/drawing/2014/main" id="{1FA526B5-1110-4DB6-B020-24761282C429}"/>
              </a:ext>
            </a:extLst>
          </p:cNvPr>
          <p:cNvSpPr txBox="1">
            <a:spLocks/>
          </p:cNvSpPr>
          <p:nvPr/>
        </p:nvSpPr>
        <p:spPr>
          <a:xfrm>
            <a:off x="4379631" y="618255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Motivos de escolha do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6" name="Picture 2" descr="Homepage">
            <a:extLst>
              <a:ext uri="{FF2B5EF4-FFF2-40B4-BE49-F238E27FC236}">
                <a16:creationId xmlns:a16="http://schemas.microsoft.com/office/drawing/2014/main" id="{E0F57266-3AE8-4BC2-B13E-14C1EA3B9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599532" y="1241091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5D72D9A5-8179-400D-BD8D-866D06BFC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685208" y="12199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42C590B-A1EF-43B1-B9D4-2AB5B378E1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9310887" y="1185736"/>
            <a:ext cx="722195" cy="300435"/>
          </a:xfrm>
          <a:prstGeom prst="rect">
            <a:avLst/>
          </a:prstGeom>
          <a:noFill/>
        </p:spPr>
      </p:pic>
      <p:pic>
        <p:nvPicPr>
          <p:cNvPr id="25" name="Picture 8" descr="Comunicado">
            <a:extLst>
              <a:ext uri="{FF2B5EF4-FFF2-40B4-BE49-F238E27FC236}">
                <a16:creationId xmlns:a16="http://schemas.microsoft.com/office/drawing/2014/main" id="{A446F7CE-D4CF-4B66-95ED-80CC38F8E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8216075" y="1150220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Tarjetas de crédito Visa Classic y Oro de Novo Banco">
            <a:extLst>
              <a:ext uri="{FF2B5EF4-FFF2-40B4-BE49-F238E27FC236}">
                <a16:creationId xmlns:a16="http://schemas.microsoft.com/office/drawing/2014/main" id="{5ABFEF66-0E64-488B-ACD1-1C4880CA3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266866" y="124997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8">
            <a:extLst>
              <a:ext uri="{FF2B5EF4-FFF2-40B4-BE49-F238E27FC236}">
                <a16:creationId xmlns:a16="http://schemas.microsoft.com/office/drawing/2014/main" id="{5921DF3D-FB5A-4280-A206-61784629AF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6436" y="6363839"/>
            <a:ext cx="3570575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u="sng"/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pt-BR" sz="900" u="none" dirty="0">
                <a:latin typeface="Lato" panose="020F0502020204030203" pitchFamily="34" charset="0"/>
              </a:rPr>
              <a:t>O banco com o maior valor em cada atributo é destacado.</a:t>
            </a:r>
            <a:endParaRPr lang="es-ES" sz="900" u="none" dirty="0">
              <a:latin typeface="Lato" panose="020F0502020204030203" pitchFamily="34" charset="0"/>
            </a:endParaRP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BF05670E-0C22-4ECD-8E1B-A45288960B0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6436" y="6546702"/>
            <a:ext cx="5226735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 u="none">
                <a:latin typeface="HelvLight"/>
              </a:defRPr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pt-BR" dirty="0">
                <a:latin typeface="Lato" panose="020F0502020204030203" pitchFamily="34" charset="0"/>
              </a:rPr>
              <a:t>As estrelas indicam os aspectos com as avaliações mais altas.</a:t>
            </a:r>
            <a:endParaRPr lang="es-ES" dirty="0">
              <a:latin typeface="Lato" panose="020F0502020204030203" pitchFamily="34" charset="0"/>
            </a:endParaRPr>
          </a:p>
        </p:txBody>
      </p:sp>
      <p:sp>
        <p:nvSpPr>
          <p:cNvPr id="29" name="90 Estrella de 5 puntas">
            <a:extLst>
              <a:ext uri="{FF2B5EF4-FFF2-40B4-BE49-F238E27FC236}">
                <a16:creationId xmlns:a16="http://schemas.microsoft.com/office/drawing/2014/main" id="{5B5B00F7-EDC1-49FA-BDF8-B955FC850643}"/>
              </a:ext>
            </a:extLst>
          </p:cNvPr>
          <p:cNvSpPr/>
          <p:nvPr/>
        </p:nvSpPr>
        <p:spPr>
          <a:xfrm>
            <a:off x="6311359" y="1607380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34" name="Imagen 2">
            <a:extLst>
              <a:ext uri="{FF2B5EF4-FFF2-40B4-BE49-F238E27FC236}">
                <a16:creationId xmlns:a16="http://schemas.microsoft.com/office/drawing/2014/main" id="{2078D706-4370-43AF-9202-81CA836D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8" y="2634012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Imagen 2">
            <a:extLst>
              <a:ext uri="{FF2B5EF4-FFF2-40B4-BE49-F238E27FC236}">
                <a16:creationId xmlns:a16="http://schemas.microsoft.com/office/drawing/2014/main" id="{AAF9D9B0-DC8C-46C5-84CD-99E91521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36" y="3209707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Imagen 2">
            <a:extLst>
              <a:ext uri="{FF2B5EF4-FFF2-40B4-BE49-F238E27FC236}">
                <a16:creationId xmlns:a16="http://schemas.microsoft.com/office/drawing/2014/main" id="{FB4DBFF1-CE95-4AAF-BAB9-D17A816B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8" y="3489823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">
            <a:extLst>
              <a:ext uri="{FF2B5EF4-FFF2-40B4-BE49-F238E27FC236}">
                <a16:creationId xmlns:a16="http://schemas.microsoft.com/office/drawing/2014/main" id="{771D9B38-3CCB-45A3-8A3D-4184DEC2F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36" y="3783364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Imagen 2">
            <a:extLst>
              <a:ext uri="{FF2B5EF4-FFF2-40B4-BE49-F238E27FC236}">
                <a16:creationId xmlns:a16="http://schemas.microsoft.com/office/drawing/2014/main" id="{C97423B5-5A15-4A48-941E-01C1C4781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299" y="4067724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Imagen 2">
            <a:extLst>
              <a:ext uri="{FF2B5EF4-FFF2-40B4-BE49-F238E27FC236}">
                <a16:creationId xmlns:a16="http://schemas.microsoft.com/office/drawing/2014/main" id="{6C3E689E-5B62-4A0F-87BB-ABBE3B6DB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977" y="4346921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90577BF8-4ECE-4E90-A0A6-E5C90B4F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36" y="1468711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90 Estrella de 5 puntas">
            <a:extLst>
              <a:ext uri="{FF2B5EF4-FFF2-40B4-BE49-F238E27FC236}">
                <a16:creationId xmlns:a16="http://schemas.microsoft.com/office/drawing/2014/main" id="{FFC3D0D5-7D67-45DF-B880-971B704C83B0}"/>
              </a:ext>
            </a:extLst>
          </p:cNvPr>
          <p:cNvSpPr/>
          <p:nvPr/>
        </p:nvSpPr>
        <p:spPr>
          <a:xfrm>
            <a:off x="6311359" y="2474913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5" name="90 Estrella de 5 puntas">
            <a:extLst>
              <a:ext uri="{FF2B5EF4-FFF2-40B4-BE49-F238E27FC236}">
                <a16:creationId xmlns:a16="http://schemas.microsoft.com/office/drawing/2014/main" id="{7E4B1BDF-24A0-44D1-94AE-CE7AEAE8B84A}"/>
              </a:ext>
            </a:extLst>
          </p:cNvPr>
          <p:cNvSpPr/>
          <p:nvPr/>
        </p:nvSpPr>
        <p:spPr>
          <a:xfrm>
            <a:off x="7490454" y="1607380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6" name="90 Estrella de 5 puntas">
            <a:extLst>
              <a:ext uri="{FF2B5EF4-FFF2-40B4-BE49-F238E27FC236}">
                <a16:creationId xmlns:a16="http://schemas.microsoft.com/office/drawing/2014/main" id="{378E2C3C-84FB-4250-A7F9-7D2BAFC68F75}"/>
              </a:ext>
            </a:extLst>
          </p:cNvPr>
          <p:cNvSpPr/>
          <p:nvPr/>
        </p:nvSpPr>
        <p:spPr>
          <a:xfrm>
            <a:off x="7490454" y="1892767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7" name="90 Estrella de 5 puntas">
            <a:extLst>
              <a:ext uri="{FF2B5EF4-FFF2-40B4-BE49-F238E27FC236}">
                <a16:creationId xmlns:a16="http://schemas.microsoft.com/office/drawing/2014/main" id="{14272A26-C4D8-4AF2-ACBF-9D6F87CB42F7}"/>
              </a:ext>
            </a:extLst>
          </p:cNvPr>
          <p:cNvSpPr/>
          <p:nvPr/>
        </p:nvSpPr>
        <p:spPr>
          <a:xfrm>
            <a:off x="7490454" y="2165122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8" name="90 Estrella de 5 puntas">
            <a:extLst>
              <a:ext uri="{FF2B5EF4-FFF2-40B4-BE49-F238E27FC236}">
                <a16:creationId xmlns:a16="http://schemas.microsoft.com/office/drawing/2014/main" id="{0B5E7CA6-B361-4F2B-92B5-DAC6AF7A6011}"/>
              </a:ext>
            </a:extLst>
          </p:cNvPr>
          <p:cNvSpPr/>
          <p:nvPr/>
        </p:nvSpPr>
        <p:spPr>
          <a:xfrm>
            <a:off x="8738387" y="1607380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9" name="90 Estrella de 5 puntas">
            <a:extLst>
              <a:ext uri="{FF2B5EF4-FFF2-40B4-BE49-F238E27FC236}">
                <a16:creationId xmlns:a16="http://schemas.microsoft.com/office/drawing/2014/main" id="{D57B896F-ECD8-4B4B-89C4-68EA592C5554}"/>
              </a:ext>
            </a:extLst>
          </p:cNvPr>
          <p:cNvSpPr/>
          <p:nvPr/>
        </p:nvSpPr>
        <p:spPr>
          <a:xfrm>
            <a:off x="8738387" y="1892767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1" name="90 Estrella de 5 puntas">
            <a:extLst>
              <a:ext uri="{FF2B5EF4-FFF2-40B4-BE49-F238E27FC236}">
                <a16:creationId xmlns:a16="http://schemas.microsoft.com/office/drawing/2014/main" id="{E616FC22-0C8A-49DE-8D02-523C34D2CC69}"/>
              </a:ext>
            </a:extLst>
          </p:cNvPr>
          <p:cNvSpPr/>
          <p:nvPr/>
        </p:nvSpPr>
        <p:spPr>
          <a:xfrm>
            <a:off x="9846976" y="1607380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2" name="90 Estrella de 5 puntas">
            <a:extLst>
              <a:ext uri="{FF2B5EF4-FFF2-40B4-BE49-F238E27FC236}">
                <a16:creationId xmlns:a16="http://schemas.microsoft.com/office/drawing/2014/main" id="{0D95DD17-E484-4FD4-A4E0-DDC4D2635069}"/>
              </a:ext>
            </a:extLst>
          </p:cNvPr>
          <p:cNvSpPr/>
          <p:nvPr/>
        </p:nvSpPr>
        <p:spPr>
          <a:xfrm>
            <a:off x="9846976" y="1908218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3" name="90 Estrella de 5 puntas">
            <a:extLst>
              <a:ext uri="{FF2B5EF4-FFF2-40B4-BE49-F238E27FC236}">
                <a16:creationId xmlns:a16="http://schemas.microsoft.com/office/drawing/2014/main" id="{C3BBB936-E733-4724-A1E0-D856DC4271F7}"/>
              </a:ext>
            </a:extLst>
          </p:cNvPr>
          <p:cNvSpPr/>
          <p:nvPr/>
        </p:nvSpPr>
        <p:spPr>
          <a:xfrm>
            <a:off x="11093667" y="1607380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4" name="90 Estrella de 5 puntas">
            <a:extLst>
              <a:ext uri="{FF2B5EF4-FFF2-40B4-BE49-F238E27FC236}">
                <a16:creationId xmlns:a16="http://schemas.microsoft.com/office/drawing/2014/main" id="{FDD707F1-F888-4A8C-8ABC-556A66DD78B6}"/>
              </a:ext>
            </a:extLst>
          </p:cNvPr>
          <p:cNvSpPr/>
          <p:nvPr/>
        </p:nvSpPr>
        <p:spPr>
          <a:xfrm>
            <a:off x="11093667" y="2193744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55" name="90 Estrella de 5 puntas">
            <a:extLst>
              <a:ext uri="{FF2B5EF4-FFF2-40B4-BE49-F238E27FC236}">
                <a16:creationId xmlns:a16="http://schemas.microsoft.com/office/drawing/2014/main" id="{D66E2265-2EE6-4510-B77C-D8490F95CB6A}"/>
              </a:ext>
            </a:extLst>
          </p:cNvPr>
          <p:cNvSpPr/>
          <p:nvPr/>
        </p:nvSpPr>
        <p:spPr>
          <a:xfrm>
            <a:off x="11093667" y="1938105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2" name="Rectangle 193">
            <a:extLst>
              <a:ext uri="{FF2B5EF4-FFF2-40B4-BE49-F238E27FC236}">
                <a16:creationId xmlns:a16="http://schemas.microsoft.com/office/drawing/2014/main" id="{AF8A6C47-7FFB-8EC2-9EB1-F1542529D3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8986" y="5543937"/>
            <a:ext cx="11295442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Imagem</a:t>
            </a:r>
            <a:r>
              <a:rPr lang="pt-PT" sz="900" dirty="0">
                <a:latin typeface="Lato" panose="020F0502020204030203"/>
              </a:rPr>
              <a:t>: tem boa reputação/imagem e é seguro/solvente/dá confiança.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Eficácia</a:t>
            </a:r>
            <a:r>
              <a:rPr lang="pt-PT" sz="900" dirty="0">
                <a:latin typeface="Lato" panose="020F0502020204030203"/>
              </a:rPr>
              <a:t>: agilidade/rapidez em todas as suas operações e pessoal competente.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Boas condições </a:t>
            </a:r>
            <a:r>
              <a:rPr lang="pt-PT" sz="900" u="sng" dirty="0"/>
              <a:t>econômicas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Boas condições de empréstimos/ créditos, Baixas comissões/ sem comissões, Concede créditos com facilidade/poucos requisitos, Spreads baixos Condições de poupança/investimento/tesouraria.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Tradição/hábito</a:t>
            </a:r>
            <a:r>
              <a:rPr lang="pt-PT" sz="900" dirty="0">
                <a:latin typeface="Lato" panose="020F0502020204030203"/>
              </a:rPr>
              <a:t>: é o mesmo banco onde tem as suas contas pessoais e tradição.</a:t>
            </a:r>
            <a:endParaRPr lang="pt-BR" sz="900" dirty="0">
              <a:latin typeface="Lato" panose="020F0502020204030203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pt-PT" sz="900" u="sng" dirty="0">
                <a:latin typeface="Lato" panose="020F0502020204030203"/>
              </a:rPr>
              <a:t>Oferta de produtos/serviços</a:t>
            </a:r>
            <a:r>
              <a:rPr lang="pt-PT" sz="900" dirty="0">
                <a:latin typeface="Lato" panose="020F0502020204030203"/>
              </a:rPr>
              <a:t>: </a:t>
            </a:r>
            <a:r>
              <a:rPr lang="pt-BR" sz="900" dirty="0">
                <a:latin typeface="Lato" panose="020F0502020204030203"/>
              </a:rPr>
              <a:t>Produtos adequados, banca online e transações internacionais.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84CDDB95-6952-9701-9E57-C7B8FCECC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36" y="1755125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2">
            <a:extLst>
              <a:ext uri="{FF2B5EF4-FFF2-40B4-BE49-F238E27FC236}">
                <a16:creationId xmlns:a16="http://schemas.microsoft.com/office/drawing/2014/main" id="{7BE62422-63C5-B8D6-FFEC-28AEB4AC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35" y="2041869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6A512B58-4B0D-8313-BDF1-2A8EE3FE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935" y="2345617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2">
            <a:extLst>
              <a:ext uri="{FF2B5EF4-FFF2-40B4-BE49-F238E27FC236}">
                <a16:creationId xmlns:a16="http://schemas.microsoft.com/office/drawing/2014/main" id="{7BC2848A-42C4-D621-EE65-45B23FCF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74" y="2634012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2">
            <a:extLst>
              <a:ext uri="{FF2B5EF4-FFF2-40B4-BE49-F238E27FC236}">
                <a16:creationId xmlns:a16="http://schemas.microsoft.com/office/drawing/2014/main" id="{DE5A3DC6-0BC0-D61B-6082-99A27E01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8" y="2918993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2">
            <a:extLst>
              <a:ext uri="{FF2B5EF4-FFF2-40B4-BE49-F238E27FC236}">
                <a16:creationId xmlns:a16="http://schemas.microsoft.com/office/drawing/2014/main" id="{3BEAFE15-D8D8-5F6A-8FC5-3C0BF8F9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8" y="3203974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363C85A7-BC74-4EC6-5673-E1BB4695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74" y="4067724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90 Estrella de 5 puntas">
            <a:extLst>
              <a:ext uri="{FF2B5EF4-FFF2-40B4-BE49-F238E27FC236}">
                <a16:creationId xmlns:a16="http://schemas.microsoft.com/office/drawing/2014/main" id="{5349AE49-1DCC-FC7D-B4EF-9BAC5F0AF5B0}"/>
              </a:ext>
            </a:extLst>
          </p:cNvPr>
          <p:cNvSpPr/>
          <p:nvPr/>
        </p:nvSpPr>
        <p:spPr>
          <a:xfrm>
            <a:off x="6311359" y="1886195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20" name="90 Estrella de 5 puntas">
            <a:extLst>
              <a:ext uri="{FF2B5EF4-FFF2-40B4-BE49-F238E27FC236}">
                <a16:creationId xmlns:a16="http://schemas.microsoft.com/office/drawing/2014/main" id="{94D5F681-438E-8E1E-14B5-CE7F2E9F2854}"/>
              </a:ext>
            </a:extLst>
          </p:cNvPr>
          <p:cNvSpPr/>
          <p:nvPr/>
        </p:nvSpPr>
        <p:spPr>
          <a:xfrm>
            <a:off x="9846976" y="2186252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sp>
        <p:nvSpPr>
          <p:cNvPr id="21" name="90 Estrella de 5 puntas">
            <a:extLst>
              <a:ext uri="{FF2B5EF4-FFF2-40B4-BE49-F238E27FC236}">
                <a16:creationId xmlns:a16="http://schemas.microsoft.com/office/drawing/2014/main" id="{AAC73643-676A-F00D-E5CE-947E0EC8BE8A}"/>
              </a:ext>
            </a:extLst>
          </p:cNvPr>
          <p:cNvSpPr/>
          <p:nvPr/>
        </p:nvSpPr>
        <p:spPr>
          <a:xfrm>
            <a:off x="11093667" y="2474519"/>
            <a:ext cx="170848" cy="151873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22" name="Imagen 2">
            <a:extLst>
              <a:ext uri="{FF2B5EF4-FFF2-40B4-BE49-F238E27FC236}">
                <a16:creationId xmlns:a16="http://schemas.microsoft.com/office/drawing/2014/main" id="{8C988BAE-249E-3DCF-8697-FF311AE3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8" y="4765820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">
            <a:extLst>
              <a:ext uri="{FF2B5EF4-FFF2-40B4-BE49-F238E27FC236}">
                <a16:creationId xmlns:a16="http://schemas.microsoft.com/office/drawing/2014/main" id="{9125D9C3-23C7-9C72-C3B0-AE683B12F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977" y="4765541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0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upo de personas en un escenario&#10;&#10;Descripción generada automáticamente con confianza media">
            <a:extLst>
              <a:ext uri="{FF2B5EF4-FFF2-40B4-BE49-F238E27FC236}">
                <a16:creationId xmlns:a16="http://schemas.microsoft.com/office/drawing/2014/main" id="{9AC7A5C0-7796-476C-A71C-95491F6A7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2" y="0"/>
            <a:ext cx="12169778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B077F39-8DFD-460B-AD86-0113CC719725}"/>
              </a:ext>
            </a:extLst>
          </p:cNvPr>
          <p:cNvSpPr/>
          <p:nvPr/>
        </p:nvSpPr>
        <p:spPr>
          <a:xfrm>
            <a:off x="0" y="0"/>
            <a:ext cx="1218088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Picture 2" descr="Materiales de comunicación - Desarrollo Sostenible">
            <a:extLst>
              <a:ext uri="{FF2B5EF4-FFF2-40B4-BE49-F238E27FC236}">
                <a16:creationId xmlns:a16="http://schemas.microsoft.com/office/drawing/2014/main" id="{362DB396-9768-40EE-9403-D7E9101D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43" y="228600"/>
            <a:ext cx="1020875" cy="10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432A05A-9D7C-45A3-80A8-D294BA7E2D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503" y="5618427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07A8E6DD-E9B7-3338-B748-30D4B9A2D693}"/>
              </a:ext>
            </a:extLst>
          </p:cNvPr>
          <p:cNvSpPr txBox="1"/>
          <p:nvPr/>
        </p:nvSpPr>
        <p:spPr>
          <a:xfrm>
            <a:off x="5364481" y="836477"/>
            <a:ext cx="589422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dirty="0">
                <a:highlight>
                  <a:srgbClr val="B1DDC8"/>
                </a:highlight>
                <a:latin typeface="Zilla Slab SemiBold" pitchFamily="2" charset="0"/>
                <a:ea typeface="Zilla Slab SemiBold" pitchFamily="2" charset="0"/>
              </a:rPr>
              <a:t>DINAMISMO FINANCEIRO E LIGAÇÃO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9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66 Rectángulo">
            <a:extLst>
              <a:ext uri="{FF2B5EF4-FFF2-40B4-BE49-F238E27FC236}">
                <a16:creationId xmlns:a16="http://schemas.microsoft.com/office/drawing/2014/main" id="{39DD5FE7-CE8D-4CD5-873B-3EA34C09BC62}"/>
              </a:ext>
            </a:extLst>
          </p:cNvPr>
          <p:cNvSpPr/>
          <p:nvPr/>
        </p:nvSpPr>
        <p:spPr>
          <a:xfrm>
            <a:off x="10102617" y="4253129"/>
            <a:ext cx="1675313" cy="2071385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46" name="66 Rectángulo">
            <a:extLst>
              <a:ext uri="{FF2B5EF4-FFF2-40B4-BE49-F238E27FC236}">
                <a16:creationId xmlns:a16="http://schemas.microsoft.com/office/drawing/2014/main" id="{90C53612-DE41-4AB3-845B-4149410333D9}"/>
              </a:ext>
            </a:extLst>
          </p:cNvPr>
          <p:cNvSpPr/>
          <p:nvPr/>
        </p:nvSpPr>
        <p:spPr>
          <a:xfrm>
            <a:off x="6528714" y="4257428"/>
            <a:ext cx="1675313" cy="2071385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FA526B5-1110-4DB6-B020-24761282C429}"/>
              </a:ext>
            </a:extLst>
          </p:cNvPr>
          <p:cNvSpPr txBox="1">
            <a:spLocks/>
          </p:cNvSpPr>
          <p:nvPr/>
        </p:nvSpPr>
        <p:spPr>
          <a:xfrm>
            <a:off x="1336118" y="74017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Antiguidade de relacionamento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4EF732D4-9968-4D69-B747-CBC0F323D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5427986"/>
              </p:ext>
            </p:extLst>
          </p:nvPr>
        </p:nvGraphicFramePr>
        <p:xfrm>
          <a:off x="1058498" y="1122402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 Box 42">
            <a:extLst>
              <a:ext uri="{FF2B5EF4-FFF2-40B4-BE49-F238E27FC236}">
                <a16:creationId xmlns:a16="http://schemas.microsoft.com/office/drawing/2014/main" id="{9118B522-DAD5-4BF8-B829-73B314A40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86" y="253336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0A990DC7-32F8-4CF9-BD70-F82CDAF6B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423705"/>
              </p:ext>
            </p:extLst>
          </p:nvPr>
        </p:nvGraphicFramePr>
        <p:xfrm>
          <a:off x="933292" y="4209222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" name="CuadroTexto 36">
            <a:extLst>
              <a:ext uri="{FF2B5EF4-FFF2-40B4-BE49-F238E27FC236}">
                <a16:creationId xmlns:a16="http://schemas.microsoft.com/office/drawing/2014/main" id="{F65C6FE8-5F69-4D2D-9B5F-2829FFC2F74E}"/>
              </a:ext>
            </a:extLst>
          </p:cNvPr>
          <p:cNvSpPr txBox="1">
            <a:spLocks/>
          </p:cNvSpPr>
          <p:nvPr/>
        </p:nvSpPr>
        <p:spPr>
          <a:xfrm>
            <a:off x="1336118" y="367969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Antiguidade média*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0" name="Picture 2" descr="Homepage">
            <a:extLst>
              <a:ext uri="{FF2B5EF4-FFF2-40B4-BE49-F238E27FC236}">
                <a16:creationId xmlns:a16="http://schemas.microsoft.com/office/drawing/2014/main" id="{B400A342-84B9-4BDF-94E3-5A7A594D5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445130" y="598851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B53D061-08CC-4F74-A982-D66782586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8566563" y="5925468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6">
            <a:extLst>
              <a:ext uri="{FF2B5EF4-FFF2-40B4-BE49-F238E27FC236}">
                <a16:creationId xmlns:a16="http://schemas.microsoft.com/office/drawing/2014/main" id="{9BC99628-54B1-4419-90D4-B19F59A4B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26" y="6522419"/>
            <a:ext cx="1018469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*Antiguidade média calculada com base nos pontos médios de cada intervalo de classe. sendo 0,50 para o intervalo inferior “Menos de 1 ano” e 25,00 para o intervalo superior “Mais de 20 anos”.</a:t>
            </a:r>
          </a:p>
        </p:txBody>
      </p:sp>
      <p:sp>
        <p:nvSpPr>
          <p:cNvPr id="49" name="Text Box 30">
            <a:extLst>
              <a:ext uri="{FF2B5EF4-FFF2-40B4-BE49-F238E27FC236}">
                <a16:creationId xmlns:a16="http://schemas.microsoft.com/office/drawing/2014/main" id="{6AD73ED1-4164-4974-ACD5-601C310F5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0336" y="6290593"/>
            <a:ext cx="2403963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Bases: clientes de cada banco</a:t>
            </a:r>
          </a:p>
        </p:txBody>
      </p:sp>
      <p:pic>
        <p:nvPicPr>
          <p:cNvPr id="9218" name="Picture 2" descr="Hora - Iconos gratis de hora y fecha">
            <a:extLst>
              <a:ext uri="{FF2B5EF4-FFF2-40B4-BE49-F238E27FC236}">
                <a16:creationId xmlns:a16="http://schemas.microsoft.com/office/drawing/2014/main" id="{D83240F5-AB2B-4CDD-A06E-1C14C5F1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>
                  <a:alpha val="509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0" y="675242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Comunicado">
            <a:extLst>
              <a:ext uri="{FF2B5EF4-FFF2-40B4-BE49-F238E27FC236}">
                <a16:creationId xmlns:a16="http://schemas.microsoft.com/office/drawing/2014/main" id="{B0B896F8-E3AA-44A6-9AFE-5B87DF9AB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5352100" y="589603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Tarjetas de crédito Visa Classic y Oro de Novo Banco">
            <a:extLst>
              <a:ext uri="{FF2B5EF4-FFF2-40B4-BE49-F238E27FC236}">
                <a16:creationId xmlns:a16="http://schemas.microsoft.com/office/drawing/2014/main" id="{5CD776C5-AA5B-45C2-94F0-5F6C55E70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3219597" y="601165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A2DF7DA-ED85-4465-BC39-BDDF2FF05AF3}"/>
              </a:ext>
            </a:extLst>
          </p:cNvPr>
          <p:cNvSpPr txBox="1"/>
          <p:nvPr/>
        </p:nvSpPr>
        <p:spPr>
          <a:xfrm>
            <a:off x="10491466" y="5927877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B66D4AE1-21DB-3F9D-299F-FF5CA0CA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028874" y="5929436"/>
            <a:ext cx="709072" cy="3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0">
            <a:extLst>
              <a:ext uri="{FF2B5EF4-FFF2-40B4-BE49-F238E27FC236}">
                <a16:creationId xmlns:a16="http://schemas.microsoft.com/office/drawing/2014/main" id="{32E49D81-A53B-A06D-8DAC-DC7624C21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997" y="332019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1.609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DEBD0BC7-BDBC-E2A0-A5D6-6010F1CE4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164" y="3320193"/>
            <a:ext cx="8860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sz="900" dirty="0">
                <a:latin typeface="Lato" panose="020F0502020204030203"/>
              </a:rPr>
              <a:t>1.912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91543C-3C26-DD71-43B7-B2DD247B9246}"/>
              </a:ext>
            </a:extLst>
          </p:cNvPr>
          <p:cNvSpPr txBox="1"/>
          <p:nvPr/>
        </p:nvSpPr>
        <p:spPr>
          <a:xfrm>
            <a:off x="4505071" y="3320183"/>
            <a:ext cx="14810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algn="ctr">
              <a:spcBef>
                <a:spcPct val="50000"/>
              </a:spcBef>
              <a:defRPr sz="90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r"/>
            <a:r>
              <a:rPr lang="pt-PT" dirty="0"/>
              <a:t>Base (relações):</a:t>
            </a:r>
          </a:p>
        </p:txBody>
      </p:sp>
    </p:spTree>
    <p:extLst>
      <p:ext uri="{BB962C8B-B14F-4D97-AF65-F5344CB8AC3E}">
        <p14:creationId xmlns:p14="http://schemas.microsoft.com/office/powerpoint/2010/main" val="24684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ángulo 38">
            <a:extLst>
              <a:ext uri="{FF2B5EF4-FFF2-40B4-BE49-F238E27FC236}">
                <a16:creationId xmlns:a16="http://schemas.microsoft.com/office/drawing/2014/main" id="{838915E3-5810-F3EB-A06B-33F1BCCE5549}"/>
              </a:ext>
            </a:extLst>
          </p:cNvPr>
          <p:cNvSpPr/>
          <p:nvPr/>
        </p:nvSpPr>
        <p:spPr>
          <a:xfrm>
            <a:off x="4099997" y="1283880"/>
            <a:ext cx="1893354" cy="11557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2" name="1 Objeto">
            <a:extLst>
              <a:ext uri="{FF2B5EF4-FFF2-40B4-BE49-F238E27FC236}">
                <a16:creationId xmlns:a16="http://schemas.microsoft.com/office/drawing/2014/main" id="{ACC0E473-5ECE-451F-8833-7B6CE9904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21238"/>
              </p:ext>
            </p:extLst>
          </p:nvPr>
        </p:nvGraphicFramePr>
        <p:xfrm>
          <a:off x="295645" y="798537"/>
          <a:ext cx="3839688" cy="171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Box 28">
            <a:extLst>
              <a:ext uri="{FF2B5EF4-FFF2-40B4-BE49-F238E27FC236}">
                <a16:creationId xmlns:a16="http://schemas.microsoft.com/office/drawing/2014/main" id="{0E36AB6C-6185-4B24-92DA-E0DE4B8B8B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2809" y="2551348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FD9E7D62-7C34-4C13-B218-3630ED752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2" y="204863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B3DC49-E643-4EFC-A371-32B029275949}"/>
              </a:ext>
            </a:extLst>
          </p:cNvPr>
          <p:cNvSpPr txBox="1">
            <a:spLocks/>
          </p:cNvSpPr>
          <p:nvPr/>
        </p:nvSpPr>
        <p:spPr>
          <a:xfrm>
            <a:off x="791157" y="725219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Novas relações no último ano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1" name="Picture 8" descr="Imagen relacionada">
            <a:extLst>
              <a:ext uri="{FF2B5EF4-FFF2-40B4-BE49-F238E27FC236}">
                <a16:creationId xmlns:a16="http://schemas.microsoft.com/office/drawing/2014/main" id="{B82863B0-E494-4BF2-9AFF-9D743A30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52747" r="47965" b="5449"/>
          <a:stretch/>
        </p:blipFill>
        <p:spPr bwMode="auto">
          <a:xfrm>
            <a:off x="315502" y="624310"/>
            <a:ext cx="520209" cy="5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53 CuadroTexto">
            <a:extLst>
              <a:ext uri="{FF2B5EF4-FFF2-40B4-BE49-F238E27FC236}">
                <a16:creationId xmlns:a16="http://schemas.microsoft.com/office/drawing/2014/main" id="{FC2C1629-1804-4B08-99FB-E4BA06676FA5}"/>
              </a:ext>
            </a:extLst>
          </p:cNvPr>
          <p:cNvSpPr txBox="1"/>
          <p:nvPr/>
        </p:nvSpPr>
        <p:spPr>
          <a:xfrm>
            <a:off x="1551524" y="4171878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graphicFrame>
        <p:nvGraphicFramePr>
          <p:cNvPr id="19" name="41 Gráfico">
            <a:extLst>
              <a:ext uri="{FF2B5EF4-FFF2-40B4-BE49-F238E27FC236}">
                <a16:creationId xmlns:a16="http://schemas.microsoft.com/office/drawing/2014/main" id="{44585D31-C4C3-4487-8466-84555CA9C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001458"/>
              </p:ext>
            </p:extLst>
          </p:nvPr>
        </p:nvGraphicFramePr>
        <p:xfrm>
          <a:off x="854325" y="3611346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 Box 8">
            <a:extLst>
              <a:ext uri="{FF2B5EF4-FFF2-40B4-BE49-F238E27FC236}">
                <a16:creationId xmlns:a16="http://schemas.microsoft.com/office/drawing/2014/main" id="{FE2BA6EB-EFF1-4D6E-B112-0C860FF5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132" y="3654951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solidFill>
                  <a:srgbClr val="000000"/>
                </a:solidFill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1E93540-B35B-4CA4-BA18-4E2D753933A0}"/>
              </a:ext>
            </a:extLst>
          </p:cNvPr>
          <p:cNvSpPr txBox="1">
            <a:spLocks/>
          </p:cNvSpPr>
          <p:nvPr/>
        </p:nvSpPr>
        <p:spPr>
          <a:xfrm>
            <a:off x="1976852" y="3218217"/>
            <a:ext cx="161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Novas relações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5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BF70C2A9-EBE5-4AA0-93E1-2B84E5E53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27" y="6577011"/>
            <a:ext cx="5420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 </a:t>
            </a:r>
            <a:r>
              <a:rPr lang="pt-BR" dirty="0"/>
              <a:t>Os dados devem ser tomados como referência devido à sua pequena base amostral</a:t>
            </a:r>
            <a:r>
              <a:rPr lang="pt-PT" dirty="0"/>
              <a:t>.</a:t>
            </a:r>
          </a:p>
        </p:txBody>
      </p:sp>
      <p:pic>
        <p:nvPicPr>
          <p:cNvPr id="45" name="Picture 2" descr="Homepage">
            <a:extLst>
              <a:ext uri="{FF2B5EF4-FFF2-40B4-BE49-F238E27FC236}">
                <a16:creationId xmlns:a16="http://schemas.microsoft.com/office/drawing/2014/main" id="{DBC94C62-3096-42F6-9EE4-5D44B6362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44980" y="5207350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51A21465-434D-4630-9958-75CCDAE5D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360256" y="5863831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9C12ABB5-DAEA-4D88-9A9A-661CCE4F2E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3715529" y="3610347"/>
            <a:ext cx="722195" cy="300435"/>
          </a:xfrm>
          <a:prstGeom prst="rect">
            <a:avLst/>
          </a:prstGeom>
          <a:noFill/>
        </p:spPr>
      </p:pic>
      <p:pic>
        <p:nvPicPr>
          <p:cNvPr id="2050" name="Picture 2" descr="Resultado de imagen de bankinter logo">
            <a:extLst>
              <a:ext uri="{FF2B5EF4-FFF2-40B4-BE49-F238E27FC236}">
                <a16:creationId xmlns:a16="http://schemas.microsoft.com/office/drawing/2014/main" id="{EAD890C3-2C91-4FD2-8F77-A49E1B1DB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38689" r="14651" b="38717"/>
          <a:stretch/>
        </p:blipFill>
        <p:spPr bwMode="auto">
          <a:xfrm>
            <a:off x="3900101" y="5016538"/>
            <a:ext cx="1078347" cy="1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Resultado de imagen de banco montepio logo">
            <a:extLst>
              <a:ext uri="{FF2B5EF4-FFF2-40B4-BE49-F238E27FC236}">
                <a16:creationId xmlns:a16="http://schemas.microsoft.com/office/drawing/2014/main" id="{8F57515C-46FB-42AF-876F-4012FC664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0" y="4398979"/>
            <a:ext cx="1369027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F1DCE98F-0259-45ED-B689-1993CD3C5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2336">
            <a:off x="3404522" y="2648357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28">
            <a:extLst>
              <a:ext uri="{FF2B5EF4-FFF2-40B4-BE49-F238E27FC236}">
                <a16:creationId xmlns:a16="http://schemas.microsoft.com/office/drawing/2014/main" id="{FCA4CE32-9BFE-F226-E2EE-4E661573FD3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293528" y="2551348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74F052F-99B0-4F24-B85F-B57F325B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497" y="6237808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25*</a:t>
            </a:r>
          </a:p>
        </p:txBody>
      </p:sp>
      <p:pic>
        <p:nvPicPr>
          <p:cNvPr id="6" name="Picture 8" descr="Comunicado">
            <a:extLst>
              <a:ext uri="{FF2B5EF4-FFF2-40B4-BE49-F238E27FC236}">
                <a16:creationId xmlns:a16="http://schemas.microsoft.com/office/drawing/2014/main" id="{AEB86F2C-2397-BC08-C7B4-54206D13F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613946" y="5913847"/>
            <a:ext cx="485750" cy="4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1 Objeto">
            <a:extLst>
              <a:ext uri="{FF2B5EF4-FFF2-40B4-BE49-F238E27FC236}">
                <a16:creationId xmlns:a16="http://schemas.microsoft.com/office/drawing/2014/main" id="{90353F9C-345D-E9F7-3E9D-1A87BA618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10262"/>
              </p:ext>
            </p:extLst>
          </p:nvPr>
        </p:nvGraphicFramePr>
        <p:xfrm>
          <a:off x="6550117" y="798537"/>
          <a:ext cx="3839688" cy="171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9" name="Text Box 28">
            <a:extLst>
              <a:ext uri="{FF2B5EF4-FFF2-40B4-BE49-F238E27FC236}">
                <a16:creationId xmlns:a16="http://schemas.microsoft.com/office/drawing/2014/main" id="{D0074845-9050-ADA4-92D7-0F5028D9BB9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42773" y="2551348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175EE7-9C90-1E42-FCE8-C9D8E92683A8}"/>
              </a:ext>
            </a:extLst>
          </p:cNvPr>
          <p:cNvSpPr txBox="1">
            <a:spLocks/>
          </p:cNvSpPr>
          <p:nvPr/>
        </p:nvSpPr>
        <p:spPr>
          <a:xfrm>
            <a:off x="6729535" y="72521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Abandonos de bancos no último ano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5" name="Text Box 28">
            <a:extLst>
              <a:ext uri="{FF2B5EF4-FFF2-40B4-BE49-F238E27FC236}">
                <a16:creationId xmlns:a16="http://schemas.microsoft.com/office/drawing/2014/main" id="{B2753960-959D-5628-488D-4FE1BC1FF02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403110" y="2551348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  <a:endParaRPr lang="pt-PT" sz="900" dirty="0">
              <a:latin typeface="Lato" panose="020F0502020204030203" pitchFamily="34" charset="0"/>
            </a:endParaRPr>
          </a:p>
        </p:txBody>
      </p:sp>
      <p:pic>
        <p:nvPicPr>
          <p:cNvPr id="16" name="Picture 8" descr="Imagen relacionada">
            <a:extLst>
              <a:ext uri="{FF2B5EF4-FFF2-40B4-BE49-F238E27FC236}">
                <a16:creationId xmlns:a16="http://schemas.microsoft.com/office/drawing/2014/main" id="{01531CC8-3CF8-08A8-3792-A237C7482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t="52747" r="7531" b="5449"/>
          <a:stretch/>
        </p:blipFill>
        <p:spPr bwMode="auto">
          <a:xfrm>
            <a:off x="6265267" y="564083"/>
            <a:ext cx="569696" cy="6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71998391-73A2-2C09-289E-10958CD8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2336">
            <a:off x="9530497" y="2593765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41 Gráfico">
            <a:extLst>
              <a:ext uri="{FF2B5EF4-FFF2-40B4-BE49-F238E27FC236}">
                <a16:creationId xmlns:a16="http://schemas.microsoft.com/office/drawing/2014/main" id="{13D84D0C-2BC1-C245-CF1E-2184E1F40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672883"/>
              </p:ext>
            </p:extLst>
          </p:nvPr>
        </p:nvGraphicFramePr>
        <p:xfrm>
          <a:off x="7107460" y="3627266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0" name="Text Box 8">
            <a:extLst>
              <a:ext uri="{FF2B5EF4-FFF2-40B4-BE49-F238E27FC236}">
                <a16:creationId xmlns:a16="http://schemas.microsoft.com/office/drawing/2014/main" id="{9DC1E0A2-F7D9-54EB-6318-03ACBA3CA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3032" y="6237808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44*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0A5BF7E-7999-A867-EC89-6F9ED49AC241}"/>
              </a:ext>
            </a:extLst>
          </p:cNvPr>
          <p:cNvSpPr txBox="1">
            <a:spLocks/>
          </p:cNvSpPr>
          <p:nvPr/>
        </p:nvSpPr>
        <p:spPr>
          <a:xfrm>
            <a:off x="7932098" y="3218217"/>
            <a:ext cx="214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Bancos abandonados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F8BC6F4-E234-8E81-B68F-B216B1F96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9776699" y="3901105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Tarjetas de crédito Visa Classic y Oro de Novo Banco">
            <a:extLst>
              <a:ext uri="{FF2B5EF4-FFF2-40B4-BE49-F238E27FC236}">
                <a16:creationId xmlns:a16="http://schemas.microsoft.com/office/drawing/2014/main" id="{565C0B87-6642-5A5E-4024-2B7C2765A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034670" y="486813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n de banco montepio logo">
            <a:extLst>
              <a:ext uri="{FF2B5EF4-FFF2-40B4-BE49-F238E27FC236}">
                <a16:creationId xmlns:a16="http://schemas.microsoft.com/office/drawing/2014/main" id="{22EF0518-C8E8-4BE0-B14A-9F40E61EF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81" y="5732194"/>
            <a:ext cx="1369027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ista previa de imagen">
            <a:extLst>
              <a:ext uri="{FF2B5EF4-FFF2-40B4-BE49-F238E27FC236}">
                <a16:creationId xmlns:a16="http://schemas.microsoft.com/office/drawing/2014/main" id="{833503BC-168A-7E3B-C090-44EA2A8F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94" y="6028891"/>
            <a:ext cx="9429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sultado de imagen de bankinter logo">
            <a:extLst>
              <a:ext uri="{FF2B5EF4-FFF2-40B4-BE49-F238E27FC236}">
                <a16:creationId xmlns:a16="http://schemas.microsoft.com/office/drawing/2014/main" id="{8343BB8C-4C8C-2694-72A2-A3C1D4F3A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38689" r="14651" b="38717"/>
          <a:stretch/>
        </p:blipFill>
        <p:spPr bwMode="auto">
          <a:xfrm>
            <a:off x="7107460" y="5672013"/>
            <a:ext cx="1078347" cy="1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Comunicado">
            <a:extLst>
              <a:ext uri="{FF2B5EF4-FFF2-40B4-BE49-F238E27FC236}">
                <a16:creationId xmlns:a16="http://schemas.microsoft.com/office/drawing/2014/main" id="{CBBB1426-03E4-8F58-A122-A6ACB6C6C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318571" y="5055010"/>
            <a:ext cx="485750" cy="4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omepage">
            <a:extLst>
              <a:ext uri="{FF2B5EF4-FFF2-40B4-BE49-F238E27FC236}">
                <a16:creationId xmlns:a16="http://schemas.microsoft.com/office/drawing/2014/main" id="{F7D63E0E-3C5A-A9C4-49B9-702C6ED5C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6691152" y="466225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055617C-09B6-DA91-9B78-CEC719AABD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6951429" y="4036844"/>
            <a:ext cx="722195" cy="300435"/>
          </a:xfrm>
          <a:prstGeom prst="rect">
            <a:avLst/>
          </a:prstGeom>
          <a:noFill/>
        </p:spPr>
      </p:pic>
      <p:sp>
        <p:nvSpPr>
          <p:cNvPr id="32" name="Text Box 8">
            <a:extLst>
              <a:ext uri="{FF2B5EF4-FFF2-40B4-BE49-F238E27FC236}">
                <a16:creationId xmlns:a16="http://schemas.microsoft.com/office/drawing/2014/main" id="{DE22B8EE-CEBB-FFA9-6DA0-8C4FFE126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833" y="3637453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solidFill>
                  <a:srgbClr val="000000"/>
                </a:solidFill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44B6057-B8EA-C5E0-0914-3C3915C369E7}"/>
              </a:ext>
            </a:extLst>
          </p:cNvPr>
          <p:cNvSpPr txBox="1">
            <a:spLocks/>
          </p:cNvSpPr>
          <p:nvPr/>
        </p:nvSpPr>
        <p:spPr>
          <a:xfrm>
            <a:off x="4232157" y="1316994"/>
            <a:ext cx="159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motivos de escolha</a:t>
            </a:r>
            <a:endParaRPr lang="pt-PT" sz="12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34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B2182E98-CCA1-C234-4BB3-1B337631E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3837">
            <a:off x="3272894" y="1366116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19005A91-9903-7556-D831-34553710CD0E}"/>
              </a:ext>
            </a:extLst>
          </p:cNvPr>
          <p:cNvSpPr txBox="1"/>
          <p:nvPr/>
        </p:nvSpPr>
        <p:spPr>
          <a:xfrm>
            <a:off x="4099997" y="1745980"/>
            <a:ext cx="1893354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ctr">
              <a:spcBef>
                <a:spcPct val="50000"/>
              </a:spcBef>
              <a:defRPr sz="900">
                <a:latin typeface="Lato" panose="020F0502020204030203"/>
                <a:cs typeface="Arial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Boas condições de empréstimos/créditos: 43,0%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Diversificação de bancos: 7,4%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787020C8-8147-BE18-DCA0-BE08F0BC0A7E}"/>
              </a:ext>
            </a:extLst>
          </p:cNvPr>
          <p:cNvSpPr/>
          <p:nvPr/>
        </p:nvSpPr>
        <p:spPr>
          <a:xfrm>
            <a:off x="10206852" y="1283880"/>
            <a:ext cx="1893354" cy="11557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702460B-6628-2384-59C8-735BFEB4C2D1}"/>
              </a:ext>
            </a:extLst>
          </p:cNvPr>
          <p:cNvSpPr txBox="1">
            <a:spLocks/>
          </p:cNvSpPr>
          <p:nvPr/>
        </p:nvSpPr>
        <p:spPr>
          <a:xfrm>
            <a:off x="10339012" y="1316994"/>
            <a:ext cx="159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razões para o abandono</a:t>
            </a:r>
            <a:endParaRPr lang="pt-PT" sz="12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2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12599D17-F621-80B0-B817-582F312E4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9212">
            <a:off x="9571030" y="1292410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4424E45C-AA20-99A2-8BDA-C68CD906297D}"/>
              </a:ext>
            </a:extLst>
          </p:cNvPr>
          <p:cNvSpPr txBox="1"/>
          <p:nvPr/>
        </p:nvSpPr>
        <p:spPr>
          <a:xfrm>
            <a:off x="10206852" y="1745980"/>
            <a:ext cx="1893354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ctr">
              <a:spcBef>
                <a:spcPct val="50000"/>
              </a:spcBef>
              <a:defRPr sz="900">
                <a:latin typeface="Lato" panose="020F0502020204030203"/>
                <a:cs typeface="Arial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Cobrança de altas comissões pelas operações: 22,6%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Não nos concederam financiamento : 11,2%</a:t>
            </a:r>
          </a:p>
        </p:txBody>
      </p:sp>
    </p:spTree>
    <p:extLst>
      <p:ext uri="{BB962C8B-B14F-4D97-AF65-F5344CB8AC3E}">
        <p14:creationId xmlns:p14="http://schemas.microsoft.com/office/powerpoint/2010/main" val="723336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66 Rectángulo">
            <a:extLst>
              <a:ext uri="{FF2B5EF4-FFF2-40B4-BE49-F238E27FC236}">
                <a16:creationId xmlns:a16="http://schemas.microsoft.com/office/drawing/2014/main" id="{33C2501A-D02B-C685-5DB5-0F48638860D2}"/>
              </a:ext>
            </a:extLst>
          </p:cNvPr>
          <p:cNvSpPr/>
          <p:nvPr/>
        </p:nvSpPr>
        <p:spPr>
          <a:xfrm>
            <a:off x="1727283" y="2012317"/>
            <a:ext cx="1917274" cy="400945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B3DC49-E643-4EFC-A371-32B029275949}"/>
              </a:ext>
            </a:extLst>
          </p:cNvPr>
          <p:cNvSpPr txBox="1">
            <a:spLocks/>
          </p:cNvSpPr>
          <p:nvPr/>
        </p:nvSpPr>
        <p:spPr>
          <a:xfrm>
            <a:off x="3666243" y="770330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Novas relações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e abandonos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37" name="Text Box 23">
            <a:extLst>
              <a:ext uri="{FF2B5EF4-FFF2-40B4-BE49-F238E27FC236}">
                <a16:creationId xmlns:a16="http://schemas.microsoft.com/office/drawing/2014/main" id="{A50550A9-5898-478B-9AFF-F76DFD46F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001" y="6049438"/>
            <a:ext cx="206443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 pitchFamily="34" charset="0"/>
              </a:rPr>
              <a:t>Bases: clientes de cada banco</a:t>
            </a:r>
          </a:p>
        </p:txBody>
      </p:sp>
      <p:sp>
        <p:nvSpPr>
          <p:cNvPr id="74" name="Text Box 31">
            <a:extLst>
              <a:ext uri="{FF2B5EF4-FFF2-40B4-BE49-F238E27FC236}">
                <a16:creationId xmlns:a16="http://schemas.microsoft.com/office/drawing/2014/main" id="{6BA797EB-5CA3-4E24-8119-384BD2056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046" y="1102783"/>
            <a:ext cx="7068921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80000"/>
              </a:lnSpc>
              <a:spcBef>
                <a:spcPct val="50000"/>
              </a:spcBef>
              <a:defRPr sz="900">
                <a:cs typeface="Arial" pitchFamily="34" charset="0"/>
              </a:defRPr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pt-PT" baseline="30000" dirty="0">
                <a:latin typeface="Lato" panose="020F0502020204030203" pitchFamily="34" charset="0"/>
              </a:rPr>
              <a:t>1</a:t>
            </a:r>
            <a:r>
              <a:rPr lang="pt-PT" u="sng" dirty="0">
                <a:latin typeface="Lato" panose="020F0502020204030203" pitchFamily="34" charset="0"/>
              </a:rPr>
              <a:t>Índice de novas relações</a:t>
            </a:r>
            <a:r>
              <a:rPr lang="pt-PT" dirty="0">
                <a:latin typeface="Lato" panose="020F0502020204030203" pitchFamily="34" charset="0"/>
              </a:rPr>
              <a:t>: percentagem de clientes de cada banco que iniciaram a relação com ele no último ano.</a:t>
            </a:r>
          </a:p>
          <a:p>
            <a:pPr>
              <a:lnSpc>
                <a:spcPct val="100000"/>
              </a:lnSpc>
            </a:pPr>
            <a:r>
              <a:rPr lang="pt-PT" u="sng" baseline="30000" dirty="0">
                <a:latin typeface="Lato" panose="020F0502020204030203" pitchFamily="34" charset="0"/>
              </a:rPr>
              <a:t>2</a:t>
            </a:r>
            <a:r>
              <a:rPr lang="pt-PT" u="sng" dirty="0">
                <a:latin typeface="Lato" panose="020F0502020204030203" pitchFamily="34" charset="0"/>
              </a:rPr>
              <a:t>Índice de abandono</a:t>
            </a:r>
            <a:r>
              <a:rPr lang="pt-PT" dirty="0">
                <a:latin typeface="Lato" panose="020F0502020204030203" pitchFamily="34" charset="0"/>
              </a:rPr>
              <a:t>: relação existente entre as relações financeiras canceladas no último ano e os clientes atuais de cada banco. Quanto maior o índice mais importante é a perda relativamente aos atuais clientes.</a:t>
            </a:r>
          </a:p>
        </p:txBody>
      </p:sp>
      <p:sp>
        <p:nvSpPr>
          <p:cNvPr id="31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5394E37-6221-48B6-AFE3-F348D603BB5F}"/>
              </a:ext>
            </a:extLst>
          </p:cNvPr>
          <p:cNvSpPr/>
          <p:nvPr/>
        </p:nvSpPr>
        <p:spPr>
          <a:xfrm>
            <a:off x="278674" y="4331329"/>
            <a:ext cx="1383638" cy="760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4 Llamada rectangular">
            <a:extLst>
              <a:ext uri="{FF2B5EF4-FFF2-40B4-BE49-F238E27FC236}">
                <a16:creationId xmlns:a16="http://schemas.microsoft.com/office/drawing/2014/main" id="{D145C4DA-9922-4654-A9F4-87E5F6AE6A26}"/>
              </a:ext>
            </a:extLst>
          </p:cNvPr>
          <p:cNvSpPr/>
          <p:nvPr/>
        </p:nvSpPr>
        <p:spPr>
          <a:xfrm>
            <a:off x="339621" y="1161254"/>
            <a:ext cx="1322691" cy="732999"/>
          </a:xfrm>
          <a:custGeom>
            <a:avLst/>
            <a:gdLst>
              <a:gd name="connsiteX0" fmla="*/ 0 w 1322691"/>
              <a:gd name="connsiteY0" fmla="*/ 0 h 732999"/>
              <a:gd name="connsiteX1" fmla="*/ 385785 w 1322691"/>
              <a:gd name="connsiteY1" fmla="*/ 0 h 732999"/>
              <a:gd name="connsiteX2" fmla="*/ 771570 w 1322691"/>
              <a:gd name="connsiteY2" fmla="*/ 0 h 732999"/>
              <a:gd name="connsiteX3" fmla="*/ 771570 w 1322691"/>
              <a:gd name="connsiteY3" fmla="*/ 0 h 732999"/>
              <a:gd name="connsiteX4" fmla="*/ 1102243 w 1322691"/>
              <a:gd name="connsiteY4" fmla="*/ 0 h 732999"/>
              <a:gd name="connsiteX5" fmla="*/ 1322691 w 1322691"/>
              <a:gd name="connsiteY5" fmla="*/ 0 h 732999"/>
              <a:gd name="connsiteX6" fmla="*/ 1322691 w 1322691"/>
              <a:gd name="connsiteY6" fmla="*/ 427583 h 732999"/>
              <a:gd name="connsiteX7" fmla="*/ 1322691 w 1322691"/>
              <a:gd name="connsiteY7" fmla="*/ 427583 h 732999"/>
              <a:gd name="connsiteX8" fmla="*/ 1322691 w 1322691"/>
              <a:gd name="connsiteY8" fmla="*/ 610833 h 732999"/>
              <a:gd name="connsiteX9" fmla="*/ 1322691 w 1322691"/>
              <a:gd name="connsiteY9" fmla="*/ 732999 h 732999"/>
              <a:gd name="connsiteX10" fmla="*/ 1102243 w 1322691"/>
              <a:gd name="connsiteY10" fmla="*/ 732999 h 732999"/>
              <a:gd name="connsiteX11" fmla="*/ 1121020 w 1322691"/>
              <a:gd name="connsiteY11" fmla="*/ 956117 h 732999"/>
              <a:gd name="connsiteX12" fmla="*/ 771570 w 1322691"/>
              <a:gd name="connsiteY12" fmla="*/ 732999 h 732999"/>
              <a:gd name="connsiteX13" fmla="*/ 393501 w 1322691"/>
              <a:gd name="connsiteY13" fmla="*/ 732999 h 732999"/>
              <a:gd name="connsiteX14" fmla="*/ 0 w 1322691"/>
              <a:gd name="connsiteY14" fmla="*/ 732999 h 732999"/>
              <a:gd name="connsiteX15" fmla="*/ 0 w 1322691"/>
              <a:gd name="connsiteY15" fmla="*/ 610833 h 732999"/>
              <a:gd name="connsiteX16" fmla="*/ 0 w 1322691"/>
              <a:gd name="connsiteY16" fmla="*/ 427583 h 732999"/>
              <a:gd name="connsiteX17" fmla="*/ 0 w 1322691"/>
              <a:gd name="connsiteY17" fmla="*/ 427583 h 732999"/>
              <a:gd name="connsiteX18" fmla="*/ 0 w 1322691"/>
              <a:gd name="connsiteY18" fmla="*/ 0 h 73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22691" h="732999" extrusionOk="0">
                <a:moveTo>
                  <a:pt x="0" y="0"/>
                </a:moveTo>
                <a:cubicBezTo>
                  <a:pt x="180381" y="-28562"/>
                  <a:pt x="287967" y="18554"/>
                  <a:pt x="385785" y="0"/>
                </a:cubicBezTo>
                <a:cubicBezTo>
                  <a:pt x="483604" y="-18554"/>
                  <a:pt x="587308" y="32521"/>
                  <a:pt x="771570" y="0"/>
                </a:cubicBezTo>
                <a:lnTo>
                  <a:pt x="771570" y="0"/>
                </a:lnTo>
                <a:cubicBezTo>
                  <a:pt x="888715" y="-10184"/>
                  <a:pt x="995436" y="3286"/>
                  <a:pt x="1102243" y="0"/>
                </a:cubicBezTo>
                <a:cubicBezTo>
                  <a:pt x="1185486" y="-22196"/>
                  <a:pt x="1247354" y="13264"/>
                  <a:pt x="1322691" y="0"/>
                </a:cubicBezTo>
                <a:cubicBezTo>
                  <a:pt x="1341742" y="157344"/>
                  <a:pt x="1281581" y="310059"/>
                  <a:pt x="1322691" y="427583"/>
                </a:cubicBezTo>
                <a:lnTo>
                  <a:pt x="1322691" y="427583"/>
                </a:lnTo>
                <a:cubicBezTo>
                  <a:pt x="1324798" y="493066"/>
                  <a:pt x="1304925" y="550318"/>
                  <a:pt x="1322691" y="610833"/>
                </a:cubicBezTo>
                <a:cubicBezTo>
                  <a:pt x="1325389" y="642481"/>
                  <a:pt x="1316368" y="681521"/>
                  <a:pt x="1322691" y="732999"/>
                </a:cubicBezTo>
                <a:cubicBezTo>
                  <a:pt x="1261841" y="738534"/>
                  <a:pt x="1211536" y="731038"/>
                  <a:pt x="1102243" y="732999"/>
                </a:cubicBezTo>
                <a:cubicBezTo>
                  <a:pt x="1124063" y="839659"/>
                  <a:pt x="1113485" y="871539"/>
                  <a:pt x="1121020" y="956117"/>
                </a:cubicBezTo>
                <a:cubicBezTo>
                  <a:pt x="1016343" y="936429"/>
                  <a:pt x="904613" y="794738"/>
                  <a:pt x="771570" y="732999"/>
                </a:cubicBezTo>
                <a:cubicBezTo>
                  <a:pt x="597810" y="766614"/>
                  <a:pt x="488362" y="696237"/>
                  <a:pt x="393501" y="732999"/>
                </a:cubicBezTo>
                <a:cubicBezTo>
                  <a:pt x="298640" y="769761"/>
                  <a:pt x="101285" y="717093"/>
                  <a:pt x="0" y="732999"/>
                </a:cubicBezTo>
                <a:cubicBezTo>
                  <a:pt x="-14179" y="699211"/>
                  <a:pt x="858" y="661395"/>
                  <a:pt x="0" y="610833"/>
                </a:cubicBezTo>
                <a:cubicBezTo>
                  <a:pt x="-17655" y="521285"/>
                  <a:pt x="16820" y="481260"/>
                  <a:pt x="0" y="427583"/>
                </a:cubicBezTo>
                <a:lnTo>
                  <a:pt x="0" y="427583"/>
                </a:lnTo>
                <a:cubicBezTo>
                  <a:pt x="-6079" y="252756"/>
                  <a:pt x="48592" y="11961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798289734">
                  <a:prstGeom prst="wedgeRectCallout">
                    <a:avLst>
                      <a:gd name="adj1" fmla="val 34753"/>
                      <a:gd name="adj2" fmla="val 8043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Net</a:t>
            </a:r>
          </a:p>
          <a:p>
            <a:pPr algn="ctr"/>
            <a:r>
              <a:rPr lang="es-ES_tradnl" sz="14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(Aberturas – Abandonos)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AB6BB938-87CA-4A32-9A0A-F6D3CA849046}"/>
              </a:ext>
            </a:extLst>
          </p:cNvPr>
          <p:cNvSpPr txBox="1"/>
          <p:nvPr/>
        </p:nvSpPr>
        <p:spPr>
          <a:xfrm>
            <a:off x="478975" y="4422128"/>
            <a:ext cx="1076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ABERTURAS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A61557CB-1C9C-453A-9E3C-5E994B6128F4}"/>
              </a:ext>
            </a:extLst>
          </p:cNvPr>
          <p:cNvSpPr/>
          <p:nvPr/>
        </p:nvSpPr>
        <p:spPr>
          <a:xfrm>
            <a:off x="370536" y="4487961"/>
            <a:ext cx="129776" cy="10758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15714E06-9F32-4290-953E-DAF68128AB46}"/>
              </a:ext>
            </a:extLst>
          </p:cNvPr>
          <p:cNvSpPr txBox="1"/>
          <p:nvPr/>
        </p:nvSpPr>
        <p:spPr>
          <a:xfrm>
            <a:off x="478975" y="4760685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ABANDONOS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578E499-7666-4B10-91F1-4656979D3205}"/>
              </a:ext>
            </a:extLst>
          </p:cNvPr>
          <p:cNvSpPr/>
          <p:nvPr/>
        </p:nvSpPr>
        <p:spPr>
          <a:xfrm>
            <a:off x="370536" y="4826518"/>
            <a:ext cx="129776" cy="107588"/>
          </a:xfrm>
          <a:prstGeom prst="rect">
            <a:avLst/>
          </a:prstGeom>
          <a:solidFill>
            <a:srgbClr val="F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3" name="Object 3">
            <a:extLst>
              <a:ext uri="{FF2B5EF4-FFF2-40B4-BE49-F238E27FC236}">
                <a16:creationId xmlns:a16="http://schemas.microsoft.com/office/drawing/2014/main" id="{216BFD35-8C7E-4816-B616-C4FC55D89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77371"/>
              </p:ext>
            </p:extLst>
          </p:nvPr>
        </p:nvGraphicFramePr>
        <p:xfrm>
          <a:off x="1447062" y="2315072"/>
          <a:ext cx="10074559" cy="4101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Text Box 42">
            <a:extLst>
              <a:ext uri="{FF2B5EF4-FFF2-40B4-BE49-F238E27FC236}">
                <a16:creationId xmlns:a16="http://schemas.microsoft.com/office/drawing/2014/main" id="{4C7A9E63-2CCA-42AF-B033-580283D83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03" y="535321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70" name="Picture 2" descr="Homepage">
            <a:extLst>
              <a:ext uri="{FF2B5EF4-FFF2-40B4-BE49-F238E27FC236}">
                <a16:creationId xmlns:a16="http://schemas.microsoft.com/office/drawing/2014/main" id="{27D48A66-13F5-49E0-A9CC-0CA751048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110144" y="5681786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B661143-7521-458E-8F2A-563A7466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947840" y="559713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Comunicado">
            <a:extLst>
              <a:ext uri="{FF2B5EF4-FFF2-40B4-BE49-F238E27FC236}">
                <a16:creationId xmlns:a16="http://schemas.microsoft.com/office/drawing/2014/main" id="{E3ADB6BF-FB9A-4C18-96D4-BE8C579B6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466050" y="561398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Tarjetas de crédito Visa Classic y Oro de Novo Banco">
            <a:extLst>
              <a:ext uri="{FF2B5EF4-FFF2-40B4-BE49-F238E27FC236}">
                <a16:creationId xmlns:a16="http://schemas.microsoft.com/office/drawing/2014/main" id="{C215A113-3384-4EFF-8B61-70F67C9F0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909282" y="557051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C1205F1F-10F6-4E7B-B226-A37F14F7FD9D}"/>
              </a:ext>
            </a:extLst>
          </p:cNvPr>
          <p:cNvSpPr/>
          <p:nvPr/>
        </p:nvSpPr>
        <p:spPr>
          <a:xfrm>
            <a:off x="1787643" y="2708794"/>
            <a:ext cx="9516088" cy="351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431AD00-140B-2E0E-6009-BCA7103D0D6E}"/>
              </a:ext>
            </a:extLst>
          </p:cNvPr>
          <p:cNvSpPr txBox="1"/>
          <p:nvPr/>
        </p:nvSpPr>
        <p:spPr>
          <a:xfrm>
            <a:off x="2523955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+0,7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945B8BB-76A8-9EA4-43B2-F0278ABB6F18}"/>
              </a:ext>
            </a:extLst>
          </p:cNvPr>
          <p:cNvSpPr txBox="1"/>
          <p:nvPr/>
        </p:nvSpPr>
        <p:spPr>
          <a:xfrm>
            <a:off x="4464086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+0,1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2436B90-1BF6-936B-6886-27FD4FB202A6}"/>
              </a:ext>
            </a:extLst>
          </p:cNvPr>
          <p:cNvSpPr txBox="1"/>
          <p:nvPr/>
        </p:nvSpPr>
        <p:spPr>
          <a:xfrm>
            <a:off x="6319928" y="2696032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0,0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400C401-4EC4-A5E6-F89D-5A9654C1A78B}"/>
              </a:ext>
            </a:extLst>
          </p:cNvPr>
          <p:cNvSpPr txBox="1"/>
          <p:nvPr/>
        </p:nvSpPr>
        <p:spPr>
          <a:xfrm>
            <a:off x="8259871" y="2696032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-1,3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A63A02A-939A-214B-6257-69779F50C638}"/>
              </a:ext>
            </a:extLst>
          </p:cNvPr>
          <p:cNvSpPr txBox="1"/>
          <p:nvPr/>
        </p:nvSpPr>
        <p:spPr>
          <a:xfrm>
            <a:off x="10119385" y="2696032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-2,6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F1CABA0-1138-E803-A907-5DC045D659A6}"/>
              </a:ext>
            </a:extLst>
          </p:cNvPr>
          <p:cNvSpPr/>
          <p:nvPr/>
        </p:nvSpPr>
        <p:spPr>
          <a:xfrm>
            <a:off x="1787643" y="2230659"/>
            <a:ext cx="9516088" cy="3516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F70CEF8-CDB3-BAD3-6515-B15860571417}"/>
              </a:ext>
            </a:extLst>
          </p:cNvPr>
          <p:cNvSpPr txBox="1"/>
          <p:nvPr/>
        </p:nvSpPr>
        <p:spPr>
          <a:xfrm>
            <a:off x="2591281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-2,2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2BE70B0-F4A2-649E-2F43-A19D2F3E44F1}"/>
              </a:ext>
            </a:extLst>
          </p:cNvPr>
          <p:cNvSpPr txBox="1"/>
          <p:nvPr/>
        </p:nvSpPr>
        <p:spPr>
          <a:xfrm>
            <a:off x="4531413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-0,2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ABDF4503-E924-3F5E-D294-CD05266A8857}"/>
              </a:ext>
            </a:extLst>
          </p:cNvPr>
          <p:cNvSpPr txBox="1"/>
          <p:nvPr/>
        </p:nvSpPr>
        <p:spPr>
          <a:xfrm>
            <a:off x="6327944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-2,9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F2B0A955-DF8E-F1C8-2778-5E6E78BACADE}"/>
              </a:ext>
            </a:extLst>
          </p:cNvPr>
          <p:cNvSpPr txBox="1"/>
          <p:nvPr/>
        </p:nvSpPr>
        <p:spPr>
          <a:xfrm>
            <a:off x="8303152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-3,7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99EBB0D2-0F71-3882-64CB-FB6516B4701E}"/>
              </a:ext>
            </a:extLst>
          </p:cNvPr>
          <p:cNvSpPr txBox="1"/>
          <p:nvPr/>
        </p:nvSpPr>
        <p:spPr>
          <a:xfrm>
            <a:off x="10162666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-1,0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EC92F264-C866-12B6-1317-2EF46EE029A7}"/>
              </a:ext>
            </a:extLst>
          </p:cNvPr>
          <p:cNvSpPr/>
          <p:nvPr/>
        </p:nvSpPr>
        <p:spPr>
          <a:xfrm>
            <a:off x="896187" y="2230659"/>
            <a:ext cx="719596" cy="3516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6E94F59D-2DE0-02CD-7D94-3C4E5F7F3E23}"/>
              </a:ext>
            </a:extLst>
          </p:cNvPr>
          <p:cNvSpPr txBox="1"/>
          <p:nvPr/>
        </p:nvSpPr>
        <p:spPr>
          <a:xfrm>
            <a:off x="990184" y="2278859"/>
            <a:ext cx="543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2021</a:t>
            </a:r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BD8678FB-ED1D-4598-F30C-DB9E943425F6}"/>
              </a:ext>
            </a:extLst>
          </p:cNvPr>
          <p:cNvSpPr/>
          <p:nvPr/>
        </p:nvSpPr>
        <p:spPr>
          <a:xfrm>
            <a:off x="896187" y="2719307"/>
            <a:ext cx="719596" cy="351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FC368F8F-0FE4-0C5A-5A81-95EF7DE450A4}"/>
              </a:ext>
            </a:extLst>
          </p:cNvPr>
          <p:cNvSpPr txBox="1"/>
          <p:nvPr/>
        </p:nvSpPr>
        <p:spPr>
          <a:xfrm>
            <a:off x="932477" y="2732671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76" name="Gráfico 75" descr="Balanza de la justicia con relleno sólido">
            <a:extLst>
              <a:ext uri="{FF2B5EF4-FFF2-40B4-BE49-F238E27FC236}">
                <a16:creationId xmlns:a16="http://schemas.microsoft.com/office/drawing/2014/main" id="{D0F85C53-CF96-0038-C2B9-C022A45CF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6674" y="1635672"/>
            <a:ext cx="831273" cy="831273"/>
          </a:xfrm>
          <a:prstGeom prst="rect">
            <a:avLst/>
          </a:prstGeom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AA288422-74E5-8F8F-A64D-82F7F94C0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2354476" y="5586307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7DEE254B-0C21-72DC-3183-EA895B509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71" y="6577011"/>
            <a:ext cx="699225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/>
              <a:t>Os dados devem ser tomados como referência devido à sua pequena base amostral de novas relações e abandonos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3511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F80ACEBD-76AB-4041-8594-75831085BD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859305"/>
              </p:ext>
            </p:extLst>
          </p:nvPr>
        </p:nvGraphicFramePr>
        <p:xfrm>
          <a:off x="3763622" y="3742514"/>
          <a:ext cx="3973671" cy="28204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 Box 30">
            <a:extLst>
              <a:ext uri="{FF2B5EF4-FFF2-40B4-BE49-F238E27FC236}">
                <a16:creationId xmlns:a16="http://schemas.microsoft.com/office/drawing/2014/main" id="{83F628D3-AA5C-4625-B041-B56D7806C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725" y="6018780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41*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2D7E69C-A284-4987-ABAF-5523E743656D}"/>
              </a:ext>
            </a:extLst>
          </p:cNvPr>
          <p:cNvSpPr txBox="1">
            <a:spLocks/>
          </p:cNvSpPr>
          <p:nvPr/>
        </p:nvSpPr>
        <p:spPr>
          <a:xfrm>
            <a:off x="5363965" y="365888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 que fez?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58" name="Text Box 6">
            <a:extLst>
              <a:ext uri="{FF2B5EF4-FFF2-40B4-BE49-F238E27FC236}">
                <a16:creationId xmlns:a16="http://schemas.microsoft.com/office/drawing/2014/main" id="{89E858BA-3E46-4B5F-BC5D-01FAC568D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27" y="6577011"/>
            <a:ext cx="5420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 </a:t>
            </a:r>
            <a:r>
              <a:rPr lang="pt-BR" dirty="0"/>
              <a:t>Os dados devem ser tomados como referência devido à sua pequena base amostral</a:t>
            </a:r>
            <a:r>
              <a:rPr lang="pt-PT" dirty="0"/>
              <a:t>.</a:t>
            </a:r>
          </a:p>
        </p:txBody>
      </p:sp>
      <p:pic>
        <p:nvPicPr>
          <p:cNvPr id="63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4ACD025E-937F-4F30-A79A-728B28A8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59267">
            <a:off x="7864394" y="2900023"/>
            <a:ext cx="1154073" cy="11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4273FE6A-EA5D-325D-80F4-36217D6743F3}"/>
              </a:ext>
            </a:extLst>
          </p:cNvPr>
          <p:cNvSpPr txBox="1">
            <a:spLocks/>
          </p:cNvSpPr>
          <p:nvPr/>
        </p:nvSpPr>
        <p:spPr>
          <a:xfrm>
            <a:off x="4183163" y="89328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Abandonos de bancos no último ano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8" name="Picture 8" descr="Imagen relacionada">
            <a:extLst>
              <a:ext uri="{FF2B5EF4-FFF2-40B4-BE49-F238E27FC236}">
                <a16:creationId xmlns:a16="http://schemas.microsoft.com/office/drawing/2014/main" id="{2A0E8222-1F13-A3EE-A94B-58FB07A86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t="52747" r="7531" b="5449"/>
          <a:stretch/>
        </p:blipFill>
        <p:spPr bwMode="auto">
          <a:xfrm>
            <a:off x="3763622" y="740829"/>
            <a:ext cx="517905" cy="5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 Box 30">
            <a:extLst>
              <a:ext uri="{FF2B5EF4-FFF2-40B4-BE49-F238E27FC236}">
                <a16:creationId xmlns:a16="http://schemas.microsoft.com/office/drawing/2014/main" id="{F32BE246-4BFB-41C5-B4E3-BCEA80ECB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8960" y="5205526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>
            <a:defPPr>
              <a:defRPr lang="es-ES"/>
            </a:defPPr>
            <a:lvl1pPr algn="ctr">
              <a:defRPr sz="1053"/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dirty="0"/>
              <a:t>2021:</a:t>
            </a:r>
          </a:p>
          <a:p>
            <a:r>
              <a:rPr lang="pt-PT" dirty="0"/>
              <a:t>41,6%</a:t>
            </a:r>
          </a:p>
        </p:txBody>
      </p:sp>
      <p:sp>
        <p:nvSpPr>
          <p:cNvPr id="51" name="Text Box 30">
            <a:extLst>
              <a:ext uri="{FF2B5EF4-FFF2-40B4-BE49-F238E27FC236}">
                <a16:creationId xmlns:a16="http://schemas.microsoft.com/office/drawing/2014/main" id="{D5BDD5AE-21D8-EA38-CBF1-7CF39FA31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1303" y="5402099"/>
            <a:ext cx="442997" cy="416396"/>
          </a:xfrm>
          <a:prstGeom prst="rect">
            <a:avLst/>
          </a:prstGeom>
          <a:solidFill>
            <a:srgbClr val="FFFCBB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>
            <a:defPPr>
              <a:defRPr lang="es-ES"/>
            </a:defPPr>
            <a:lvl1pPr algn="ctr">
              <a:defRPr sz="1053"/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dirty="0"/>
              <a:t>2021:</a:t>
            </a:r>
          </a:p>
          <a:p>
            <a:r>
              <a:rPr lang="pt-PT" dirty="0"/>
              <a:t>58,4%</a:t>
            </a:r>
          </a:p>
        </p:txBody>
      </p:sp>
      <p:graphicFrame>
        <p:nvGraphicFramePr>
          <p:cNvPr id="2" name="1 Objeto">
            <a:extLst>
              <a:ext uri="{FF2B5EF4-FFF2-40B4-BE49-F238E27FC236}">
                <a16:creationId xmlns:a16="http://schemas.microsoft.com/office/drawing/2014/main" id="{4669F719-FFFD-FF86-7A53-54212656E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517319"/>
              </p:ext>
            </p:extLst>
          </p:nvPr>
        </p:nvGraphicFramePr>
        <p:xfrm>
          <a:off x="4094100" y="1131854"/>
          <a:ext cx="4347331" cy="171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 Box 28">
            <a:extLst>
              <a:ext uri="{FF2B5EF4-FFF2-40B4-BE49-F238E27FC236}">
                <a16:creationId xmlns:a16="http://schemas.microsoft.com/office/drawing/2014/main" id="{A19A8556-6D3C-DE2F-CD99-6F927887FF1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73519" y="2884665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4" name="Text Box 28">
            <a:extLst>
              <a:ext uri="{FF2B5EF4-FFF2-40B4-BE49-F238E27FC236}">
                <a16:creationId xmlns:a16="http://schemas.microsoft.com/office/drawing/2014/main" id="{04EF0607-E632-0DA0-6961-1A6A4D53209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40332" y="2884665"/>
            <a:ext cx="15322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  <a:endParaRPr lang="pt-PT" sz="9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Objeto">
            <a:extLst>
              <a:ext uri="{FF2B5EF4-FFF2-40B4-BE49-F238E27FC236}">
                <a16:creationId xmlns:a16="http://schemas.microsoft.com/office/drawing/2014/main" id="{ACC0E473-5ECE-451F-8833-7B6CE99049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413504"/>
              </p:ext>
            </p:extLst>
          </p:nvPr>
        </p:nvGraphicFramePr>
        <p:xfrm>
          <a:off x="3977481" y="1319027"/>
          <a:ext cx="4347331" cy="1946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 Box 28">
            <a:extLst>
              <a:ext uri="{FF2B5EF4-FFF2-40B4-BE49-F238E27FC236}">
                <a16:creationId xmlns:a16="http://schemas.microsoft.com/office/drawing/2014/main" id="{0E36AB6C-6185-4B24-92DA-E0DE4B8B8B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74584" y="3217415"/>
            <a:ext cx="1199210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FD9E7D62-7C34-4C13-B218-3630ED752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407" y="285546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B3DC49-E643-4EFC-A371-32B029275949}"/>
              </a:ext>
            </a:extLst>
          </p:cNvPr>
          <p:cNvSpPr txBox="1">
            <a:spLocks/>
          </p:cNvSpPr>
          <p:nvPr/>
        </p:nvSpPr>
        <p:spPr>
          <a:xfrm>
            <a:off x="4182807" y="616086"/>
            <a:ext cx="366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operacional no último ano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9" name="Picture 8" descr="Imagen relacionada">
            <a:extLst>
              <a:ext uri="{FF2B5EF4-FFF2-40B4-BE49-F238E27FC236}">
                <a16:creationId xmlns:a16="http://schemas.microsoft.com/office/drawing/2014/main" id="{31A90C8D-1946-47FD-AC88-4F0611943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8" t="52747" r="7531" b="5449"/>
          <a:stretch/>
        </p:blipFill>
        <p:spPr bwMode="auto">
          <a:xfrm>
            <a:off x="6574006" y="1036953"/>
            <a:ext cx="517905" cy="5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F9B2D24-BF96-4893-BB19-464277B6907F}"/>
              </a:ext>
            </a:extLst>
          </p:cNvPr>
          <p:cNvSpPr txBox="1"/>
          <p:nvPr/>
        </p:nvSpPr>
        <p:spPr>
          <a:xfrm>
            <a:off x="6765943" y="1198453"/>
            <a:ext cx="126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400" b="1">
                <a:solidFill>
                  <a:srgbClr val="FF0000"/>
                </a:solidFill>
                <a:latin typeface="Lato" panose="020F0502020204030203"/>
              </a:defRPr>
            </a:lvl1pPr>
          </a:lstStyle>
          <a:p>
            <a:pPr algn="ctr"/>
            <a:r>
              <a:rPr lang="pt-PT" dirty="0"/>
              <a:t>Reduziu</a:t>
            </a:r>
          </a:p>
        </p:txBody>
      </p:sp>
      <p:pic>
        <p:nvPicPr>
          <p:cNvPr id="11" name="Picture 8" descr="Imagen relacionada">
            <a:extLst>
              <a:ext uri="{FF2B5EF4-FFF2-40B4-BE49-F238E27FC236}">
                <a16:creationId xmlns:a16="http://schemas.microsoft.com/office/drawing/2014/main" id="{B82863B0-E494-4BF2-9AFF-9D743A30D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52747" r="47965" b="5449"/>
          <a:stretch/>
        </p:blipFill>
        <p:spPr bwMode="auto">
          <a:xfrm>
            <a:off x="4375696" y="1054430"/>
            <a:ext cx="520209" cy="5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D435C28-6F05-4B0E-B636-456CBF82485B}"/>
              </a:ext>
            </a:extLst>
          </p:cNvPr>
          <p:cNvSpPr txBox="1"/>
          <p:nvPr/>
        </p:nvSpPr>
        <p:spPr>
          <a:xfrm>
            <a:off x="4477710" y="1198453"/>
            <a:ext cx="17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400" b="1">
                <a:solidFill>
                  <a:srgbClr val="83C937"/>
                </a:solidFill>
                <a:latin typeface="Lato" panose="020F0502020204030203"/>
              </a:defRPr>
            </a:lvl1pPr>
          </a:lstStyle>
          <a:p>
            <a:pPr algn="ctr"/>
            <a:r>
              <a:rPr lang="pt-PT" dirty="0"/>
              <a:t>Intensificou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74F052F-99B0-4F24-B85F-B57F325B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8032" y="6576176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190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71F7A774-4544-4127-99FD-03F96BE5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4" y="748716"/>
            <a:ext cx="1228016" cy="10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35" name="53 CuadroTexto">
            <a:extLst>
              <a:ext uri="{FF2B5EF4-FFF2-40B4-BE49-F238E27FC236}">
                <a16:creationId xmlns:a16="http://schemas.microsoft.com/office/drawing/2014/main" id="{01AF1FEA-5BD2-4700-AD2D-7149C901FE3B}"/>
              </a:ext>
            </a:extLst>
          </p:cNvPr>
          <p:cNvSpPr txBox="1"/>
          <p:nvPr/>
        </p:nvSpPr>
        <p:spPr>
          <a:xfrm>
            <a:off x="1551524" y="4226138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graphicFrame>
        <p:nvGraphicFramePr>
          <p:cNvPr id="36" name="41 Gráfico">
            <a:extLst>
              <a:ext uri="{FF2B5EF4-FFF2-40B4-BE49-F238E27FC236}">
                <a16:creationId xmlns:a16="http://schemas.microsoft.com/office/drawing/2014/main" id="{31AEE9E2-745C-46D7-9C3A-FC46F5AED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318777"/>
              </p:ext>
            </p:extLst>
          </p:nvPr>
        </p:nvGraphicFramePr>
        <p:xfrm>
          <a:off x="854325" y="3665606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Text Box 8">
            <a:extLst>
              <a:ext uri="{FF2B5EF4-FFF2-40B4-BE49-F238E27FC236}">
                <a16:creationId xmlns:a16="http://schemas.microsoft.com/office/drawing/2014/main" id="{96636219-7728-4AF0-82E8-BDFDBC10F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745" y="3518962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solidFill>
                  <a:srgbClr val="000000"/>
                </a:solidFill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38" name="Picture 2" descr="Homepage">
            <a:extLst>
              <a:ext uri="{FF2B5EF4-FFF2-40B4-BE49-F238E27FC236}">
                <a16:creationId xmlns:a16="http://schemas.microsoft.com/office/drawing/2014/main" id="{A5B96751-A3E4-4544-8BFC-8CDAB52CE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625407" y="3974688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8D4F92E-5A1E-4B65-9DF7-C3578611A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726810" y="546038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47BB7BE-E1AB-4702-938B-7E1BBE5F2FF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619211" y="4277542"/>
            <a:ext cx="722195" cy="300435"/>
          </a:xfrm>
          <a:prstGeom prst="rect">
            <a:avLst/>
          </a:prstGeom>
          <a:noFill/>
        </p:spPr>
      </p:pic>
      <p:pic>
        <p:nvPicPr>
          <p:cNvPr id="43" name="Picture 8" descr="Comunicado">
            <a:extLst>
              <a:ext uri="{FF2B5EF4-FFF2-40B4-BE49-F238E27FC236}">
                <a16:creationId xmlns:a16="http://schemas.microsoft.com/office/drawing/2014/main" id="{2B63E1CF-F47A-45ED-ACB1-8F5E2BA3E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280456" y="615764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esultado de imagen de banco montepio logo">
            <a:extLst>
              <a:ext uri="{FF2B5EF4-FFF2-40B4-BE49-F238E27FC236}">
                <a16:creationId xmlns:a16="http://schemas.microsoft.com/office/drawing/2014/main" id="{59EF226A-B1E8-47CC-B2E5-31FB7DD7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3489379"/>
            <a:ext cx="1369027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Tarjetas de crédito Visa Classic y Oro de Novo Banco">
            <a:extLst>
              <a:ext uri="{FF2B5EF4-FFF2-40B4-BE49-F238E27FC236}">
                <a16:creationId xmlns:a16="http://schemas.microsoft.com/office/drawing/2014/main" id="{5E350EAD-7A85-4FC2-B1E7-CB82BA85D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485075" y="5451599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14CD6D37-A577-4FAD-AD73-064BAF43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65425" y="2291163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4FE82950-6D0B-4DBE-965F-D16D832E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068750" y="2256917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 Box 28">
            <a:extLst>
              <a:ext uri="{FF2B5EF4-FFF2-40B4-BE49-F238E27FC236}">
                <a16:creationId xmlns:a16="http://schemas.microsoft.com/office/drawing/2014/main" id="{789CF59C-3194-B3B3-E556-56C5BCC30D4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927132" y="3217415"/>
            <a:ext cx="1199210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  <a:endParaRPr lang="pt-PT" sz="900" dirty="0">
              <a:latin typeface="Lato" panose="020F0502020204030203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3710459-3A7B-F0AC-1102-B72BFB979206}"/>
              </a:ext>
            </a:extLst>
          </p:cNvPr>
          <p:cNvGrpSpPr/>
          <p:nvPr/>
        </p:nvGrpSpPr>
        <p:grpSpPr>
          <a:xfrm>
            <a:off x="4179620" y="2995719"/>
            <a:ext cx="3742885" cy="253906"/>
            <a:chOff x="4179620" y="2995719"/>
            <a:chExt cx="3742885" cy="253906"/>
          </a:xfrm>
        </p:grpSpPr>
        <p:sp>
          <p:nvSpPr>
            <p:cNvPr id="60" name="Text Box 28">
              <a:extLst>
                <a:ext uri="{FF2B5EF4-FFF2-40B4-BE49-F238E27FC236}">
                  <a16:creationId xmlns:a16="http://schemas.microsoft.com/office/drawing/2014/main" id="{5D713EE4-82E6-FB8F-A2CE-BBA863D26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79620" y="2995719"/>
              <a:ext cx="744615" cy="253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PT" sz="1050" b="1" dirty="0">
                  <a:latin typeface="Lato" panose="020F0502020204030203"/>
                </a:rPr>
                <a:t>2021</a:t>
              </a:r>
              <a:endParaRPr lang="pt-PT" sz="1050" b="1" dirty="0">
                <a:latin typeface="Lato" panose="020F0502020204030203" pitchFamily="34" charset="0"/>
              </a:endParaRP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E27BA380-FB63-8AB8-4BF2-B3FF582866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083252" y="2995719"/>
              <a:ext cx="744615" cy="253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PT" sz="1050" b="1" dirty="0">
                  <a:latin typeface="Lato" panose="020F0502020204030203"/>
                </a:rPr>
                <a:t>2022</a:t>
              </a:r>
              <a:endParaRPr lang="pt-PT" sz="1050" b="1" dirty="0">
                <a:latin typeface="Lato" panose="020F0502020204030203" pitchFamily="34" charset="0"/>
              </a:endParaRPr>
            </a:p>
          </p:txBody>
        </p:sp>
        <p:sp>
          <p:nvSpPr>
            <p:cNvPr id="66" name="Text Box 28">
              <a:extLst>
                <a:ext uri="{FF2B5EF4-FFF2-40B4-BE49-F238E27FC236}">
                  <a16:creationId xmlns:a16="http://schemas.microsoft.com/office/drawing/2014/main" id="{DBC6AADA-38B4-F5F9-DDB5-863F98A72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274258" y="2995719"/>
              <a:ext cx="744615" cy="253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PT" sz="1050" b="1" dirty="0">
                  <a:latin typeface="Lato" panose="020F0502020204030203"/>
                </a:rPr>
                <a:t>2021</a:t>
              </a:r>
              <a:endParaRPr lang="pt-PT" sz="1050" b="1" dirty="0">
                <a:latin typeface="Lato" panose="020F0502020204030203" pitchFamily="34" charset="0"/>
              </a:endParaRPr>
            </a:p>
          </p:txBody>
        </p:sp>
        <p:sp>
          <p:nvSpPr>
            <p:cNvPr id="68" name="Text Box 28">
              <a:extLst>
                <a:ext uri="{FF2B5EF4-FFF2-40B4-BE49-F238E27FC236}">
                  <a16:creationId xmlns:a16="http://schemas.microsoft.com/office/drawing/2014/main" id="{EB7DBB34-DB80-ADCE-B9E6-DDF630F02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7177890" y="2995719"/>
              <a:ext cx="744615" cy="2539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29" tIns="45715" rIns="91429" bIns="45715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pt-PT" sz="1050" b="1" dirty="0">
                  <a:latin typeface="Lato" panose="020F0502020204030203"/>
                </a:rPr>
                <a:t>2022</a:t>
              </a:r>
              <a:endParaRPr lang="pt-PT" sz="1050" b="1" dirty="0">
                <a:latin typeface="Lato" panose="020F0502020204030203" pitchFamily="34" charset="0"/>
              </a:endParaRPr>
            </a:p>
          </p:txBody>
        </p:sp>
      </p:grpSp>
      <p:sp>
        <p:nvSpPr>
          <p:cNvPr id="69" name="Text Box 28">
            <a:extLst>
              <a:ext uri="{FF2B5EF4-FFF2-40B4-BE49-F238E27FC236}">
                <a16:creationId xmlns:a16="http://schemas.microsoft.com/office/drawing/2014/main" id="{10B96127-C23B-3B5D-062E-53A70E817E2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111008" y="3217415"/>
            <a:ext cx="1199210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1.609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70" name="Text Box 28">
            <a:extLst>
              <a:ext uri="{FF2B5EF4-FFF2-40B4-BE49-F238E27FC236}">
                <a16:creationId xmlns:a16="http://schemas.microsoft.com/office/drawing/2014/main" id="{0D9482AB-A8BC-4B85-6B3F-593C94F0729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63556" y="3217415"/>
            <a:ext cx="1199210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(relações): 1.912</a:t>
            </a:r>
            <a:endParaRPr lang="pt-PT" sz="900" dirty="0">
              <a:latin typeface="Lato" panose="020F0502020204030203" pitchFamily="34" charset="0"/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962A5C9B-A99B-D859-D1F4-4C177C65F23D}"/>
              </a:ext>
            </a:extLst>
          </p:cNvPr>
          <p:cNvGrpSpPr/>
          <p:nvPr/>
        </p:nvGrpSpPr>
        <p:grpSpPr>
          <a:xfrm>
            <a:off x="4437025" y="6111828"/>
            <a:ext cx="4102637" cy="524477"/>
            <a:chOff x="10180764" y="4977012"/>
            <a:chExt cx="4102637" cy="524477"/>
          </a:xfrm>
        </p:grpSpPr>
        <p:sp>
          <p:nvSpPr>
            <p:cNvPr id="72" name="Text Box 19">
              <a:extLst>
                <a:ext uri="{FF2B5EF4-FFF2-40B4-BE49-F238E27FC236}">
                  <a16:creationId xmlns:a16="http://schemas.microsoft.com/office/drawing/2014/main" id="{A1EE358B-74B5-53F0-5809-DB43889F6D0F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0431453" y="5022827"/>
              <a:ext cx="3851948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b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800">
                  <a:latin typeface="+mj-lt"/>
                </a:defRPr>
              </a:lvl1pPr>
              <a:lvl2pPr marL="742950" indent="-285750" eaLnBrk="0" hangingPunct="0">
                <a:defRPr>
                  <a:latin typeface="Arial" charset="0"/>
                </a:defRPr>
              </a:lvl2pPr>
              <a:lvl3pPr marL="1143000" indent="-228600" eaLnBrk="0" hangingPunct="0">
                <a:defRPr>
                  <a:latin typeface="Arial" charset="0"/>
                </a:defRPr>
              </a:lvl3pPr>
              <a:lvl4pPr marL="1600200" indent="-228600" eaLnBrk="0" hangingPunct="0">
                <a:defRPr>
                  <a:latin typeface="Arial" charset="0"/>
                </a:defRPr>
              </a:lvl4pPr>
              <a:lvl5pPr marL="2057400" indent="-228600" eaLnBrk="0" hangingPunct="0">
                <a:defRPr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9pPr>
            </a:lstStyle>
            <a:p>
              <a:r>
                <a:rPr lang="es-ES" sz="900" dirty="0">
                  <a:latin typeface="Lato" panose="020F0502020204030203" pitchFamily="34" charset="0"/>
                </a:rPr>
                <a:t>Variación positiva más elevada respecto a 2021</a:t>
              </a:r>
            </a:p>
          </p:txBody>
        </p:sp>
        <p:sp>
          <p:nvSpPr>
            <p:cNvPr id="73" name="Text Box 19">
              <a:extLst>
                <a:ext uri="{FF2B5EF4-FFF2-40B4-BE49-F238E27FC236}">
                  <a16:creationId xmlns:a16="http://schemas.microsoft.com/office/drawing/2014/main" id="{F03D22AE-CEA9-EAB1-0BDC-46328BEB9016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431453" y="5267014"/>
              <a:ext cx="3851948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b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800">
                  <a:latin typeface="+mj-lt"/>
                </a:defRPr>
              </a:lvl1pPr>
              <a:lvl2pPr marL="742950" indent="-285750" eaLnBrk="0" hangingPunct="0">
                <a:defRPr>
                  <a:latin typeface="Arial" charset="0"/>
                </a:defRPr>
              </a:lvl2pPr>
              <a:lvl3pPr marL="1143000" indent="-228600" eaLnBrk="0" hangingPunct="0">
                <a:defRPr>
                  <a:latin typeface="Arial" charset="0"/>
                </a:defRPr>
              </a:lvl3pPr>
              <a:lvl4pPr marL="1600200" indent="-228600" eaLnBrk="0" hangingPunct="0">
                <a:defRPr>
                  <a:latin typeface="Arial" charset="0"/>
                </a:defRPr>
              </a:lvl4pPr>
              <a:lvl5pPr marL="2057400" indent="-228600" eaLnBrk="0" hangingPunct="0">
                <a:defRPr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charset="0"/>
                </a:defRPr>
              </a:lvl9pPr>
            </a:lstStyle>
            <a:p>
              <a:r>
                <a:rPr lang="es-ES" sz="900" dirty="0">
                  <a:latin typeface="Lato" panose="020F0502020204030203" pitchFamily="34" charset="0"/>
                </a:rPr>
                <a:t>Variación negativa más elevada respecto a 2021</a:t>
              </a:r>
            </a:p>
          </p:txBody>
        </p:sp>
        <p:pic>
          <p:nvPicPr>
            <p:cNvPr id="74" name="Picture 2" descr="Imagen relacionada">
              <a:extLst>
                <a:ext uri="{FF2B5EF4-FFF2-40B4-BE49-F238E27FC236}">
                  <a16:creationId xmlns:a16="http://schemas.microsoft.com/office/drawing/2014/main" id="{94463978-2374-5AD0-4FC3-32071714BE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CFF"/>
                </a:clrFrom>
                <a:clrTo>
                  <a:srgbClr val="FFFC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10180764" y="5240146"/>
              <a:ext cx="268606" cy="26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Imagen relacionada">
              <a:extLst>
                <a:ext uri="{FF2B5EF4-FFF2-40B4-BE49-F238E27FC236}">
                  <a16:creationId xmlns:a16="http://schemas.microsoft.com/office/drawing/2014/main" id="{17EED3E4-EC0D-1553-0AA5-C81AFA555E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10183641" y="4977012"/>
              <a:ext cx="279825" cy="26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194 CuadroTexto">
            <a:extLst>
              <a:ext uri="{FF2B5EF4-FFF2-40B4-BE49-F238E27FC236}">
                <a16:creationId xmlns:a16="http://schemas.microsoft.com/office/drawing/2014/main" id="{972F2975-0DF7-E931-CD6D-EBDB9A6B9A3B}"/>
              </a:ext>
            </a:extLst>
          </p:cNvPr>
          <p:cNvSpPr txBox="1"/>
          <p:nvPr/>
        </p:nvSpPr>
        <p:spPr>
          <a:xfrm>
            <a:off x="4851585" y="5496541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+0,9 pp</a:t>
            </a:r>
          </a:p>
        </p:txBody>
      </p:sp>
      <p:sp>
        <p:nvSpPr>
          <p:cNvPr id="77" name="194 CuadroTexto">
            <a:extLst>
              <a:ext uri="{FF2B5EF4-FFF2-40B4-BE49-F238E27FC236}">
                <a16:creationId xmlns:a16="http://schemas.microsoft.com/office/drawing/2014/main" id="{9045E0D0-07BE-B15B-3BEC-C7A1147877A3}"/>
              </a:ext>
            </a:extLst>
          </p:cNvPr>
          <p:cNvSpPr txBox="1"/>
          <p:nvPr/>
        </p:nvSpPr>
        <p:spPr>
          <a:xfrm>
            <a:off x="4652613" y="4031321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008000"/>
                </a:solidFill>
                <a:latin typeface="Bankia" panose="02000506040000020004" pitchFamily="50" charset="0"/>
              </a:defRPr>
            </a:lvl1pPr>
          </a:lstStyle>
          <a:p>
            <a:r>
              <a:rPr lang="en-US" sz="1000" dirty="0">
                <a:solidFill>
                  <a:srgbClr val="FF0000"/>
                </a:solidFill>
                <a:latin typeface="Lato" panose="020F0502020204030203" pitchFamily="34" charset="0"/>
              </a:rPr>
              <a:t>-4,0 pp</a:t>
            </a:r>
          </a:p>
        </p:txBody>
      </p:sp>
      <p:pic>
        <p:nvPicPr>
          <p:cNvPr id="14" name="Picture 2" descr="Imagen relacionada">
            <a:extLst>
              <a:ext uri="{FF2B5EF4-FFF2-40B4-BE49-F238E27FC236}">
                <a16:creationId xmlns:a16="http://schemas.microsoft.com/office/drawing/2014/main" id="{48232A07-45BF-BD26-2680-B59346728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4761861" y="3770193"/>
            <a:ext cx="268606" cy="2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94 CuadroTexto">
            <a:extLst>
              <a:ext uri="{FF2B5EF4-FFF2-40B4-BE49-F238E27FC236}">
                <a16:creationId xmlns:a16="http://schemas.microsoft.com/office/drawing/2014/main" id="{3DCD421E-C18E-1289-5140-0587976ED117}"/>
              </a:ext>
            </a:extLst>
          </p:cNvPr>
          <p:cNvSpPr txBox="1"/>
          <p:nvPr/>
        </p:nvSpPr>
        <p:spPr>
          <a:xfrm>
            <a:off x="2641705" y="6274072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+3,4 pp</a:t>
            </a:r>
          </a:p>
        </p:txBody>
      </p:sp>
      <p:pic>
        <p:nvPicPr>
          <p:cNvPr id="16" name="Picture 2" descr="Imagen relacionada">
            <a:extLst>
              <a:ext uri="{FF2B5EF4-FFF2-40B4-BE49-F238E27FC236}">
                <a16:creationId xmlns:a16="http://schemas.microsoft.com/office/drawing/2014/main" id="{6E9ED009-254D-FE37-17EE-F9F8BD0AA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240201" y="5200306"/>
            <a:ext cx="279825" cy="2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94 CuadroTexto">
            <a:extLst>
              <a:ext uri="{FF2B5EF4-FFF2-40B4-BE49-F238E27FC236}">
                <a16:creationId xmlns:a16="http://schemas.microsoft.com/office/drawing/2014/main" id="{AA818AF1-4264-61C5-8E90-1156C628A616}"/>
              </a:ext>
            </a:extLst>
          </p:cNvPr>
          <p:cNvSpPr txBox="1"/>
          <p:nvPr/>
        </p:nvSpPr>
        <p:spPr>
          <a:xfrm>
            <a:off x="467954" y="3753436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+3,0 pp</a:t>
            </a: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DBCC74C1-7D9D-7137-73EC-717738972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5018" y="6576176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81</a:t>
            </a:r>
          </a:p>
        </p:txBody>
      </p:sp>
      <p:sp>
        <p:nvSpPr>
          <p:cNvPr id="22" name="53 CuadroTexto">
            <a:extLst>
              <a:ext uri="{FF2B5EF4-FFF2-40B4-BE49-F238E27FC236}">
                <a16:creationId xmlns:a16="http://schemas.microsoft.com/office/drawing/2014/main" id="{83F46359-46B6-D987-38B5-C381AA67F5D4}"/>
              </a:ext>
            </a:extLst>
          </p:cNvPr>
          <p:cNvSpPr txBox="1"/>
          <p:nvPr/>
        </p:nvSpPr>
        <p:spPr>
          <a:xfrm>
            <a:off x="8348510" y="4226138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graphicFrame>
        <p:nvGraphicFramePr>
          <p:cNvPr id="23" name="41 Gráfico">
            <a:extLst>
              <a:ext uri="{FF2B5EF4-FFF2-40B4-BE49-F238E27FC236}">
                <a16:creationId xmlns:a16="http://schemas.microsoft.com/office/drawing/2014/main" id="{2761B335-3D92-31FD-0EF4-976DE327E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591824"/>
              </p:ext>
            </p:extLst>
          </p:nvPr>
        </p:nvGraphicFramePr>
        <p:xfrm>
          <a:off x="7651311" y="3665606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4" name="Text Box 8">
            <a:extLst>
              <a:ext uri="{FF2B5EF4-FFF2-40B4-BE49-F238E27FC236}">
                <a16:creationId xmlns:a16="http://schemas.microsoft.com/office/drawing/2014/main" id="{EE3D89D6-48AC-4078-D2E8-A5D8243F1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5246" y="3545811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solidFill>
                  <a:srgbClr val="000000"/>
                </a:solidFill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5" name="Picture 2" descr="Homepage">
            <a:extLst>
              <a:ext uri="{FF2B5EF4-FFF2-40B4-BE49-F238E27FC236}">
                <a16:creationId xmlns:a16="http://schemas.microsoft.com/office/drawing/2014/main" id="{1A47D051-B7E7-57DA-C306-4ACBD12DB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485717" y="5597078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BBFF8D0-0D12-384E-56AB-B5109D7E4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435461" y="3987641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Vista previa de imagen">
            <a:extLst>
              <a:ext uri="{FF2B5EF4-FFF2-40B4-BE49-F238E27FC236}">
                <a16:creationId xmlns:a16="http://schemas.microsoft.com/office/drawing/2014/main" id="{6D316E2A-93B4-BE09-7383-7CEA644E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679" y="3792931"/>
            <a:ext cx="9429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4468D54-5E01-FEC6-9B11-74A3247A668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370664" y="6238257"/>
            <a:ext cx="722195" cy="300435"/>
          </a:xfrm>
          <a:prstGeom prst="rect">
            <a:avLst/>
          </a:prstGeom>
          <a:noFill/>
        </p:spPr>
      </p:pic>
      <p:pic>
        <p:nvPicPr>
          <p:cNvPr id="29" name="Picture 8" descr="Comunicado">
            <a:extLst>
              <a:ext uri="{FF2B5EF4-FFF2-40B4-BE49-F238E27FC236}">
                <a16:creationId xmlns:a16="http://schemas.microsoft.com/office/drawing/2014/main" id="{2FB4726C-540D-E402-6921-70906DF76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906919" y="530429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n de banco montepio logo">
            <a:extLst>
              <a:ext uri="{FF2B5EF4-FFF2-40B4-BE49-F238E27FC236}">
                <a16:creationId xmlns:a16="http://schemas.microsoft.com/office/drawing/2014/main" id="{F9CCC3C0-9F05-E069-7DB7-EEEAB600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16" y="4131285"/>
            <a:ext cx="1369027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Tarjetas de crédito Visa Classic y Oro de Novo Banco">
            <a:extLst>
              <a:ext uri="{FF2B5EF4-FFF2-40B4-BE49-F238E27FC236}">
                <a16:creationId xmlns:a16="http://schemas.microsoft.com/office/drawing/2014/main" id="{CCB06876-898C-AF45-F7F4-8BAEE9407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210522" y="4670096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194 CuadroTexto">
            <a:extLst>
              <a:ext uri="{FF2B5EF4-FFF2-40B4-BE49-F238E27FC236}">
                <a16:creationId xmlns:a16="http://schemas.microsoft.com/office/drawing/2014/main" id="{E32E2C84-F49C-54B7-8067-F53BBF5B297C}"/>
              </a:ext>
            </a:extLst>
          </p:cNvPr>
          <p:cNvSpPr txBox="1"/>
          <p:nvPr/>
        </p:nvSpPr>
        <p:spPr>
          <a:xfrm>
            <a:off x="10855696" y="4194722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FF0000"/>
                </a:solidFill>
                <a:latin typeface="Lato" panose="020F0502020204030203" pitchFamily="34" charset="0"/>
              </a:rPr>
              <a:t>+8,6 pp</a:t>
            </a:r>
          </a:p>
        </p:txBody>
      </p:sp>
      <p:sp>
        <p:nvSpPr>
          <p:cNvPr id="45" name="194 CuadroTexto">
            <a:extLst>
              <a:ext uri="{FF2B5EF4-FFF2-40B4-BE49-F238E27FC236}">
                <a16:creationId xmlns:a16="http://schemas.microsoft.com/office/drawing/2014/main" id="{7E252709-1AE2-32BF-1846-06C065880D4B}"/>
              </a:ext>
            </a:extLst>
          </p:cNvPr>
          <p:cNvSpPr txBox="1"/>
          <p:nvPr/>
        </p:nvSpPr>
        <p:spPr>
          <a:xfrm>
            <a:off x="11465572" y="5613037"/>
            <a:ext cx="73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008000"/>
                </a:solidFill>
                <a:latin typeface="Bankia" panose="02000506040000020004" pitchFamily="50" charset="0"/>
              </a:defRPr>
            </a:lvl1pPr>
          </a:lstStyle>
          <a:p>
            <a:r>
              <a:rPr lang="en-US" sz="1000" dirty="0">
                <a:solidFill>
                  <a:srgbClr val="FF0000"/>
                </a:solidFill>
                <a:latin typeface="Lato" panose="020F0502020204030203" pitchFamily="34" charset="0"/>
              </a:rPr>
              <a:t>+12,1 pp</a:t>
            </a:r>
          </a:p>
        </p:txBody>
      </p:sp>
      <p:pic>
        <p:nvPicPr>
          <p:cNvPr id="48" name="Picture 2" descr="Imagen relacionada">
            <a:extLst>
              <a:ext uri="{FF2B5EF4-FFF2-40B4-BE49-F238E27FC236}">
                <a16:creationId xmlns:a16="http://schemas.microsoft.com/office/drawing/2014/main" id="{E707BB73-AED0-12AB-7589-CB829EA0F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CFF"/>
              </a:clrFrom>
              <a:clrTo>
                <a:srgbClr val="FF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11586918" y="5327369"/>
            <a:ext cx="268606" cy="2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194 CuadroTexto">
            <a:extLst>
              <a:ext uri="{FF2B5EF4-FFF2-40B4-BE49-F238E27FC236}">
                <a16:creationId xmlns:a16="http://schemas.microsoft.com/office/drawing/2014/main" id="{4D424A0D-7D43-1129-F847-D56619304F29}"/>
              </a:ext>
            </a:extLst>
          </p:cNvPr>
          <p:cNvSpPr txBox="1"/>
          <p:nvPr/>
        </p:nvSpPr>
        <p:spPr>
          <a:xfrm>
            <a:off x="7763153" y="6301475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-1,4 pp</a:t>
            </a:r>
          </a:p>
        </p:txBody>
      </p:sp>
      <p:pic>
        <p:nvPicPr>
          <p:cNvPr id="78" name="Picture 2" descr="Imagen relacionada">
            <a:extLst>
              <a:ext uri="{FF2B5EF4-FFF2-40B4-BE49-F238E27FC236}">
                <a16:creationId xmlns:a16="http://schemas.microsoft.com/office/drawing/2014/main" id="{321D5997-8F51-4416-C1D0-CB9E38EFE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6960765" y="4382657"/>
            <a:ext cx="279825" cy="2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194 CuadroTexto">
            <a:extLst>
              <a:ext uri="{FF2B5EF4-FFF2-40B4-BE49-F238E27FC236}">
                <a16:creationId xmlns:a16="http://schemas.microsoft.com/office/drawing/2014/main" id="{32F72AE7-E3EF-FE53-726C-75520D793C11}"/>
              </a:ext>
            </a:extLst>
          </p:cNvPr>
          <p:cNvSpPr txBox="1"/>
          <p:nvPr/>
        </p:nvSpPr>
        <p:spPr>
          <a:xfrm>
            <a:off x="7354149" y="5451599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-6,1 pp</a:t>
            </a:r>
          </a:p>
        </p:txBody>
      </p:sp>
      <p:sp>
        <p:nvSpPr>
          <p:cNvPr id="86" name="194 CuadroTexto">
            <a:extLst>
              <a:ext uri="{FF2B5EF4-FFF2-40B4-BE49-F238E27FC236}">
                <a16:creationId xmlns:a16="http://schemas.microsoft.com/office/drawing/2014/main" id="{2B02B805-A9E0-1329-CE78-AC1129B8E61D}"/>
              </a:ext>
            </a:extLst>
          </p:cNvPr>
          <p:cNvSpPr txBox="1"/>
          <p:nvPr/>
        </p:nvSpPr>
        <p:spPr>
          <a:xfrm>
            <a:off x="6668905" y="4647643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>
                <a:solidFill>
                  <a:srgbClr val="00B050"/>
                </a:solidFill>
                <a:latin typeface="Lato" panose="020F0502020204030203" pitchFamily="34" charset="0"/>
              </a:rPr>
              <a:t>-7,3 </a:t>
            </a:r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pp</a:t>
            </a:r>
          </a:p>
        </p:txBody>
      </p:sp>
      <p:sp>
        <p:nvSpPr>
          <p:cNvPr id="87" name="194 CuadroTexto">
            <a:extLst>
              <a:ext uri="{FF2B5EF4-FFF2-40B4-BE49-F238E27FC236}">
                <a16:creationId xmlns:a16="http://schemas.microsoft.com/office/drawing/2014/main" id="{A212E8FE-AE82-E386-3046-8E25FA8F84F0}"/>
              </a:ext>
            </a:extLst>
          </p:cNvPr>
          <p:cNvSpPr txBox="1"/>
          <p:nvPr/>
        </p:nvSpPr>
        <p:spPr>
          <a:xfrm>
            <a:off x="7633394" y="4316107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FF0000"/>
                </a:solidFill>
                <a:latin typeface="Lato" panose="020F0502020204030203" pitchFamily="34" charset="0"/>
              </a:rPr>
              <a:t>+1,7 pp</a:t>
            </a:r>
          </a:p>
        </p:txBody>
      </p:sp>
      <p:sp>
        <p:nvSpPr>
          <p:cNvPr id="88" name="194 CuadroTexto">
            <a:extLst>
              <a:ext uri="{FF2B5EF4-FFF2-40B4-BE49-F238E27FC236}">
                <a16:creationId xmlns:a16="http://schemas.microsoft.com/office/drawing/2014/main" id="{38A41A0F-5924-1029-4B5C-385D57507676}"/>
              </a:ext>
            </a:extLst>
          </p:cNvPr>
          <p:cNvSpPr txBox="1"/>
          <p:nvPr/>
        </p:nvSpPr>
        <p:spPr>
          <a:xfrm>
            <a:off x="7293374" y="3813184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>
                <a:solidFill>
                  <a:srgbClr val="00B050"/>
                </a:solidFill>
                <a:latin typeface="Lato" panose="020F0502020204030203" pitchFamily="34" charset="0"/>
              </a:rPr>
              <a:t>-3,3 </a:t>
            </a:r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pp</a:t>
            </a:r>
          </a:p>
        </p:txBody>
      </p:sp>
      <p:sp>
        <p:nvSpPr>
          <p:cNvPr id="91" name="194 CuadroTexto">
            <a:extLst>
              <a:ext uri="{FF2B5EF4-FFF2-40B4-BE49-F238E27FC236}">
                <a16:creationId xmlns:a16="http://schemas.microsoft.com/office/drawing/2014/main" id="{4C00DE17-AEEA-A263-0013-E96EF61E37D7}"/>
              </a:ext>
            </a:extLst>
          </p:cNvPr>
          <p:cNvSpPr txBox="1"/>
          <p:nvPr/>
        </p:nvSpPr>
        <p:spPr>
          <a:xfrm>
            <a:off x="-54205" y="5446793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+3,6 pp</a:t>
            </a:r>
          </a:p>
        </p:txBody>
      </p:sp>
      <p:pic>
        <p:nvPicPr>
          <p:cNvPr id="92" name="Picture 2" descr="Imagen relacionada">
            <a:extLst>
              <a:ext uri="{FF2B5EF4-FFF2-40B4-BE49-F238E27FC236}">
                <a16:creationId xmlns:a16="http://schemas.microsoft.com/office/drawing/2014/main" id="{65FCE6B2-48B5-EB7C-6866-057230FDB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283330" y="4098780"/>
            <a:ext cx="279825" cy="2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194 CuadroTexto">
            <a:extLst>
              <a:ext uri="{FF2B5EF4-FFF2-40B4-BE49-F238E27FC236}">
                <a16:creationId xmlns:a16="http://schemas.microsoft.com/office/drawing/2014/main" id="{AED376A5-8B05-FF43-913A-52F1AE291AA2}"/>
              </a:ext>
            </a:extLst>
          </p:cNvPr>
          <p:cNvSpPr txBox="1"/>
          <p:nvPr/>
        </p:nvSpPr>
        <p:spPr>
          <a:xfrm>
            <a:off x="-11076" y="4345267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sz="1000" dirty="0">
                <a:solidFill>
                  <a:srgbClr val="00B050"/>
                </a:solidFill>
                <a:latin typeface="Lato" panose="020F0502020204030203" pitchFamily="34" charset="0"/>
              </a:rPr>
              <a:t>+3,6 pp</a:t>
            </a:r>
          </a:p>
        </p:txBody>
      </p:sp>
      <p:pic>
        <p:nvPicPr>
          <p:cNvPr id="94" name="Picture 2" descr="Resultado de imagen de bankinter logo">
            <a:extLst>
              <a:ext uri="{FF2B5EF4-FFF2-40B4-BE49-F238E27FC236}">
                <a16:creationId xmlns:a16="http://schemas.microsoft.com/office/drawing/2014/main" id="{22EA81E9-54E2-948B-E885-A819C4EFB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38689" r="14651" b="38717"/>
          <a:stretch/>
        </p:blipFill>
        <p:spPr bwMode="auto">
          <a:xfrm>
            <a:off x="1026837" y="3795419"/>
            <a:ext cx="980315" cy="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194 CuadroTexto">
            <a:extLst>
              <a:ext uri="{FF2B5EF4-FFF2-40B4-BE49-F238E27FC236}">
                <a16:creationId xmlns:a16="http://schemas.microsoft.com/office/drawing/2014/main" id="{42E89556-536B-71BD-BE11-639B95D6D959}"/>
              </a:ext>
            </a:extLst>
          </p:cNvPr>
          <p:cNvSpPr txBox="1"/>
          <p:nvPr/>
        </p:nvSpPr>
        <p:spPr>
          <a:xfrm>
            <a:off x="489620" y="3518269"/>
            <a:ext cx="629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008000"/>
                </a:solidFill>
                <a:latin typeface="Bankia" panose="02000506040000020004" pitchFamily="50" charset="0"/>
              </a:defRPr>
            </a:lvl1pPr>
          </a:lstStyle>
          <a:p>
            <a:r>
              <a:rPr lang="en-US" sz="1000">
                <a:solidFill>
                  <a:srgbClr val="FF0000"/>
                </a:solidFill>
                <a:latin typeface="Lato" panose="020F0502020204030203" pitchFamily="34" charset="0"/>
              </a:rPr>
              <a:t>-2,0 </a:t>
            </a:r>
            <a:r>
              <a:rPr lang="en-US" sz="1000" dirty="0">
                <a:solidFill>
                  <a:srgbClr val="FF0000"/>
                </a:solidFill>
                <a:latin typeface="Lato" panose="020F0502020204030203" pitchFamily="34" charset="0"/>
              </a:rPr>
              <a:t>pp</a:t>
            </a:r>
          </a:p>
        </p:txBody>
      </p:sp>
    </p:spTree>
    <p:extLst>
      <p:ext uri="{BB962C8B-B14F-4D97-AF65-F5344CB8AC3E}">
        <p14:creationId xmlns:p14="http://schemas.microsoft.com/office/powerpoint/2010/main" val="952994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s Decoraciones De Corazón Rojo">
            <a:extLst>
              <a:ext uri="{FF2B5EF4-FFF2-40B4-BE49-F238E27FC236}">
                <a16:creationId xmlns:a16="http://schemas.microsoft.com/office/drawing/2014/main" id="{D7C158A0-FAFD-4D55-B777-FD3A9FACC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eriales de comunicación - Desarrollo Sostenible">
            <a:extLst>
              <a:ext uri="{FF2B5EF4-FFF2-40B4-BE49-F238E27FC236}">
                <a16:creationId xmlns:a16="http://schemas.microsoft.com/office/drawing/2014/main" id="{5AC84852-0AEE-43D7-A6F9-BFD46F162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265" y="266006"/>
            <a:ext cx="1068764" cy="9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31F39D-F521-4A26-AB5F-6D9D8A0B6B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990" y="5507670"/>
            <a:ext cx="2910840" cy="102108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9C29C96C-92DB-4CAF-9E5C-925D3A651A75}"/>
              </a:ext>
            </a:extLst>
          </p:cNvPr>
          <p:cNvSpPr txBox="1"/>
          <p:nvPr/>
        </p:nvSpPr>
        <p:spPr>
          <a:xfrm>
            <a:off x="7696199" y="576900"/>
            <a:ext cx="42038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FICHA TÉCNICA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5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66 Rectángulo">
            <a:extLst>
              <a:ext uri="{FF2B5EF4-FFF2-40B4-BE49-F238E27FC236}">
                <a16:creationId xmlns:a16="http://schemas.microsoft.com/office/drawing/2014/main" id="{43DD176F-8610-2571-4755-B150F02FA8FE}"/>
              </a:ext>
            </a:extLst>
          </p:cNvPr>
          <p:cNvSpPr/>
          <p:nvPr/>
        </p:nvSpPr>
        <p:spPr>
          <a:xfrm>
            <a:off x="9511953" y="2012317"/>
            <a:ext cx="1842844" cy="400945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B3DC49-E643-4EFC-A371-32B029275949}"/>
              </a:ext>
            </a:extLst>
          </p:cNvPr>
          <p:cNvSpPr txBox="1">
            <a:spLocks/>
          </p:cNvSpPr>
          <p:nvPr/>
        </p:nvSpPr>
        <p:spPr>
          <a:xfrm>
            <a:off x="4021007" y="77033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ligação operacional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7F711121-30D9-4187-B468-C93ED01F6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1125159"/>
            <a:ext cx="8102600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80000"/>
              </a:lnSpc>
              <a:spcBef>
                <a:spcPct val="50000"/>
              </a:spcBef>
              <a:defRPr sz="900">
                <a:cs typeface="Arial" pitchFamily="34" charset="0"/>
              </a:defRPr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Índice</a:t>
            </a:r>
            <a:r>
              <a:rPr lang="pt-PT" dirty="0">
                <a:latin typeface="Lato" panose="020F0502020204030203"/>
              </a:rPr>
              <a:t>: percentagem de empresas clientes de cada banco que afirma ter intensificado ou reduzido a sua relação com o banco nos últimos doze meses. </a:t>
            </a:r>
          </a:p>
        </p:txBody>
      </p:sp>
      <p:sp>
        <p:nvSpPr>
          <p:cNvPr id="31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F6482DE-D35C-4D61-8E5E-7DC1DFD7E80B}"/>
              </a:ext>
            </a:extLst>
          </p:cNvPr>
          <p:cNvSpPr/>
          <p:nvPr/>
        </p:nvSpPr>
        <p:spPr>
          <a:xfrm>
            <a:off x="278674" y="4331329"/>
            <a:ext cx="1383638" cy="760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4 Llamada rectangular">
            <a:extLst>
              <a:ext uri="{FF2B5EF4-FFF2-40B4-BE49-F238E27FC236}">
                <a16:creationId xmlns:a16="http://schemas.microsoft.com/office/drawing/2014/main" id="{4ABCDA97-242A-4CEC-9B58-53F886488373}"/>
              </a:ext>
            </a:extLst>
          </p:cNvPr>
          <p:cNvSpPr/>
          <p:nvPr/>
        </p:nvSpPr>
        <p:spPr>
          <a:xfrm>
            <a:off x="396481" y="1196796"/>
            <a:ext cx="1322691" cy="732999"/>
          </a:xfrm>
          <a:custGeom>
            <a:avLst/>
            <a:gdLst>
              <a:gd name="connsiteX0" fmla="*/ 0 w 1322691"/>
              <a:gd name="connsiteY0" fmla="*/ 0 h 732999"/>
              <a:gd name="connsiteX1" fmla="*/ 385785 w 1322691"/>
              <a:gd name="connsiteY1" fmla="*/ 0 h 732999"/>
              <a:gd name="connsiteX2" fmla="*/ 771570 w 1322691"/>
              <a:gd name="connsiteY2" fmla="*/ 0 h 732999"/>
              <a:gd name="connsiteX3" fmla="*/ 771570 w 1322691"/>
              <a:gd name="connsiteY3" fmla="*/ 0 h 732999"/>
              <a:gd name="connsiteX4" fmla="*/ 1102243 w 1322691"/>
              <a:gd name="connsiteY4" fmla="*/ 0 h 732999"/>
              <a:gd name="connsiteX5" fmla="*/ 1322691 w 1322691"/>
              <a:gd name="connsiteY5" fmla="*/ 0 h 732999"/>
              <a:gd name="connsiteX6" fmla="*/ 1322691 w 1322691"/>
              <a:gd name="connsiteY6" fmla="*/ 427583 h 732999"/>
              <a:gd name="connsiteX7" fmla="*/ 1322691 w 1322691"/>
              <a:gd name="connsiteY7" fmla="*/ 427583 h 732999"/>
              <a:gd name="connsiteX8" fmla="*/ 1322691 w 1322691"/>
              <a:gd name="connsiteY8" fmla="*/ 610833 h 732999"/>
              <a:gd name="connsiteX9" fmla="*/ 1322691 w 1322691"/>
              <a:gd name="connsiteY9" fmla="*/ 732999 h 732999"/>
              <a:gd name="connsiteX10" fmla="*/ 1102243 w 1322691"/>
              <a:gd name="connsiteY10" fmla="*/ 732999 h 732999"/>
              <a:gd name="connsiteX11" fmla="*/ 1121020 w 1322691"/>
              <a:gd name="connsiteY11" fmla="*/ 956117 h 732999"/>
              <a:gd name="connsiteX12" fmla="*/ 771570 w 1322691"/>
              <a:gd name="connsiteY12" fmla="*/ 732999 h 732999"/>
              <a:gd name="connsiteX13" fmla="*/ 393501 w 1322691"/>
              <a:gd name="connsiteY13" fmla="*/ 732999 h 732999"/>
              <a:gd name="connsiteX14" fmla="*/ 0 w 1322691"/>
              <a:gd name="connsiteY14" fmla="*/ 732999 h 732999"/>
              <a:gd name="connsiteX15" fmla="*/ 0 w 1322691"/>
              <a:gd name="connsiteY15" fmla="*/ 610833 h 732999"/>
              <a:gd name="connsiteX16" fmla="*/ 0 w 1322691"/>
              <a:gd name="connsiteY16" fmla="*/ 427583 h 732999"/>
              <a:gd name="connsiteX17" fmla="*/ 0 w 1322691"/>
              <a:gd name="connsiteY17" fmla="*/ 427583 h 732999"/>
              <a:gd name="connsiteX18" fmla="*/ 0 w 1322691"/>
              <a:gd name="connsiteY18" fmla="*/ 0 h 73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22691" h="732999" extrusionOk="0">
                <a:moveTo>
                  <a:pt x="0" y="0"/>
                </a:moveTo>
                <a:cubicBezTo>
                  <a:pt x="180381" y="-28562"/>
                  <a:pt x="287967" y="18554"/>
                  <a:pt x="385785" y="0"/>
                </a:cubicBezTo>
                <a:cubicBezTo>
                  <a:pt x="483604" y="-18554"/>
                  <a:pt x="587308" y="32521"/>
                  <a:pt x="771570" y="0"/>
                </a:cubicBezTo>
                <a:lnTo>
                  <a:pt x="771570" y="0"/>
                </a:lnTo>
                <a:cubicBezTo>
                  <a:pt x="888715" y="-10184"/>
                  <a:pt x="995436" y="3286"/>
                  <a:pt x="1102243" y="0"/>
                </a:cubicBezTo>
                <a:cubicBezTo>
                  <a:pt x="1185486" y="-22196"/>
                  <a:pt x="1247354" y="13264"/>
                  <a:pt x="1322691" y="0"/>
                </a:cubicBezTo>
                <a:cubicBezTo>
                  <a:pt x="1341742" y="157344"/>
                  <a:pt x="1281581" y="310059"/>
                  <a:pt x="1322691" y="427583"/>
                </a:cubicBezTo>
                <a:lnTo>
                  <a:pt x="1322691" y="427583"/>
                </a:lnTo>
                <a:cubicBezTo>
                  <a:pt x="1324798" y="493066"/>
                  <a:pt x="1304925" y="550318"/>
                  <a:pt x="1322691" y="610833"/>
                </a:cubicBezTo>
                <a:cubicBezTo>
                  <a:pt x="1325389" y="642481"/>
                  <a:pt x="1316368" y="681521"/>
                  <a:pt x="1322691" y="732999"/>
                </a:cubicBezTo>
                <a:cubicBezTo>
                  <a:pt x="1261841" y="738534"/>
                  <a:pt x="1211536" y="731038"/>
                  <a:pt x="1102243" y="732999"/>
                </a:cubicBezTo>
                <a:cubicBezTo>
                  <a:pt x="1124063" y="839659"/>
                  <a:pt x="1113485" y="871539"/>
                  <a:pt x="1121020" y="956117"/>
                </a:cubicBezTo>
                <a:cubicBezTo>
                  <a:pt x="1016343" y="936429"/>
                  <a:pt x="904613" y="794738"/>
                  <a:pt x="771570" y="732999"/>
                </a:cubicBezTo>
                <a:cubicBezTo>
                  <a:pt x="597810" y="766614"/>
                  <a:pt x="488362" y="696237"/>
                  <a:pt x="393501" y="732999"/>
                </a:cubicBezTo>
                <a:cubicBezTo>
                  <a:pt x="298640" y="769761"/>
                  <a:pt x="101285" y="717093"/>
                  <a:pt x="0" y="732999"/>
                </a:cubicBezTo>
                <a:cubicBezTo>
                  <a:pt x="-14179" y="699211"/>
                  <a:pt x="858" y="661395"/>
                  <a:pt x="0" y="610833"/>
                </a:cubicBezTo>
                <a:cubicBezTo>
                  <a:pt x="-17655" y="521285"/>
                  <a:pt x="16820" y="481260"/>
                  <a:pt x="0" y="427583"/>
                </a:cubicBezTo>
                <a:lnTo>
                  <a:pt x="0" y="427583"/>
                </a:lnTo>
                <a:cubicBezTo>
                  <a:pt x="-6079" y="252756"/>
                  <a:pt x="48592" y="119612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accent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798289734">
                  <a:prstGeom prst="wedgeRectCallout">
                    <a:avLst>
                      <a:gd name="adj1" fmla="val 34753"/>
                      <a:gd name="adj2" fmla="val 8043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Net*</a:t>
            </a:r>
          </a:p>
          <a:p>
            <a:pPr algn="ctr"/>
            <a:r>
              <a:rPr lang="pt-PT" sz="14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(Intensificou – Reduziu)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112CC6C-0A30-4112-AB67-536A33F41A60}"/>
              </a:ext>
            </a:extLst>
          </p:cNvPr>
          <p:cNvSpPr txBox="1"/>
          <p:nvPr/>
        </p:nvSpPr>
        <p:spPr>
          <a:xfrm>
            <a:off x="478975" y="4422128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INTENSIFICOU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D3A26F47-F67E-4BF5-957A-D6263DC9BBBA}"/>
              </a:ext>
            </a:extLst>
          </p:cNvPr>
          <p:cNvSpPr/>
          <p:nvPr/>
        </p:nvSpPr>
        <p:spPr>
          <a:xfrm>
            <a:off x="370536" y="4487961"/>
            <a:ext cx="129776" cy="10758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B8318AF-EAEC-447B-945C-F87BBEFF80F1}"/>
              </a:ext>
            </a:extLst>
          </p:cNvPr>
          <p:cNvSpPr txBox="1"/>
          <p:nvPr/>
        </p:nvSpPr>
        <p:spPr>
          <a:xfrm>
            <a:off x="478975" y="4760685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/>
              <a:t>REDUZIU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C6F9F14A-18C7-4311-94A8-D8FDB395872C}"/>
              </a:ext>
            </a:extLst>
          </p:cNvPr>
          <p:cNvSpPr/>
          <p:nvPr/>
        </p:nvSpPr>
        <p:spPr>
          <a:xfrm>
            <a:off x="370536" y="4826518"/>
            <a:ext cx="129776" cy="107588"/>
          </a:xfrm>
          <a:prstGeom prst="rect">
            <a:avLst/>
          </a:prstGeom>
          <a:solidFill>
            <a:srgbClr val="FF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4" name="Object 3">
            <a:extLst>
              <a:ext uri="{FF2B5EF4-FFF2-40B4-BE49-F238E27FC236}">
                <a16:creationId xmlns:a16="http://schemas.microsoft.com/office/drawing/2014/main" id="{AA8F5DEF-DC17-40B0-810F-651B542A8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06809"/>
              </p:ext>
            </p:extLst>
          </p:nvPr>
        </p:nvGraphicFramePr>
        <p:xfrm>
          <a:off x="1447062" y="2315072"/>
          <a:ext cx="10074559" cy="4101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" name="Text Box 42">
            <a:extLst>
              <a:ext uri="{FF2B5EF4-FFF2-40B4-BE49-F238E27FC236}">
                <a16:creationId xmlns:a16="http://schemas.microsoft.com/office/drawing/2014/main" id="{572ED894-D863-4851-BF07-F9AEF6D8B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03" y="535321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56" name="Picture 2" descr="Homepage">
            <a:extLst>
              <a:ext uri="{FF2B5EF4-FFF2-40B4-BE49-F238E27FC236}">
                <a16:creationId xmlns:a16="http://schemas.microsoft.com/office/drawing/2014/main" id="{97618C75-47C0-476A-8495-60B8FA487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6096000" y="5657295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A267D26-E31E-464A-B075-C287344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848329" y="564848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Comunicado">
            <a:extLst>
              <a:ext uri="{FF2B5EF4-FFF2-40B4-BE49-F238E27FC236}">
                <a16:creationId xmlns:a16="http://schemas.microsoft.com/office/drawing/2014/main" id="{A179803F-4D0D-4ED9-9919-B84581358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448485" y="561398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Tarjetas de crédito Visa Classic y Oro de Novo Banco">
            <a:extLst>
              <a:ext uri="{FF2B5EF4-FFF2-40B4-BE49-F238E27FC236}">
                <a16:creationId xmlns:a16="http://schemas.microsoft.com/office/drawing/2014/main" id="{8FDBD177-F542-43F6-B75A-A89A401D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2033625" y="5602646"/>
            <a:ext cx="1344153" cy="2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54538C74-2ADF-51B2-9450-D3DE299E37C1}"/>
              </a:ext>
            </a:extLst>
          </p:cNvPr>
          <p:cNvSpPr/>
          <p:nvPr/>
        </p:nvSpPr>
        <p:spPr>
          <a:xfrm>
            <a:off x="1951983" y="2708794"/>
            <a:ext cx="9351747" cy="351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893C9DA-CF35-A23B-4B82-2A356B518C52}"/>
              </a:ext>
            </a:extLst>
          </p:cNvPr>
          <p:cNvSpPr txBox="1"/>
          <p:nvPr/>
        </p:nvSpPr>
        <p:spPr>
          <a:xfrm>
            <a:off x="2418005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+8,4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7FA18A9-F405-D388-F8E7-699F017CFE4B}"/>
              </a:ext>
            </a:extLst>
          </p:cNvPr>
          <p:cNvSpPr txBox="1"/>
          <p:nvPr/>
        </p:nvSpPr>
        <p:spPr>
          <a:xfrm>
            <a:off x="4365259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+7,8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DA88509-D1FF-0950-E5B8-7B2126C5C937}"/>
              </a:ext>
            </a:extLst>
          </p:cNvPr>
          <p:cNvSpPr txBox="1"/>
          <p:nvPr/>
        </p:nvSpPr>
        <p:spPr>
          <a:xfrm>
            <a:off x="6258246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+7,0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CE8F0D0-89FA-7830-4993-1C1B1EC0ED91}"/>
              </a:ext>
            </a:extLst>
          </p:cNvPr>
          <p:cNvSpPr txBox="1"/>
          <p:nvPr/>
        </p:nvSpPr>
        <p:spPr>
          <a:xfrm>
            <a:off x="8275206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+6,4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D1C7444-F8B8-4917-1F88-352D55179AC0}"/>
              </a:ext>
            </a:extLst>
          </p:cNvPr>
          <p:cNvSpPr txBox="1"/>
          <p:nvPr/>
        </p:nvSpPr>
        <p:spPr>
          <a:xfrm>
            <a:off x="10137910" y="269603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+5,2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88A242CB-CC1C-8530-E8B7-1F30E88BA7CC}"/>
              </a:ext>
            </a:extLst>
          </p:cNvPr>
          <p:cNvSpPr/>
          <p:nvPr/>
        </p:nvSpPr>
        <p:spPr>
          <a:xfrm>
            <a:off x="1951983" y="2230659"/>
            <a:ext cx="9351747" cy="3516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15CE5B2-8C26-B1DA-6A69-5D3904CC0FAE}"/>
              </a:ext>
            </a:extLst>
          </p:cNvPr>
          <p:cNvSpPr txBox="1"/>
          <p:nvPr/>
        </p:nvSpPr>
        <p:spPr>
          <a:xfrm>
            <a:off x="2485333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-1,3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35F24A8E-2F35-436B-4CFD-EBD252FDD6FD}"/>
              </a:ext>
            </a:extLst>
          </p:cNvPr>
          <p:cNvSpPr txBox="1"/>
          <p:nvPr/>
        </p:nvSpPr>
        <p:spPr>
          <a:xfrm>
            <a:off x="4432586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-1,6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5E9BA3F8-FAA6-D29D-E085-FC6E3212BEB5}"/>
              </a:ext>
            </a:extLst>
          </p:cNvPr>
          <p:cNvSpPr txBox="1"/>
          <p:nvPr/>
        </p:nvSpPr>
        <p:spPr>
          <a:xfrm>
            <a:off x="6262254" y="2278859"/>
            <a:ext cx="57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+12,2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14D597FF-DBD0-222D-8009-7F12EF79F376}"/>
              </a:ext>
            </a:extLst>
          </p:cNvPr>
          <p:cNvSpPr txBox="1"/>
          <p:nvPr/>
        </p:nvSpPr>
        <p:spPr>
          <a:xfrm>
            <a:off x="8324098" y="2278859"/>
            <a:ext cx="48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+4,0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A3F60B39-BC5D-F3B9-475B-D84641DC0C74}"/>
              </a:ext>
            </a:extLst>
          </p:cNvPr>
          <p:cNvSpPr txBox="1"/>
          <p:nvPr/>
        </p:nvSpPr>
        <p:spPr>
          <a:xfrm>
            <a:off x="10205237" y="227885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-3,8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897B69D0-7811-9D72-0BD8-BA8779FD5800}"/>
              </a:ext>
            </a:extLst>
          </p:cNvPr>
          <p:cNvSpPr/>
          <p:nvPr/>
        </p:nvSpPr>
        <p:spPr>
          <a:xfrm>
            <a:off x="1052942" y="2230659"/>
            <a:ext cx="719596" cy="35162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9A24BD4-AF45-6581-B5E1-9CECF9EF6DA9}"/>
              </a:ext>
            </a:extLst>
          </p:cNvPr>
          <p:cNvSpPr txBox="1"/>
          <p:nvPr/>
        </p:nvSpPr>
        <p:spPr>
          <a:xfrm>
            <a:off x="1146939" y="2278859"/>
            <a:ext cx="543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200" dirty="0"/>
              <a:t>2021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16F8AE0D-F17A-B561-3300-B0B839A8E21B}"/>
              </a:ext>
            </a:extLst>
          </p:cNvPr>
          <p:cNvSpPr/>
          <p:nvPr/>
        </p:nvSpPr>
        <p:spPr>
          <a:xfrm>
            <a:off x="1052942" y="2719307"/>
            <a:ext cx="719596" cy="3516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F5FDE9CC-AA27-9DF8-0BFB-81043A835C89}"/>
              </a:ext>
            </a:extLst>
          </p:cNvPr>
          <p:cNvSpPr txBox="1"/>
          <p:nvPr/>
        </p:nvSpPr>
        <p:spPr>
          <a:xfrm>
            <a:off x="1089232" y="2732671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79" name="Gráfico 78" descr="Balanza de la justicia con relleno sólido">
            <a:extLst>
              <a:ext uri="{FF2B5EF4-FFF2-40B4-BE49-F238E27FC236}">
                <a16:creationId xmlns:a16="http://schemas.microsoft.com/office/drawing/2014/main" id="{3F03F285-233C-E47A-D189-A1C054BCE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46674" y="1635672"/>
            <a:ext cx="831273" cy="831273"/>
          </a:xfrm>
          <a:prstGeom prst="rect">
            <a:avLst/>
          </a:prstGeom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B36CC9D8-67B6-DFB7-DB67-A83227C9A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026982" y="5595016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 Box 23">
            <a:extLst>
              <a:ext uri="{FF2B5EF4-FFF2-40B4-BE49-F238E27FC236}">
                <a16:creationId xmlns:a16="http://schemas.microsoft.com/office/drawing/2014/main" id="{69F10795-0D9C-A320-7CDC-06B9C8689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001" y="6049438"/>
            <a:ext cx="206443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 pitchFamily="34" charset="0"/>
              </a:rPr>
              <a:t>Bases: clientes de cada banco</a:t>
            </a:r>
          </a:p>
        </p:txBody>
      </p:sp>
    </p:spTree>
    <p:extLst>
      <p:ext uri="{BB962C8B-B14F-4D97-AF65-F5344CB8AC3E}">
        <p14:creationId xmlns:p14="http://schemas.microsoft.com/office/powerpoint/2010/main" val="331145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BB3DC49-E643-4EFC-A371-32B029275949}"/>
              </a:ext>
            </a:extLst>
          </p:cNvPr>
          <p:cNvSpPr txBox="1">
            <a:spLocks/>
          </p:cNvSpPr>
          <p:nvPr/>
        </p:nvSpPr>
        <p:spPr>
          <a:xfrm>
            <a:off x="6156769" y="762703"/>
            <a:ext cx="222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operacional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47" name="1 Objeto">
            <a:extLst>
              <a:ext uri="{FF2B5EF4-FFF2-40B4-BE49-F238E27FC236}">
                <a16:creationId xmlns:a16="http://schemas.microsoft.com/office/drawing/2014/main" id="{EDCFF578-538A-478F-B9F3-0BDBFBBEE2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557194"/>
              </p:ext>
            </p:extLst>
          </p:nvPr>
        </p:nvGraphicFramePr>
        <p:xfrm>
          <a:off x="740229" y="1601392"/>
          <a:ext cx="9379130" cy="496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6" name="Текст 11">
            <a:extLst>
              <a:ext uri="{FF2B5EF4-FFF2-40B4-BE49-F238E27FC236}">
                <a16:creationId xmlns:a16="http://schemas.microsoft.com/office/drawing/2014/main" id="{B2DA38EF-3C1E-44CC-B4DC-CC4F6AD1EB71}"/>
              </a:ext>
            </a:extLst>
          </p:cNvPr>
          <p:cNvSpPr txBox="1">
            <a:spLocks/>
          </p:cNvSpPr>
          <p:nvPr/>
        </p:nvSpPr>
        <p:spPr>
          <a:xfrm>
            <a:off x="5623559" y="1243353"/>
            <a:ext cx="3286903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Formas de intensificação da atividade</a:t>
            </a:r>
          </a:p>
        </p:txBody>
      </p:sp>
      <p:sp>
        <p:nvSpPr>
          <p:cNvPr id="99" name="1 CuadroTexto">
            <a:extLst>
              <a:ext uri="{FF2B5EF4-FFF2-40B4-BE49-F238E27FC236}">
                <a16:creationId xmlns:a16="http://schemas.microsoft.com/office/drawing/2014/main" id="{ED255922-CF61-4CAB-85C2-AEDD3E13F930}"/>
              </a:ext>
            </a:extLst>
          </p:cNvPr>
          <p:cNvSpPr txBox="1"/>
          <p:nvPr/>
        </p:nvSpPr>
        <p:spPr>
          <a:xfrm>
            <a:off x="5881608" y="5979881"/>
            <a:ext cx="1071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86</a:t>
            </a:r>
          </a:p>
        </p:txBody>
      </p:sp>
      <p:pic>
        <p:nvPicPr>
          <p:cNvPr id="14338" name="Picture 2" descr="Inicio | Ashoka | Everyone a Changemaker">
            <a:extLst>
              <a:ext uri="{FF2B5EF4-FFF2-40B4-BE49-F238E27FC236}">
                <a16:creationId xmlns:a16="http://schemas.microsoft.com/office/drawing/2014/main" id="{5D1000F7-E0B8-4715-9805-34C493A5D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7" y="610732"/>
            <a:ext cx="1454232" cy="11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15" name="1 CuadroTexto">
            <a:extLst>
              <a:ext uri="{FF2B5EF4-FFF2-40B4-BE49-F238E27FC236}">
                <a16:creationId xmlns:a16="http://schemas.microsoft.com/office/drawing/2014/main" id="{7E050432-CCCF-5D90-080F-75280C08E2B2}"/>
              </a:ext>
            </a:extLst>
          </p:cNvPr>
          <p:cNvSpPr txBox="1"/>
          <p:nvPr/>
        </p:nvSpPr>
        <p:spPr>
          <a:xfrm>
            <a:off x="8169613" y="5979881"/>
            <a:ext cx="1071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135</a:t>
            </a:r>
          </a:p>
        </p:txBody>
      </p:sp>
      <p:sp>
        <p:nvSpPr>
          <p:cNvPr id="33" name="Text Box 42">
            <a:extLst>
              <a:ext uri="{FF2B5EF4-FFF2-40B4-BE49-F238E27FC236}">
                <a16:creationId xmlns:a16="http://schemas.microsoft.com/office/drawing/2014/main" id="{5D131B16-2726-45A3-9D90-FB0A3E60037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12065" y="162638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HelvLight"/>
                <a:ea typeface="Verdana" pitchFamily="34" charset="0"/>
                <a:cs typeface="Calibri" pitchFamily="34" charset="0"/>
              </a:rPr>
              <a:t>%</a:t>
            </a:r>
          </a:p>
        </p:txBody>
      </p: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3F2EC48A-0165-6132-29CA-4F136A16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8256855" y="2388077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21693C5D-D379-38D2-BFE9-8FB33437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8145011" y="3317314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5DE93EAB-519B-FA63-90E0-ECF16734F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8195740" y="2831269"/>
            <a:ext cx="240790" cy="24079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8B5E3572-E717-B339-D867-F34F55560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7928823" y="4262790"/>
            <a:ext cx="240790" cy="24079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4B747FDC-C0B0-BF01-B128-AEB632DCF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V="1">
            <a:off x="7904221" y="4742526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03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66 Rectángulo">
            <a:extLst>
              <a:ext uri="{FF2B5EF4-FFF2-40B4-BE49-F238E27FC236}">
                <a16:creationId xmlns:a16="http://schemas.microsoft.com/office/drawing/2014/main" id="{175F9B00-7423-4021-BE17-06AE32867E37}"/>
              </a:ext>
            </a:extLst>
          </p:cNvPr>
          <p:cNvSpPr/>
          <p:nvPr/>
        </p:nvSpPr>
        <p:spPr>
          <a:xfrm>
            <a:off x="7276275" y="1441388"/>
            <a:ext cx="1522608" cy="4406473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5" name="66 Rectángulo">
            <a:extLst>
              <a:ext uri="{FF2B5EF4-FFF2-40B4-BE49-F238E27FC236}">
                <a16:creationId xmlns:a16="http://schemas.microsoft.com/office/drawing/2014/main" id="{450FBAF1-4A8A-4B73-A735-2CFD827971C7}"/>
              </a:ext>
            </a:extLst>
          </p:cNvPr>
          <p:cNvSpPr/>
          <p:nvPr/>
        </p:nvSpPr>
        <p:spPr>
          <a:xfrm>
            <a:off x="8893712" y="1445687"/>
            <a:ext cx="1522608" cy="4406473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EC008240-8BA6-4BA8-8D18-BE32D91B564E}"/>
              </a:ext>
            </a:extLst>
          </p:cNvPr>
          <p:cNvSpPr txBox="1">
            <a:spLocks/>
          </p:cNvSpPr>
          <p:nvPr/>
        </p:nvSpPr>
        <p:spPr>
          <a:xfrm>
            <a:off x="3174030" y="1105984"/>
            <a:ext cx="7971692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Recomendação dos bancos para iniciar uma nova relação financeira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F9E44BE-4F97-4590-A967-F849EE5AACA6}"/>
              </a:ext>
            </a:extLst>
          </p:cNvPr>
          <p:cNvGrpSpPr/>
          <p:nvPr/>
        </p:nvGrpSpPr>
        <p:grpSpPr>
          <a:xfrm>
            <a:off x="291773" y="640830"/>
            <a:ext cx="2572792" cy="1107066"/>
            <a:chOff x="806296" y="2038672"/>
            <a:chExt cx="2830072" cy="133955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3BD741E-528B-4C27-ACA9-FA72DEDB9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5267"/>
            <a:stretch/>
          </p:blipFill>
          <p:spPr>
            <a:xfrm>
              <a:off x="806296" y="2274431"/>
              <a:ext cx="2676005" cy="81854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E12A3C8-EEC3-42EC-A14C-37C32BF8A294}"/>
                </a:ext>
              </a:extLst>
            </p:cNvPr>
            <p:cNvSpPr txBox="1"/>
            <p:nvPr/>
          </p:nvSpPr>
          <p:spPr>
            <a:xfrm>
              <a:off x="931471" y="2038672"/>
              <a:ext cx="971933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FF0000"/>
                  </a:solidFill>
                  <a:latin typeface="Zilla Slab" pitchFamily="2" charset="0"/>
                  <a:ea typeface="Zilla Slab" pitchFamily="2" charset="0"/>
                </a:rPr>
                <a:t>DETRATORES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7E762B7-0706-4D48-BC39-23F8000555C5}"/>
                </a:ext>
              </a:extLst>
            </p:cNvPr>
            <p:cNvSpPr txBox="1"/>
            <p:nvPr/>
          </p:nvSpPr>
          <p:spPr>
            <a:xfrm>
              <a:off x="2586850" y="2038672"/>
              <a:ext cx="1049518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00863D"/>
                  </a:solidFill>
                  <a:latin typeface="Zilla Slab" pitchFamily="2" charset="0"/>
                  <a:ea typeface="Zilla Slab" pitchFamily="2" charset="0"/>
                </a:rPr>
                <a:t>PROMOTORES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C06E5C0-2173-4E8B-A583-CA21DFD9F2F9}"/>
                </a:ext>
              </a:extLst>
            </p:cNvPr>
            <p:cNvSpPr txBox="1"/>
            <p:nvPr/>
          </p:nvSpPr>
          <p:spPr>
            <a:xfrm>
              <a:off x="2171120" y="3043053"/>
              <a:ext cx="76562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E88518"/>
                  </a:solidFill>
                  <a:latin typeface="Zilla Slab" pitchFamily="2" charset="0"/>
                  <a:ea typeface="Zilla Slab" pitchFamily="2" charset="0"/>
                </a:rPr>
                <a:t>PASSIVOS</a:t>
              </a:r>
            </a:p>
          </p:txBody>
        </p:sp>
      </p:grpSp>
      <p:graphicFrame>
        <p:nvGraphicFramePr>
          <p:cNvPr id="11" name="174 Gráfico">
            <a:extLst>
              <a:ext uri="{FF2B5EF4-FFF2-40B4-BE49-F238E27FC236}">
                <a16:creationId xmlns:a16="http://schemas.microsoft.com/office/drawing/2014/main" id="{6413EBD6-E176-434F-AC3C-A569114FA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0635209"/>
              </p:ext>
            </p:extLst>
          </p:nvPr>
        </p:nvGraphicFramePr>
        <p:xfrm>
          <a:off x="2300436" y="2168206"/>
          <a:ext cx="9718879" cy="4278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Box 23">
            <a:extLst>
              <a:ext uri="{FF2B5EF4-FFF2-40B4-BE49-F238E27FC236}">
                <a16:creationId xmlns:a16="http://schemas.microsoft.com/office/drawing/2014/main" id="{71BD0A2A-4A4D-435D-8400-2B7556D25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406" y="6337429"/>
            <a:ext cx="325914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/>
              <a:t>Base: clientes preferentes de cada banco</a:t>
            </a:r>
            <a:endParaRPr lang="pt-PT" sz="900" dirty="0">
              <a:latin typeface="Lato" panose="020F0502020204030203"/>
            </a:endParaRPr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9CEF9A3D-2D36-4B3E-952C-A6B1B5C2EA0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17490" y="419225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4" name="4 Llamada rectangular">
            <a:extLst>
              <a:ext uri="{FF2B5EF4-FFF2-40B4-BE49-F238E27FC236}">
                <a16:creationId xmlns:a16="http://schemas.microsoft.com/office/drawing/2014/main" id="{1CEBD484-48EB-4F18-A8FE-8BC1AE289580}"/>
              </a:ext>
            </a:extLst>
          </p:cNvPr>
          <p:cNvSpPr/>
          <p:nvPr/>
        </p:nvSpPr>
        <p:spPr>
          <a:xfrm>
            <a:off x="675365" y="2660621"/>
            <a:ext cx="1694086" cy="813574"/>
          </a:xfrm>
          <a:prstGeom prst="wedgeRectCallout">
            <a:avLst>
              <a:gd name="adj1" fmla="val 17919"/>
              <a:gd name="adj2" fmla="val -7150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400" dirty="0">
                <a:solidFill>
                  <a:schemeClr val="tx1"/>
                </a:solidFill>
                <a:latin typeface="Lato" panose="020F0502020204030203" pitchFamily="34" charset="0"/>
              </a:rPr>
              <a:t>diferença entre </a:t>
            </a:r>
            <a:r>
              <a:rPr lang="pt-PT" dirty="0">
                <a:solidFill>
                  <a:schemeClr val="tx1"/>
                </a:solidFill>
                <a:latin typeface="Lato" panose="020F0502020204030203" pitchFamily="34" charset="0"/>
              </a:rPr>
              <a:t>promotores </a:t>
            </a:r>
            <a:r>
              <a:rPr lang="pt-PT" sz="1400" dirty="0">
                <a:solidFill>
                  <a:schemeClr val="tx1"/>
                </a:solidFill>
                <a:latin typeface="Lato" panose="020F0502020204030203" pitchFamily="34" charset="0"/>
              </a:rPr>
              <a:t>e </a:t>
            </a:r>
            <a:r>
              <a:rPr lang="pt-PT" dirty="0">
                <a:solidFill>
                  <a:schemeClr val="tx1"/>
                </a:solidFill>
                <a:latin typeface="Lato" panose="020F0502020204030203" pitchFamily="34" charset="0"/>
              </a:rPr>
              <a:t>detratores</a:t>
            </a:r>
            <a:endParaRPr lang="pt-PT" sz="14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5" name="177 CuadroTexto">
            <a:extLst>
              <a:ext uri="{FF2B5EF4-FFF2-40B4-BE49-F238E27FC236}">
                <a16:creationId xmlns:a16="http://schemas.microsoft.com/office/drawing/2014/main" id="{6C312F28-66CB-42ED-B23E-21568F43523B}"/>
              </a:ext>
            </a:extLst>
          </p:cNvPr>
          <p:cNvSpPr txBox="1"/>
          <p:nvPr/>
        </p:nvSpPr>
        <p:spPr>
          <a:xfrm>
            <a:off x="1415070" y="1745254"/>
            <a:ext cx="114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latin typeface="Lato" panose="020F0502020204030203" pitchFamily="34" charset="0"/>
              </a:rPr>
              <a:t>nps</a:t>
            </a:r>
            <a:endParaRPr lang="pt-PT" sz="4000" dirty="0">
              <a:latin typeface="Lato" panose="020F0502020204030203" pitchFamily="34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2C0C9605-3792-4F41-8299-18619AC3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00" y="6243388"/>
            <a:ext cx="2088094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PT" sz="900" u="sng" dirty="0">
                <a:latin typeface="Lato" panose="020F0502020204030203" pitchFamily="34" charset="0"/>
              </a:rPr>
              <a:t>Promotores</a:t>
            </a:r>
            <a:r>
              <a:rPr lang="pt-PT" sz="900" dirty="0">
                <a:latin typeface="Lato" panose="020F0502020204030203" pitchFamily="34" charset="0"/>
              </a:rPr>
              <a:t>: pontuações 10 e 9.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Neutros</a:t>
            </a:r>
            <a:r>
              <a:rPr lang="pt-PT" sz="900" dirty="0">
                <a:latin typeface="Lato" panose="020F0502020204030203" pitchFamily="34" charset="0"/>
              </a:rPr>
              <a:t>: pontuações 8 e 7. 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Detratores</a:t>
            </a:r>
            <a:r>
              <a:rPr lang="pt-PT" sz="900" dirty="0">
                <a:latin typeface="Lato" panose="020F0502020204030203" pitchFamily="34" charset="0"/>
              </a:rPr>
              <a:t>: pontuações de 6 a 0.</a:t>
            </a: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B404AF6D-FDC5-4600-8D3D-CD96EFBE67CE}"/>
              </a:ext>
            </a:extLst>
          </p:cNvPr>
          <p:cNvGrpSpPr/>
          <p:nvPr/>
        </p:nvGrpSpPr>
        <p:grpSpPr>
          <a:xfrm>
            <a:off x="2946642" y="2024890"/>
            <a:ext cx="755703" cy="504665"/>
            <a:chOff x="259070" y="4784637"/>
            <a:chExt cx="755703" cy="50466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21A79D8-7DA5-4FBC-B519-D92AFDEDADFE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10118AAB-457C-4164-A9A3-02186DF4FAFB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+44,4</a:t>
              </a:r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8E52682E-7EE1-481F-8E02-003590A73E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0021" y="1585051"/>
            <a:ext cx="338933" cy="338933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A611DE4D-A634-4E17-B19B-36C35BB4F0E0}"/>
              </a:ext>
            </a:extLst>
          </p:cNvPr>
          <p:cNvSpPr txBox="1">
            <a:spLocks/>
          </p:cNvSpPr>
          <p:nvPr/>
        </p:nvSpPr>
        <p:spPr>
          <a:xfrm>
            <a:off x="5684338" y="64495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afetiva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51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pic>
        <p:nvPicPr>
          <p:cNvPr id="63" name="Picture 2" descr="Homepage">
            <a:extLst>
              <a:ext uri="{FF2B5EF4-FFF2-40B4-BE49-F238E27FC236}">
                <a16:creationId xmlns:a16="http://schemas.microsoft.com/office/drawing/2014/main" id="{FDC00663-08FE-4449-B596-FE58590B6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724726" y="5481701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B5ADA033-FDD6-46FE-8E57-0D5124C36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302608" y="544820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omunicado">
            <a:extLst>
              <a:ext uri="{FF2B5EF4-FFF2-40B4-BE49-F238E27FC236}">
                <a16:creationId xmlns:a16="http://schemas.microsoft.com/office/drawing/2014/main" id="{FA1F54C4-3AA7-4E79-8DFE-2A9752BFF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248594" y="5413899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Tarjetas de crédito Visa Classic y Oro de Novo Banco">
            <a:extLst>
              <a:ext uri="{FF2B5EF4-FFF2-40B4-BE49-F238E27FC236}">
                <a16:creationId xmlns:a16="http://schemas.microsoft.com/office/drawing/2014/main" id="{64C3ABE9-AE74-4E05-829E-D0BFDFF8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728683" y="5506191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49EC7EDB-0C7B-41B6-9AE0-8EAC09AE78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423" y="1585051"/>
            <a:ext cx="338933" cy="338933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ACFA45AC-2849-44E6-8C86-A942D736CC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2641" y="1585051"/>
            <a:ext cx="338933" cy="338933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EEF6E54A-73AE-48D1-9867-BDE25DF87B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0369" y="1586729"/>
            <a:ext cx="335577" cy="335577"/>
          </a:xfrm>
          <a:prstGeom prst="rect">
            <a:avLst/>
          </a:prstGeom>
        </p:spPr>
      </p:pic>
      <p:pic>
        <p:nvPicPr>
          <p:cNvPr id="86" name="Imagen 85">
            <a:extLst>
              <a:ext uri="{FF2B5EF4-FFF2-40B4-BE49-F238E27FC236}">
                <a16:creationId xmlns:a16="http://schemas.microsoft.com/office/drawing/2014/main" id="{A1072A43-9250-4E2A-9558-60D1583187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7923" y="1586729"/>
            <a:ext cx="335577" cy="335577"/>
          </a:xfrm>
          <a:prstGeom prst="rect">
            <a:avLst/>
          </a:prstGeom>
        </p:spPr>
      </p:pic>
      <p:sp>
        <p:nvSpPr>
          <p:cNvPr id="61" name="CuadroTexto 60">
            <a:extLst>
              <a:ext uri="{FF2B5EF4-FFF2-40B4-BE49-F238E27FC236}">
                <a16:creationId xmlns:a16="http://schemas.microsoft.com/office/drawing/2014/main" id="{561A1931-1B42-4D6A-856D-D84399C88527}"/>
              </a:ext>
            </a:extLst>
          </p:cNvPr>
          <p:cNvSpPr txBox="1"/>
          <p:nvPr/>
        </p:nvSpPr>
        <p:spPr>
          <a:xfrm>
            <a:off x="7587729" y="5442072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791CD34C-FC7E-7A53-C85A-305B2D7D48AB}"/>
              </a:ext>
            </a:extLst>
          </p:cNvPr>
          <p:cNvSpPr txBox="1"/>
          <p:nvPr/>
        </p:nvSpPr>
        <p:spPr>
          <a:xfrm>
            <a:off x="9011992" y="4543681"/>
            <a:ext cx="1218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00B050"/>
                </a:solidFill>
              </a:defRPr>
            </a:lvl1pPr>
          </a:lstStyle>
          <a:p>
            <a:pPr lvl="0" algn="ctr">
              <a:defRPr/>
            </a:pPr>
            <a:r>
              <a:rPr lang="en-US" sz="800" i="1" dirty="0">
                <a:solidFill>
                  <a:schemeClr val="tx1"/>
                </a:solidFill>
                <a:latin typeface="Lato" panose="020F0502020204030203"/>
              </a:rPr>
              <a:t>Var 22-21:  -10,5 </a:t>
            </a:r>
            <a:r>
              <a:rPr lang="es-ES" sz="800" i="1" dirty="0">
                <a:solidFill>
                  <a:schemeClr val="tx1"/>
                </a:solidFill>
                <a:latin typeface="Lato" panose="020F0502020204030203"/>
              </a:rPr>
              <a:t>pp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E763CD8-4D93-9412-F8B1-586E51CAEE2A}"/>
              </a:ext>
            </a:extLst>
          </p:cNvPr>
          <p:cNvSpPr txBox="1"/>
          <p:nvPr/>
        </p:nvSpPr>
        <p:spPr>
          <a:xfrm>
            <a:off x="9033602" y="5173368"/>
            <a:ext cx="1218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00B050"/>
                </a:solidFill>
              </a:defRPr>
            </a:lvl1pPr>
          </a:lstStyle>
          <a:p>
            <a:pPr lvl="0" algn="ctr">
              <a:defRPr/>
            </a:pPr>
            <a:r>
              <a:rPr lang="en-US" sz="800" i="1" dirty="0">
                <a:solidFill>
                  <a:schemeClr val="bg1"/>
                </a:solidFill>
                <a:latin typeface="Lato" panose="020F0502020204030203"/>
              </a:rPr>
              <a:t>Var 22-21: -0,8 </a:t>
            </a:r>
            <a:r>
              <a:rPr lang="es-ES" sz="800" i="1" dirty="0">
                <a:solidFill>
                  <a:schemeClr val="bg1"/>
                </a:solidFill>
                <a:latin typeface="Lato" panose="020F0502020204030203"/>
              </a:rPr>
              <a:t>pp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7ADE146F-B9DA-CBE7-2B5B-C072A0797E99}"/>
              </a:ext>
            </a:extLst>
          </p:cNvPr>
          <p:cNvSpPr txBox="1"/>
          <p:nvPr/>
        </p:nvSpPr>
        <p:spPr>
          <a:xfrm>
            <a:off x="9005559" y="3398635"/>
            <a:ext cx="1218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00B050"/>
                </a:solidFill>
              </a:defRPr>
            </a:lvl1pPr>
          </a:lstStyle>
          <a:p>
            <a:pPr lvl="0" algn="ctr">
              <a:defRPr/>
            </a:pPr>
            <a:r>
              <a:rPr lang="en-US" sz="800" i="1" dirty="0">
                <a:solidFill>
                  <a:schemeClr val="bg1">
                    <a:lumMod val="95000"/>
                  </a:schemeClr>
                </a:solidFill>
                <a:latin typeface="Lato" panose="020F0502020204030203"/>
              </a:rPr>
              <a:t>Var 22-21: +11,3 </a:t>
            </a:r>
            <a:r>
              <a:rPr lang="es-ES" sz="800" i="1" dirty="0" err="1">
                <a:solidFill>
                  <a:schemeClr val="bg1">
                    <a:lumMod val="95000"/>
                  </a:schemeClr>
                </a:solidFill>
                <a:latin typeface="Lato" panose="020F0502020204030203"/>
              </a:rPr>
              <a:t>pp</a:t>
            </a:r>
            <a:endParaRPr lang="es-ES" sz="800" i="1" dirty="0">
              <a:solidFill>
                <a:schemeClr val="bg1">
                  <a:lumMod val="95000"/>
                </a:schemeClr>
              </a:solidFill>
              <a:latin typeface="Lato" panose="020F0502020204030203"/>
            </a:endParaRPr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F7FCDBB2-FB05-254D-256E-6E9885F768C5}"/>
              </a:ext>
            </a:extLst>
          </p:cNvPr>
          <p:cNvGrpSpPr/>
          <p:nvPr/>
        </p:nvGrpSpPr>
        <p:grpSpPr>
          <a:xfrm>
            <a:off x="4498458" y="2024890"/>
            <a:ext cx="755703" cy="504665"/>
            <a:chOff x="259070" y="4784637"/>
            <a:chExt cx="755703" cy="504665"/>
          </a:xfrm>
        </p:grpSpPr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549BF688-830F-FAB7-8E80-FB413ACC7D7C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6BD1F75-5FFA-48A9-CE5C-4F745E6F2A6C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+41,5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14136395-1488-8006-E2E4-394EEBEF5271}"/>
              </a:ext>
            </a:extLst>
          </p:cNvPr>
          <p:cNvGrpSpPr/>
          <p:nvPr/>
        </p:nvGrpSpPr>
        <p:grpSpPr>
          <a:xfrm>
            <a:off x="6135138" y="2024890"/>
            <a:ext cx="755703" cy="504665"/>
            <a:chOff x="259070" y="4784637"/>
            <a:chExt cx="755703" cy="504665"/>
          </a:xfrm>
        </p:grpSpPr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17101338-5A6A-C69F-FA33-A6F70706B8BF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63F79F9A-DE53-2C8C-199F-4C51B9BBED04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+40,6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C3C55E18-1AB5-D8A2-6E13-86BD218FC467}"/>
              </a:ext>
            </a:extLst>
          </p:cNvPr>
          <p:cNvGrpSpPr/>
          <p:nvPr/>
        </p:nvGrpSpPr>
        <p:grpSpPr>
          <a:xfrm>
            <a:off x="7662007" y="2024890"/>
            <a:ext cx="755703" cy="504665"/>
            <a:chOff x="259070" y="4784637"/>
            <a:chExt cx="755703" cy="504665"/>
          </a:xfrm>
        </p:grpSpPr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9773F593-D1B9-85CB-F6C7-5B1B3020B524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3C03D005-F2CE-44F3-DC42-DE5D925BD6B8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+40,3</a:t>
              </a: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02AFF264-B494-F237-002E-5BF153022B77}"/>
              </a:ext>
            </a:extLst>
          </p:cNvPr>
          <p:cNvGrpSpPr/>
          <p:nvPr/>
        </p:nvGrpSpPr>
        <p:grpSpPr>
          <a:xfrm>
            <a:off x="9231035" y="2024890"/>
            <a:ext cx="755703" cy="504665"/>
            <a:chOff x="259070" y="4784637"/>
            <a:chExt cx="755703" cy="504665"/>
          </a:xfrm>
        </p:grpSpPr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FA753C83-8704-D2E6-A529-78467658FD5D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10573B18-A1E2-68ED-3D28-EE2F34E1BE85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+37,6</a:t>
              </a:r>
            </a:p>
          </p:txBody>
        </p:sp>
      </p:grpSp>
      <p:pic>
        <p:nvPicPr>
          <p:cNvPr id="121" name="Picture 2">
            <a:extLst>
              <a:ext uri="{FF2B5EF4-FFF2-40B4-BE49-F238E27FC236}">
                <a16:creationId xmlns:a16="http://schemas.microsoft.com/office/drawing/2014/main" id="{C2B81205-2609-E967-ADE1-189567DBD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231035" y="5464462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153950-8CB5-5593-2A40-7C18FD07660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37029" y="1586729"/>
            <a:ext cx="335577" cy="33557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2704A5D5-47AB-3623-CDD7-056493F756B2}"/>
              </a:ext>
            </a:extLst>
          </p:cNvPr>
          <p:cNvGrpSpPr/>
          <p:nvPr/>
        </p:nvGrpSpPr>
        <p:grpSpPr>
          <a:xfrm>
            <a:off x="10880141" y="2024890"/>
            <a:ext cx="755703" cy="504665"/>
            <a:chOff x="259070" y="4784637"/>
            <a:chExt cx="755703" cy="504665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E4C61B21-AE7A-4BE4-A4A2-48317CFE3E5A}"/>
                </a:ext>
              </a:extLst>
            </p:cNvPr>
            <p:cNvSpPr/>
            <p:nvPr/>
          </p:nvSpPr>
          <p:spPr>
            <a:xfrm>
              <a:off x="259070" y="4784637"/>
              <a:ext cx="755703" cy="504665"/>
            </a:xfrm>
            <a:prstGeom prst="ellipse">
              <a:avLst/>
            </a:prstGeom>
            <a:solidFill>
              <a:srgbClr val="D8EEE3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PT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E0BD904-C69D-DE7D-1981-3A9BD787E059}"/>
                </a:ext>
              </a:extLst>
            </p:cNvPr>
            <p:cNvSpPr txBox="1"/>
            <p:nvPr/>
          </p:nvSpPr>
          <p:spPr>
            <a:xfrm>
              <a:off x="335585" y="4866365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dirty="0">
                  <a:latin typeface="Lato" panose="020F0502020204030203"/>
                </a:rPr>
                <a:t>+26,9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474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>
            <a:extLst>
              <a:ext uri="{FF2B5EF4-FFF2-40B4-BE49-F238E27FC236}">
                <a16:creationId xmlns:a16="http://schemas.microsoft.com/office/drawing/2014/main" id="{DA542536-2007-D9FD-14FF-1F7A173F6BD3}"/>
              </a:ext>
            </a:extLst>
          </p:cNvPr>
          <p:cNvSpPr/>
          <p:nvPr/>
        </p:nvSpPr>
        <p:spPr>
          <a:xfrm>
            <a:off x="6966262" y="2037183"/>
            <a:ext cx="1470412" cy="3760219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EC008240-8BA6-4BA8-8D18-BE32D91B564E}"/>
              </a:ext>
            </a:extLst>
          </p:cNvPr>
          <p:cNvSpPr txBox="1">
            <a:spLocks/>
          </p:cNvSpPr>
          <p:nvPr/>
        </p:nvSpPr>
        <p:spPr>
          <a:xfrm>
            <a:off x="2527143" y="1028483"/>
            <a:ext cx="7971692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NPS – diferença promotores e detratores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F9E44BE-4F97-4590-A967-F849EE5AACA6}"/>
              </a:ext>
            </a:extLst>
          </p:cNvPr>
          <p:cNvGrpSpPr/>
          <p:nvPr/>
        </p:nvGrpSpPr>
        <p:grpSpPr>
          <a:xfrm>
            <a:off x="291773" y="640830"/>
            <a:ext cx="2572792" cy="1107066"/>
            <a:chOff x="806296" y="2038672"/>
            <a:chExt cx="2830072" cy="133955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63BD741E-528B-4C27-ACA9-FA72DEDB9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5267"/>
            <a:stretch/>
          </p:blipFill>
          <p:spPr>
            <a:xfrm>
              <a:off x="806296" y="2274431"/>
              <a:ext cx="2676005" cy="818545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E12A3C8-EEC3-42EC-A14C-37C32BF8A294}"/>
                </a:ext>
              </a:extLst>
            </p:cNvPr>
            <p:cNvSpPr txBox="1"/>
            <p:nvPr/>
          </p:nvSpPr>
          <p:spPr>
            <a:xfrm>
              <a:off x="931471" y="2038672"/>
              <a:ext cx="971933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FF0000"/>
                  </a:solidFill>
                  <a:latin typeface="Zilla Slab" pitchFamily="2" charset="0"/>
                  <a:ea typeface="Zilla Slab" pitchFamily="2" charset="0"/>
                </a:rPr>
                <a:t>DETRATORES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7E762B7-0706-4D48-BC39-23F8000555C5}"/>
                </a:ext>
              </a:extLst>
            </p:cNvPr>
            <p:cNvSpPr txBox="1"/>
            <p:nvPr/>
          </p:nvSpPr>
          <p:spPr>
            <a:xfrm>
              <a:off x="2586850" y="2038672"/>
              <a:ext cx="1049518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00863D"/>
                  </a:solidFill>
                  <a:latin typeface="Zilla Slab" pitchFamily="2" charset="0"/>
                  <a:ea typeface="Zilla Slab" pitchFamily="2" charset="0"/>
                </a:rPr>
                <a:t>PROMOTORES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C06E5C0-2173-4E8B-A583-CA21DFD9F2F9}"/>
                </a:ext>
              </a:extLst>
            </p:cNvPr>
            <p:cNvSpPr txBox="1"/>
            <p:nvPr/>
          </p:nvSpPr>
          <p:spPr>
            <a:xfrm>
              <a:off x="2171120" y="3043053"/>
              <a:ext cx="765627" cy="335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200" b="1" dirty="0">
                  <a:solidFill>
                    <a:srgbClr val="E88518"/>
                  </a:solidFill>
                  <a:latin typeface="Zilla Slab" pitchFamily="2" charset="0"/>
                  <a:ea typeface="Zilla Slab" pitchFamily="2" charset="0"/>
                </a:rPr>
                <a:t>PASSIVOS</a:t>
              </a:r>
            </a:p>
          </p:txBody>
        </p:sp>
      </p:grpSp>
      <p:sp>
        <p:nvSpPr>
          <p:cNvPr id="14" name="4 Llamada rectangular">
            <a:extLst>
              <a:ext uri="{FF2B5EF4-FFF2-40B4-BE49-F238E27FC236}">
                <a16:creationId xmlns:a16="http://schemas.microsoft.com/office/drawing/2014/main" id="{1CEBD484-48EB-4F18-A8FE-8BC1AE289580}"/>
              </a:ext>
            </a:extLst>
          </p:cNvPr>
          <p:cNvSpPr/>
          <p:nvPr/>
        </p:nvSpPr>
        <p:spPr>
          <a:xfrm>
            <a:off x="675365" y="2660621"/>
            <a:ext cx="1694086" cy="813574"/>
          </a:xfrm>
          <a:prstGeom prst="wedgeRectCallout">
            <a:avLst>
              <a:gd name="adj1" fmla="val 17919"/>
              <a:gd name="adj2" fmla="val -71507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400" dirty="0">
                <a:solidFill>
                  <a:schemeClr val="tx1"/>
                </a:solidFill>
                <a:latin typeface="Lato" panose="020F0502020204030203" pitchFamily="34" charset="0"/>
              </a:rPr>
              <a:t>diferença entre </a:t>
            </a:r>
            <a:r>
              <a:rPr lang="pt-PT" dirty="0">
                <a:solidFill>
                  <a:schemeClr val="tx1"/>
                </a:solidFill>
                <a:latin typeface="Lato" panose="020F0502020204030203" pitchFamily="34" charset="0"/>
              </a:rPr>
              <a:t>promotores </a:t>
            </a:r>
            <a:r>
              <a:rPr lang="pt-PT" sz="1400" dirty="0">
                <a:solidFill>
                  <a:schemeClr val="tx1"/>
                </a:solidFill>
                <a:latin typeface="Lato" panose="020F0502020204030203" pitchFamily="34" charset="0"/>
              </a:rPr>
              <a:t>e </a:t>
            </a:r>
            <a:r>
              <a:rPr lang="pt-PT" dirty="0">
                <a:solidFill>
                  <a:schemeClr val="tx1"/>
                </a:solidFill>
                <a:latin typeface="Lato" panose="020F0502020204030203" pitchFamily="34" charset="0"/>
              </a:rPr>
              <a:t>detratores</a:t>
            </a:r>
            <a:endParaRPr lang="pt-PT" sz="14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5" name="177 CuadroTexto">
            <a:extLst>
              <a:ext uri="{FF2B5EF4-FFF2-40B4-BE49-F238E27FC236}">
                <a16:creationId xmlns:a16="http://schemas.microsoft.com/office/drawing/2014/main" id="{6C312F28-66CB-42ED-B23E-21568F43523B}"/>
              </a:ext>
            </a:extLst>
          </p:cNvPr>
          <p:cNvSpPr txBox="1"/>
          <p:nvPr/>
        </p:nvSpPr>
        <p:spPr>
          <a:xfrm>
            <a:off x="1415070" y="1745254"/>
            <a:ext cx="114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latin typeface="Lato" panose="020F0502020204030203" pitchFamily="34" charset="0"/>
              </a:rPr>
              <a:t>nps</a:t>
            </a:r>
            <a:endParaRPr lang="pt-PT" sz="4000" dirty="0">
              <a:latin typeface="Lato" panose="020F0502020204030203" pitchFamily="34" charset="0"/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2C0C9605-3792-4F41-8299-18619AC3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00" y="6243388"/>
            <a:ext cx="2088094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PT" sz="900" u="sng" dirty="0">
                <a:latin typeface="Lato" panose="020F0502020204030203" pitchFamily="34" charset="0"/>
              </a:rPr>
              <a:t>Promotores</a:t>
            </a:r>
            <a:r>
              <a:rPr lang="pt-PT" sz="900" dirty="0">
                <a:latin typeface="Lato" panose="020F0502020204030203" pitchFamily="34" charset="0"/>
              </a:rPr>
              <a:t>: pontuações 10 e 9.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Neutros</a:t>
            </a:r>
            <a:r>
              <a:rPr lang="pt-PT" sz="900" dirty="0">
                <a:latin typeface="Lato" panose="020F0502020204030203" pitchFamily="34" charset="0"/>
              </a:rPr>
              <a:t>: pontuações 8 e 7. 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Detratores</a:t>
            </a:r>
            <a:r>
              <a:rPr lang="pt-PT" sz="900" dirty="0">
                <a:latin typeface="Lato" panose="020F0502020204030203" pitchFamily="34" charset="0"/>
              </a:rPr>
              <a:t>: pontuações de 6 a 0.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611DE4D-A634-4E17-B19B-36C35BB4F0E0}"/>
              </a:ext>
            </a:extLst>
          </p:cNvPr>
          <p:cNvSpPr txBox="1">
            <a:spLocks/>
          </p:cNvSpPr>
          <p:nvPr/>
        </p:nvSpPr>
        <p:spPr>
          <a:xfrm>
            <a:off x="5684338" y="64495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afetiva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51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62CFA55-D7B5-AA08-B258-72D9697E0199}"/>
              </a:ext>
            </a:extLst>
          </p:cNvPr>
          <p:cNvSpPr/>
          <p:nvPr/>
        </p:nvSpPr>
        <p:spPr>
          <a:xfrm>
            <a:off x="8436490" y="2037183"/>
            <a:ext cx="1470412" cy="3760219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24" name="1 Objeto">
            <a:extLst>
              <a:ext uri="{FF2B5EF4-FFF2-40B4-BE49-F238E27FC236}">
                <a16:creationId xmlns:a16="http://schemas.microsoft.com/office/drawing/2014/main" id="{C693BF53-DEDE-E5BD-B8E8-EC66635502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818397"/>
              </p:ext>
            </p:extLst>
          </p:nvPr>
        </p:nvGraphicFramePr>
        <p:xfrm>
          <a:off x="2527143" y="1479674"/>
          <a:ext cx="8950279" cy="457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 Box 42">
            <a:extLst>
              <a:ext uri="{FF2B5EF4-FFF2-40B4-BE49-F238E27FC236}">
                <a16:creationId xmlns:a16="http://schemas.microsoft.com/office/drawing/2014/main" id="{A7E89FA9-2366-DB18-8103-27F3F38E8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335" y="51056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A37D8535-53B1-DAB5-180F-C2BFF9416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486" y="6137096"/>
            <a:ext cx="342714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/>
              <a:t>Base: clientes preferentes de cada banco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34" name="Picture 2" descr="Homepage">
            <a:extLst>
              <a:ext uri="{FF2B5EF4-FFF2-40B4-BE49-F238E27FC236}">
                <a16:creationId xmlns:a16="http://schemas.microsoft.com/office/drawing/2014/main" id="{0AA01C27-2278-A32D-82FA-CB862FDF0F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724726" y="538590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7DFA811-3D47-3C2C-C163-F6321821A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108662" y="5352409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Comunicado">
            <a:extLst>
              <a:ext uri="{FF2B5EF4-FFF2-40B4-BE49-F238E27FC236}">
                <a16:creationId xmlns:a16="http://schemas.microsoft.com/office/drawing/2014/main" id="{63239C8E-E34E-37E3-AD9F-0CFA5E793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5999413" y="531810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Tarjetas de crédito Visa Classic y Oro de Novo Banco">
            <a:extLst>
              <a:ext uri="{FF2B5EF4-FFF2-40B4-BE49-F238E27FC236}">
                <a16:creationId xmlns:a16="http://schemas.microsoft.com/office/drawing/2014/main" id="{75DFD691-4DEB-AAFB-E488-EBC2D7AB4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090471" y="541039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624B1545-1781-6C95-C0E9-E2FA63E542A4}"/>
              </a:ext>
            </a:extLst>
          </p:cNvPr>
          <p:cNvSpPr txBox="1"/>
          <p:nvPr/>
        </p:nvSpPr>
        <p:spPr>
          <a:xfrm>
            <a:off x="7219589" y="5346274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6F303C39-7D54-B965-E6E5-B5B181D79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778191" y="5368664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56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F220F365-1081-1CCC-6520-F67DC3CC21E8}"/>
              </a:ext>
            </a:extLst>
          </p:cNvPr>
          <p:cNvSpPr/>
          <p:nvPr/>
        </p:nvSpPr>
        <p:spPr>
          <a:xfrm>
            <a:off x="5860741" y="4777950"/>
            <a:ext cx="1779996" cy="332679"/>
          </a:xfrm>
          <a:custGeom>
            <a:avLst/>
            <a:gdLst>
              <a:gd name="connsiteX0" fmla="*/ 0 w 1779996"/>
              <a:gd name="connsiteY0" fmla="*/ 0 h 332679"/>
              <a:gd name="connsiteX1" fmla="*/ 557732 w 1779996"/>
              <a:gd name="connsiteY1" fmla="*/ 0 h 332679"/>
              <a:gd name="connsiteX2" fmla="*/ 1168864 w 1779996"/>
              <a:gd name="connsiteY2" fmla="*/ 0 h 332679"/>
              <a:gd name="connsiteX3" fmla="*/ 1779996 w 1779996"/>
              <a:gd name="connsiteY3" fmla="*/ 0 h 332679"/>
              <a:gd name="connsiteX4" fmla="*/ 1779996 w 1779996"/>
              <a:gd name="connsiteY4" fmla="*/ 332679 h 332679"/>
              <a:gd name="connsiteX5" fmla="*/ 1222264 w 1779996"/>
              <a:gd name="connsiteY5" fmla="*/ 332679 h 332679"/>
              <a:gd name="connsiteX6" fmla="*/ 628932 w 1779996"/>
              <a:gd name="connsiteY6" fmla="*/ 332679 h 332679"/>
              <a:gd name="connsiteX7" fmla="*/ 0 w 1779996"/>
              <a:gd name="connsiteY7" fmla="*/ 332679 h 332679"/>
              <a:gd name="connsiteX8" fmla="*/ 0 w 1779996"/>
              <a:gd name="connsiteY8" fmla="*/ 0 h 33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96" h="332679" fill="none" extrusionOk="0">
                <a:moveTo>
                  <a:pt x="0" y="0"/>
                </a:moveTo>
                <a:cubicBezTo>
                  <a:pt x="251407" y="27003"/>
                  <a:pt x="335671" y="-9163"/>
                  <a:pt x="557732" y="0"/>
                </a:cubicBezTo>
                <a:cubicBezTo>
                  <a:pt x="779793" y="9163"/>
                  <a:pt x="1028919" y="-29216"/>
                  <a:pt x="1168864" y="0"/>
                </a:cubicBezTo>
                <a:cubicBezTo>
                  <a:pt x="1308809" y="29216"/>
                  <a:pt x="1486998" y="18420"/>
                  <a:pt x="1779996" y="0"/>
                </a:cubicBezTo>
                <a:cubicBezTo>
                  <a:pt x="1765246" y="90160"/>
                  <a:pt x="1763697" y="247746"/>
                  <a:pt x="1779996" y="332679"/>
                </a:cubicBezTo>
                <a:cubicBezTo>
                  <a:pt x="1589923" y="353997"/>
                  <a:pt x="1447940" y="323979"/>
                  <a:pt x="1222264" y="332679"/>
                </a:cubicBezTo>
                <a:cubicBezTo>
                  <a:pt x="996588" y="341379"/>
                  <a:pt x="897649" y="340240"/>
                  <a:pt x="628932" y="332679"/>
                </a:cubicBezTo>
                <a:cubicBezTo>
                  <a:pt x="360215" y="325118"/>
                  <a:pt x="153619" y="341984"/>
                  <a:pt x="0" y="332679"/>
                </a:cubicBezTo>
                <a:cubicBezTo>
                  <a:pt x="10940" y="215638"/>
                  <a:pt x="-1888" y="163175"/>
                  <a:pt x="0" y="0"/>
                </a:cubicBezTo>
                <a:close/>
              </a:path>
              <a:path w="1779996" h="332679" stroke="0" extrusionOk="0">
                <a:moveTo>
                  <a:pt x="0" y="0"/>
                </a:moveTo>
                <a:cubicBezTo>
                  <a:pt x="229077" y="-8167"/>
                  <a:pt x="289157" y="9257"/>
                  <a:pt x="557732" y="0"/>
                </a:cubicBezTo>
                <a:cubicBezTo>
                  <a:pt x="826307" y="-9257"/>
                  <a:pt x="849067" y="4993"/>
                  <a:pt x="1097664" y="0"/>
                </a:cubicBezTo>
                <a:cubicBezTo>
                  <a:pt x="1346261" y="-4993"/>
                  <a:pt x="1464505" y="-33594"/>
                  <a:pt x="1779996" y="0"/>
                </a:cubicBezTo>
                <a:cubicBezTo>
                  <a:pt x="1795460" y="154240"/>
                  <a:pt x="1763400" y="166579"/>
                  <a:pt x="1779996" y="332679"/>
                </a:cubicBezTo>
                <a:cubicBezTo>
                  <a:pt x="1528047" y="309771"/>
                  <a:pt x="1457591" y="314612"/>
                  <a:pt x="1168864" y="332679"/>
                </a:cubicBezTo>
                <a:cubicBezTo>
                  <a:pt x="880137" y="350746"/>
                  <a:pt x="897016" y="310459"/>
                  <a:pt x="628932" y="332679"/>
                </a:cubicBezTo>
                <a:cubicBezTo>
                  <a:pt x="360848" y="354899"/>
                  <a:pt x="144919" y="324288"/>
                  <a:pt x="0" y="332679"/>
                </a:cubicBezTo>
                <a:cubicBezTo>
                  <a:pt x="1407" y="247042"/>
                  <a:pt x="-15938" y="134261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3464029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66 Rectángulo">
            <a:extLst>
              <a:ext uri="{FF2B5EF4-FFF2-40B4-BE49-F238E27FC236}">
                <a16:creationId xmlns:a16="http://schemas.microsoft.com/office/drawing/2014/main" id="{C2EF107A-AA8F-4189-B505-C54C81E8400A}"/>
              </a:ext>
            </a:extLst>
          </p:cNvPr>
          <p:cNvSpPr/>
          <p:nvPr/>
        </p:nvSpPr>
        <p:spPr>
          <a:xfrm>
            <a:off x="486205" y="5019270"/>
            <a:ext cx="4089461" cy="1470035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0" name="66 Rectángulo">
            <a:extLst>
              <a:ext uri="{FF2B5EF4-FFF2-40B4-BE49-F238E27FC236}">
                <a16:creationId xmlns:a16="http://schemas.microsoft.com/office/drawing/2014/main" id="{DE9C638A-BA8B-467D-9976-C67D19C9FE0A}"/>
              </a:ext>
            </a:extLst>
          </p:cNvPr>
          <p:cNvSpPr/>
          <p:nvPr/>
        </p:nvSpPr>
        <p:spPr>
          <a:xfrm>
            <a:off x="2590810" y="2741082"/>
            <a:ext cx="8069219" cy="698612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42BC43D3-EFFA-494B-BA46-6ABDF83C8836}"/>
              </a:ext>
            </a:extLst>
          </p:cNvPr>
          <p:cNvSpPr/>
          <p:nvPr/>
        </p:nvSpPr>
        <p:spPr>
          <a:xfrm>
            <a:off x="432940" y="1308650"/>
            <a:ext cx="1985226" cy="3364970"/>
          </a:xfrm>
          <a:prstGeom prst="rect">
            <a:avLst/>
          </a:prstGeom>
          <a:solidFill>
            <a:srgbClr val="B1DDC8">
              <a:alpha val="40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611DE4D-A634-4E17-B19B-36C35BB4F0E0}"/>
              </a:ext>
            </a:extLst>
          </p:cNvPr>
          <p:cNvSpPr txBox="1">
            <a:spLocks/>
          </p:cNvSpPr>
          <p:nvPr/>
        </p:nvSpPr>
        <p:spPr>
          <a:xfrm>
            <a:off x="3387566" y="719592"/>
            <a:ext cx="742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percebida (considerando clientela preferente o primeiro banco)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51" name="94 Gráfico">
            <a:extLst>
              <a:ext uri="{FF2B5EF4-FFF2-40B4-BE49-F238E27FC236}">
                <a16:creationId xmlns:a16="http://schemas.microsoft.com/office/drawing/2014/main" id="{597BCF4C-A900-4982-A54B-E71E30C8C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714019"/>
              </p:ext>
            </p:extLst>
          </p:nvPr>
        </p:nvGraphicFramePr>
        <p:xfrm>
          <a:off x="3741029" y="1179806"/>
          <a:ext cx="6919001" cy="397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Text Box 42">
            <a:extLst>
              <a:ext uri="{FF2B5EF4-FFF2-40B4-BE49-F238E27FC236}">
                <a16:creationId xmlns:a16="http://schemas.microsoft.com/office/drawing/2014/main" id="{D8146276-62A5-456F-B7A3-7B4991F1E76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49054" y="115061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55" name="Text Box 23">
            <a:extLst>
              <a:ext uri="{FF2B5EF4-FFF2-40B4-BE49-F238E27FC236}">
                <a16:creationId xmlns:a16="http://schemas.microsoft.com/office/drawing/2014/main" id="{ED3F19D4-8E28-46E0-92EB-3273CB6F7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161" y="4575242"/>
            <a:ext cx="204723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Bases: clientes de cada banco</a:t>
            </a:r>
          </a:p>
        </p:txBody>
      </p:sp>
      <p:pic>
        <p:nvPicPr>
          <p:cNvPr id="83" name="Picture 2" descr="Homepage">
            <a:extLst>
              <a:ext uri="{FF2B5EF4-FFF2-40B4-BE49-F238E27FC236}">
                <a16:creationId xmlns:a16="http://schemas.microsoft.com/office/drawing/2014/main" id="{AE36EEAF-5643-413A-8B24-D0E4B81C0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738362" y="1585824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E824C97-DB4B-4BC5-9B53-8C0D29F76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590811" y="359870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omunicado">
            <a:extLst>
              <a:ext uri="{FF2B5EF4-FFF2-40B4-BE49-F238E27FC236}">
                <a16:creationId xmlns:a16="http://schemas.microsoft.com/office/drawing/2014/main" id="{14480AE7-7962-407B-882D-A730210A1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348429" y="419371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Tarjetas de crédito Visa Classic y Oro de Novo Banco">
            <a:extLst>
              <a:ext uri="{FF2B5EF4-FFF2-40B4-BE49-F238E27FC236}">
                <a16:creationId xmlns:a16="http://schemas.microsoft.com/office/drawing/2014/main" id="{446E0628-E79B-40BC-B782-F451C2A5D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2679150" y="224831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 Box 31">
            <a:extLst>
              <a:ext uri="{FF2B5EF4-FFF2-40B4-BE49-F238E27FC236}">
                <a16:creationId xmlns:a16="http://schemas.microsoft.com/office/drawing/2014/main" id="{8F82C173-3828-4B80-9D51-4E6ED95B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371" y="5441642"/>
            <a:ext cx="6577469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900" u="sng"/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Clientela exclusiva</a:t>
            </a:r>
            <a:r>
              <a:rPr lang="pt-PT" u="none" dirty="0">
                <a:latin typeface="Lato" panose="020F0502020204030203"/>
              </a:rPr>
              <a:t>: percentagem de clientes de cada banco que só trabalha com ele.</a:t>
            </a:r>
          </a:p>
          <a:p>
            <a:r>
              <a:rPr lang="pt-PT" dirty="0">
                <a:latin typeface="Lato" panose="020F0502020204030203"/>
              </a:rPr>
              <a:t>Clientela preferente</a:t>
            </a:r>
            <a:r>
              <a:rPr lang="pt-PT" u="none" dirty="0">
                <a:latin typeface="Lato" panose="020F0502020204030203"/>
              </a:rPr>
              <a:t>: percentagem de clientes de cada banco que sendo cliente de vários considera este o seu principal banco.</a:t>
            </a:r>
          </a:p>
          <a:p>
            <a:r>
              <a:rPr lang="pt-PT" dirty="0">
                <a:latin typeface="Lato" panose="020F0502020204030203"/>
              </a:rPr>
              <a:t>Clientela secundaria</a:t>
            </a:r>
            <a:r>
              <a:rPr lang="pt-PT" u="none" dirty="0">
                <a:latin typeface="Lato" panose="020F0502020204030203"/>
              </a:rPr>
              <a:t>: percentagem de clientes de cada banco que sendo cliente de vários considera este o segundo, terceiro, quarto…</a:t>
            </a:r>
          </a:p>
          <a:p>
            <a:r>
              <a:rPr lang="pt-PT" dirty="0">
                <a:latin typeface="Lato" panose="020F0502020204030203"/>
              </a:rPr>
              <a:t>Índice de fidelização</a:t>
            </a:r>
            <a:r>
              <a:rPr lang="pt-PT" u="none" dirty="0">
                <a:latin typeface="Lato" panose="020F0502020204030203"/>
              </a:rPr>
              <a:t>: mede a percentagem de clientes de um banco que o considera principal, seja por trabalhar com ele de forma exclusiva ou porque quando o comparte com outros escolhe este como o primeiro.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718299-1BDA-4E31-946A-D585918B1EF2}"/>
              </a:ext>
            </a:extLst>
          </p:cNvPr>
          <p:cNvSpPr txBox="1"/>
          <p:nvPr/>
        </p:nvSpPr>
        <p:spPr>
          <a:xfrm>
            <a:off x="1154424" y="1516932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39,3%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5B0EADE4-B87A-4789-BB1B-7050E275DC0F}"/>
              </a:ext>
            </a:extLst>
          </p:cNvPr>
          <p:cNvSpPr txBox="1">
            <a:spLocks/>
          </p:cNvSpPr>
          <p:nvPr/>
        </p:nvSpPr>
        <p:spPr>
          <a:xfrm>
            <a:off x="419335" y="723380"/>
            <a:ext cx="204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fidelização </a:t>
            </a:r>
            <a:b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</a:br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(exclusiva + preferente)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2" name="Picture 2" descr="Costa Rica: UNA participa en el debate de nuevas rutas del vínculo  comunitario – Observatorio de Noticias de la Red Universidad-Empresa ALCUE">
            <a:extLst>
              <a:ext uri="{FF2B5EF4-FFF2-40B4-BE49-F238E27FC236}">
                <a16:creationId xmlns:a16="http://schemas.microsoft.com/office/drawing/2014/main" id="{4B4CED41-BB01-46C0-A66A-CE6F7FFC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59" y="565078"/>
            <a:ext cx="674941" cy="6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pic>
        <p:nvPicPr>
          <p:cNvPr id="31" name="Imagen 30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A1C3304-3D81-43D9-9F87-1D78D73AC49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133" y="4439465"/>
            <a:ext cx="1085850" cy="1019175"/>
          </a:xfrm>
          <a:prstGeom prst="rect">
            <a:avLst/>
          </a:prstGeom>
        </p:spPr>
      </p:pic>
      <p:graphicFrame>
        <p:nvGraphicFramePr>
          <p:cNvPr id="41" name="1 Objeto">
            <a:extLst>
              <a:ext uri="{FF2B5EF4-FFF2-40B4-BE49-F238E27FC236}">
                <a16:creationId xmlns:a16="http://schemas.microsoft.com/office/drawing/2014/main" id="{E5ECA25F-C44B-0EFE-D66C-07474C193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761787"/>
              </p:ext>
            </p:extLst>
          </p:nvPr>
        </p:nvGraphicFramePr>
        <p:xfrm>
          <a:off x="1716528" y="4878836"/>
          <a:ext cx="2928187" cy="1470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2" name="Text Box 42">
            <a:extLst>
              <a:ext uri="{FF2B5EF4-FFF2-40B4-BE49-F238E27FC236}">
                <a16:creationId xmlns:a16="http://schemas.microsoft.com/office/drawing/2014/main" id="{E67E2837-AE20-5319-3AE4-D84783F93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333" y="5907633"/>
            <a:ext cx="23151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F9C57CF-70FC-B8EF-79A5-5BD36E9194C1}"/>
              </a:ext>
            </a:extLst>
          </p:cNvPr>
          <p:cNvSpPr txBox="1">
            <a:spLocks/>
          </p:cNvSpPr>
          <p:nvPr/>
        </p:nvSpPr>
        <p:spPr>
          <a:xfrm>
            <a:off x="275392" y="5153097"/>
            <a:ext cx="161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fidelização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4DD15F06-27A6-0BC3-3D0B-C6485CCD4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92597" y="5738366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87DCB67C-2016-543E-2FDC-7635DC763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058711" y="2846290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09E09CFB-7D47-6393-04A4-3FE4A1B22344}"/>
              </a:ext>
            </a:extLst>
          </p:cNvPr>
          <p:cNvSpPr txBox="1"/>
          <p:nvPr/>
        </p:nvSpPr>
        <p:spPr>
          <a:xfrm>
            <a:off x="3777127" y="1828982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+0,9 p.p.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7FB8B8C-997E-79BB-8BA1-E235131F1102}"/>
              </a:ext>
            </a:extLst>
          </p:cNvPr>
          <p:cNvSpPr txBox="1"/>
          <p:nvPr/>
        </p:nvSpPr>
        <p:spPr>
          <a:xfrm>
            <a:off x="4940243" y="1828982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-1,7 p.p.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4392FC-98D7-A9BA-8825-03760887224B}"/>
              </a:ext>
            </a:extLst>
          </p:cNvPr>
          <p:cNvSpPr txBox="1"/>
          <p:nvPr/>
        </p:nvSpPr>
        <p:spPr>
          <a:xfrm>
            <a:off x="1154424" y="2198971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36,2%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0B477-DF0F-9252-5FDA-38C2113A7013}"/>
              </a:ext>
            </a:extLst>
          </p:cNvPr>
          <p:cNvSpPr txBox="1"/>
          <p:nvPr/>
        </p:nvSpPr>
        <p:spPr>
          <a:xfrm>
            <a:off x="1154424" y="2881010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33,0%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49222D-56C5-76D8-B3F3-830704A29D17}"/>
              </a:ext>
            </a:extLst>
          </p:cNvPr>
          <p:cNvSpPr txBox="1"/>
          <p:nvPr/>
        </p:nvSpPr>
        <p:spPr>
          <a:xfrm>
            <a:off x="1154424" y="3563049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27,2%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2E9891-1B6E-C514-ABE9-3A10630BED02}"/>
              </a:ext>
            </a:extLst>
          </p:cNvPr>
          <p:cNvSpPr txBox="1"/>
          <p:nvPr/>
        </p:nvSpPr>
        <p:spPr>
          <a:xfrm>
            <a:off x="1154424" y="4245089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26,8%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2E424F-BCDB-5A7B-5D69-F913A1CB92DF}"/>
              </a:ext>
            </a:extLst>
          </p:cNvPr>
          <p:cNvSpPr txBox="1"/>
          <p:nvPr/>
        </p:nvSpPr>
        <p:spPr>
          <a:xfrm>
            <a:off x="3777127" y="249055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-2,1 p.p.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16C59A-EC9F-EF0E-613B-48CD730326A0}"/>
              </a:ext>
            </a:extLst>
          </p:cNvPr>
          <p:cNvSpPr txBox="1"/>
          <p:nvPr/>
        </p:nvSpPr>
        <p:spPr>
          <a:xfrm>
            <a:off x="4940243" y="249055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+7,8 p.p.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6AE1C9-C5BE-4B65-B364-D0CAC18E58BD}"/>
              </a:ext>
            </a:extLst>
          </p:cNvPr>
          <p:cNvSpPr txBox="1"/>
          <p:nvPr/>
        </p:nvSpPr>
        <p:spPr>
          <a:xfrm>
            <a:off x="3777127" y="318747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-2,4 p.p.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145305-49BD-B042-A88A-0DEC80B9F1D5}"/>
              </a:ext>
            </a:extLst>
          </p:cNvPr>
          <p:cNvSpPr txBox="1"/>
          <p:nvPr/>
        </p:nvSpPr>
        <p:spPr>
          <a:xfrm>
            <a:off x="4940243" y="318747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-7,0 p.p.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F7C152-38F6-3CC2-04C6-465E18C90109}"/>
              </a:ext>
            </a:extLst>
          </p:cNvPr>
          <p:cNvSpPr txBox="1"/>
          <p:nvPr/>
        </p:nvSpPr>
        <p:spPr>
          <a:xfrm>
            <a:off x="3777127" y="3847799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+0,4 p.p.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D4FDE8-B60C-B5BC-EA01-8D8D57FC2D16}"/>
              </a:ext>
            </a:extLst>
          </p:cNvPr>
          <p:cNvSpPr txBox="1"/>
          <p:nvPr/>
        </p:nvSpPr>
        <p:spPr>
          <a:xfrm>
            <a:off x="4940243" y="3847799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-2,8 p.p.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AE291-346B-454D-2780-93385C3F9938}"/>
              </a:ext>
            </a:extLst>
          </p:cNvPr>
          <p:cNvSpPr txBox="1"/>
          <p:nvPr/>
        </p:nvSpPr>
        <p:spPr>
          <a:xfrm>
            <a:off x="3777127" y="4518306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+0,4 p.p.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1806A9-9B98-F647-31EA-A55BDD1EAF42}"/>
              </a:ext>
            </a:extLst>
          </p:cNvPr>
          <p:cNvSpPr txBox="1"/>
          <p:nvPr/>
        </p:nvSpPr>
        <p:spPr>
          <a:xfrm>
            <a:off x="4940243" y="4518306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+1,0 p.p.</a:t>
            </a:r>
          </a:p>
        </p:txBody>
      </p:sp>
    </p:spTree>
    <p:extLst>
      <p:ext uri="{BB962C8B-B14F-4D97-AF65-F5344CB8AC3E}">
        <p14:creationId xmlns:p14="http://schemas.microsoft.com/office/powerpoint/2010/main" val="913970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extLst>
              <a:ext uri="{FF2B5EF4-FFF2-40B4-BE49-F238E27FC236}">
                <a16:creationId xmlns:a16="http://schemas.microsoft.com/office/drawing/2014/main" id="{F220F365-1081-1CCC-6520-F67DC3CC21E8}"/>
              </a:ext>
            </a:extLst>
          </p:cNvPr>
          <p:cNvSpPr/>
          <p:nvPr/>
        </p:nvSpPr>
        <p:spPr>
          <a:xfrm>
            <a:off x="5860741" y="4777950"/>
            <a:ext cx="1779996" cy="332679"/>
          </a:xfrm>
          <a:custGeom>
            <a:avLst/>
            <a:gdLst>
              <a:gd name="connsiteX0" fmla="*/ 0 w 1779996"/>
              <a:gd name="connsiteY0" fmla="*/ 0 h 332679"/>
              <a:gd name="connsiteX1" fmla="*/ 557732 w 1779996"/>
              <a:gd name="connsiteY1" fmla="*/ 0 h 332679"/>
              <a:gd name="connsiteX2" fmla="*/ 1168864 w 1779996"/>
              <a:gd name="connsiteY2" fmla="*/ 0 h 332679"/>
              <a:gd name="connsiteX3" fmla="*/ 1779996 w 1779996"/>
              <a:gd name="connsiteY3" fmla="*/ 0 h 332679"/>
              <a:gd name="connsiteX4" fmla="*/ 1779996 w 1779996"/>
              <a:gd name="connsiteY4" fmla="*/ 332679 h 332679"/>
              <a:gd name="connsiteX5" fmla="*/ 1222264 w 1779996"/>
              <a:gd name="connsiteY5" fmla="*/ 332679 h 332679"/>
              <a:gd name="connsiteX6" fmla="*/ 628932 w 1779996"/>
              <a:gd name="connsiteY6" fmla="*/ 332679 h 332679"/>
              <a:gd name="connsiteX7" fmla="*/ 0 w 1779996"/>
              <a:gd name="connsiteY7" fmla="*/ 332679 h 332679"/>
              <a:gd name="connsiteX8" fmla="*/ 0 w 1779996"/>
              <a:gd name="connsiteY8" fmla="*/ 0 h 33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996" h="332679" fill="none" extrusionOk="0">
                <a:moveTo>
                  <a:pt x="0" y="0"/>
                </a:moveTo>
                <a:cubicBezTo>
                  <a:pt x="251407" y="27003"/>
                  <a:pt x="335671" y="-9163"/>
                  <a:pt x="557732" y="0"/>
                </a:cubicBezTo>
                <a:cubicBezTo>
                  <a:pt x="779793" y="9163"/>
                  <a:pt x="1028919" y="-29216"/>
                  <a:pt x="1168864" y="0"/>
                </a:cubicBezTo>
                <a:cubicBezTo>
                  <a:pt x="1308809" y="29216"/>
                  <a:pt x="1486998" y="18420"/>
                  <a:pt x="1779996" y="0"/>
                </a:cubicBezTo>
                <a:cubicBezTo>
                  <a:pt x="1765246" y="90160"/>
                  <a:pt x="1763697" y="247746"/>
                  <a:pt x="1779996" y="332679"/>
                </a:cubicBezTo>
                <a:cubicBezTo>
                  <a:pt x="1589923" y="353997"/>
                  <a:pt x="1447940" y="323979"/>
                  <a:pt x="1222264" y="332679"/>
                </a:cubicBezTo>
                <a:cubicBezTo>
                  <a:pt x="996588" y="341379"/>
                  <a:pt x="897649" y="340240"/>
                  <a:pt x="628932" y="332679"/>
                </a:cubicBezTo>
                <a:cubicBezTo>
                  <a:pt x="360215" y="325118"/>
                  <a:pt x="153619" y="341984"/>
                  <a:pt x="0" y="332679"/>
                </a:cubicBezTo>
                <a:cubicBezTo>
                  <a:pt x="10940" y="215638"/>
                  <a:pt x="-1888" y="163175"/>
                  <a:pt x="0" y="0"/>
                </a:cubicBezTo>
                <a:close/>
              </a:path>
              <a:path w="1779996" h="332679" stroke="0" extrusionOk="0">
                <a:moveTo>
                  <a:pt x="0" y="0"/>
                </a:moveTo>
                <a:cubicBezTo>
                  <a:pt x="229077" y="-8167"/>
                  <a:pt x="289157" y="9257"/>
                  <a:pt x="557732" y="0"/>
                </a:cubicBezTo>
                <a:cubicBezTo>
                  <a:pt x="826307" y="-9257"/>
                  <a:pt x="849067" y="4993"/>
                  <a:pt x="1097664" y="0"/>
                </a:cubicBezTo>
                <a:cubicBezTo>
                  <a:pt x="1346261" y="-4993"/>
                  <a:pt x="1464505" y="-33594"/>
                  <a:pt x="1779996" y="0"/>
                </a:cubicBezTo>
                <a:cubicBezTo>
                  <a:pt x="1795460" y="154240"/>
                  <a:pt x="1763400" y="166579"/>
                  <a:pt x="1779996" y="332679"/>
                </a:cubicBezTo>
                <a:cubicBezTo>
                  <a:pt x="1528047" y="309771"/>
                  <a:pt x="1457591" y="314612"/>
                  <a:pt x="1168864" y="332679"/>
                </a:cubicBezTo>
                <a:cubicBezTo>
                  <a:pt x="880137" y="350746"/>
                  <a:pt x="897016" y="310459"/>
                  <a:pt x="628932" y="332679"/>
                </a:cubicBezTo>
                <a:cubicBezTo>
                  <a:pt x="360848" y="354899"/>
                  <a:pt x="144919" y="324288"/>
                  <a:pt x="0" y="332679"/>
                </a:cubicBezTo>
                <a:cubicBezTo>
                  <a:pt x="1407" y="247042"/>
                  <a:pt x="-15938" y="134261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3464029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7" name="66 Rectángulo">
            <a:extLst>
              <a:ext uri="{FF2B5EF4-FFF2-40B4-BE49-F238E27FC236}">
                <a16:creationId xmlns:a16="http://schemas.microsoft.com/office/drawing/2014/main" id="{C2EF107A-AA8F-4189-B505-C54C81E8400A}"/>
              </a:ext>
            </a:extLst>
          </p:cNvPr>
          <p:cNvSpPr/>
          <p:nvPr/>
        </p:nvSpPr>
        <p:spPr>
          <a:xfrm>
            <a:off x="486205" y="5019270"/>
            <a:ext cx="4089461" cy="1470035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0" name="66 Rectángulo">
            <a:extLst>
              <a:ext uri="{FF2B5EF4-FFF2-40B4-BE49-F238E27FC236}">
                <a16:creationId xmlns:a16="http://schemas.microsoft.com/office/drawing/2014/main" id="{DE9C638A-BA8B-467D-9976-C67D19C9FE0A}"/>
              </a:ext>
            </a:extLst>
          </p:cNvPr>
          <p:cNvSpPr/>
          <p:nvPr/>
        </p:nvSpPr>
        <p:spPr>
          <a:xfrm>
            <a:off x="2590810" y="2053099"/>
            <a:ext cx="8069219" cy="698612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42BC43D3-EFFA-494B-BA46-6ABDF83C8836}"/>
              </a:ext>
            </a:extLst>
          </p:cNvPr>
          <p:cNvSpPr/>
          <p:nvPr/>
        </p:nvSpPr>
        <p:spPr>
          <a:xfrm>
            <a:off x="432940" y="1308650"/>
            <a:ext cx="1985226" cy="3364970"/>
          </a:xfrm>
          <a:prstGeom prst="rect">
            <a:avLst/>
          </a:prstGeom>
          <a:solidFill>
            <a:srgbClr val="B1DDC8">
              <a:alpha val="40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51" name="94 Gráfico">
            <a:extLst>
              <a:ext uri="{FF2B5EF4-FFF2-40B4-BE49-F238E27FC236}">
                <a16:creationId xmlns:a16="http://schemas.microsoft.com/office/drawing/2014/main" id="{597BCF4C-A900-4982-A54B-E71E30C8C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195292"/>
              </p:ext>
            </p:extLst>
          </p:nvPr>
        </p:nvGraphicFramePr>
        <p:xfrm>
          <a:off x="3741029" y="1179806"/>
          <a:ext cx="6919001" cy="397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4" name="Text Box 42">
            <a:extLst>
              <a:ext uri="{FF2B5EF4-FFF2-40B4-BE49-F238E27FC236}">
                <a16:creationId xmlns:a16="http://schemas.microsoft.com/office/drawing/2014/main" id="{D8146276-62A5-456F-B7A3-7B4991F1E76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49054" y="115061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55" name="Text Box 23">
            <a:extLst>
              <a:ext uri="{FF2B5EF4-FFF2-40B4-BE49-F238E27FC236}">
                <a16:creationId xmlns:a16="http://schemas.microsoft.com/office/drawing/2014/main" id="{ED3F19D4-8E28-46E0-92EB-3273CB6F7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161" y="4575242"/>
            <a:ext cx="204723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Bases: clientes de cada banco</a:t>
            </a:r>
          </a:p>
        </p:txBody>
      </p:sp>
      <p:pic>
        <p:nvPicPr>
          <p:cNvPr id="83" name="Picture 2" descr="Homepage">
            <a:extLst>
              <a:ext uri="{FF2B5EF4-FFF2-40B4-BE49-F238E27FC236}">
                <a16:creationId xmlns:a16="http://schemas.microsoft.com/office/drawing/2014/main" id="{AE36EEAF-5643-413A-8B24-D0E4B81C0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738362" y="1585824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E824C97-DB4B-4BC5-9B53-8C0D29F76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590811" y="359870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omunicado">
            <a:extLst>
              <a:ext uri="{FF2B5EF4-FFF2-40B4-BE49-F238E27FC236}">
                <a16:creationId xmlns:a16="http://schemas.microsoft.com/office/drawing/2014/main" id="{14480AE7-7962-407B-882D-A730210A1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348429" y="419371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0" descr="Tarjetas de crédito Visa Classic y Oro de Novo Banco">
            <a:extLst>
              <a:ext uri="{FF2B5EF4-FFF2-40B4-BE49-F238E27FC236}">
                <a16:creationId xmlns:a16="http://schemas.microsoft.com/office/drawing/2014/main" id="{446E0628-E79B-40BC-B782-F451C2A5D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2679150" y="293553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 Box 31">
            <a:extLst>
              <a:ext uri="{FF2B5EF4-FFF2-40B4-BE49-F238E27FC236}">
                <a16:creationId xmlns:a16="http://schemas.microsoft.com/office/drawing/2014/main" id="{8F82C173-3828-4B80-9D51-4E6ED95B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2371" y="5441642"/>
            <a:ext cx="6577469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900" u="sng"/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Clientela exclusiva</a:t>
            </a:r>
            <a:r>
              <a:rPr lang="pt-PT" u="none" dirty="0">
                <a:latin typeface="Lato" panose="020F0502020204030203"/>
              </a:rPr>
              <a:t>: percentagem de clientes de cada banco que só trabalha com ele.</a:t>
            </a:r>
          </a:p>
          <a:p>
            <a:r>
              <a:rPr lang="pt-PT" dirty="0">
                <a:latin typeface="Lato" panose="020F0502020204030203"/>
              </a:rPr>
              <a:t>Clientela preferente</a:t>
            </a:r>
            <a:r>
              <a:rPr lang="pt-PT" u="none" dirty="0">
                <a:latin typeface="Lato" panose="020F0502020204030203"/>
              </a:rPr>
              <a:t>: percentagem de clientes de cada banco que sendo cliente de vários considera este o seu principal banco.</a:t>
            </a:r>
          </a:p>
          <a:p>
            <a:r>
              <a:rPr lang="pt-PT" dirty="0">
                <a:latin typeface="Lato" panose="020F0502020204030203"/>
              </a:rPr>
              <a:t>Clientela secundaria</a:t>
            </a:r>
            <a:r>
              <a:rPr lang="pt-PT" u="none" dirty="0">
                <a:latin typeface="Lato" panose="020F0502020204030203"/>
              </a:rPr>
              <a:t>: percentagem de clientes de cada banco que sendo cliente de vários considera este o segundo, terceiro, quarto…</a:t>
            </a:r>
          </a:p>
          <a:p>
            <a:r>
              <a:rPr lang="pt-PT" dirty="0">
                <a:latin typeface="Lato" panose="020F0502020204030203"/>
              </a:rPr>
              <a:t>Índice de fidelização</a:t>
            </a:r>
            <a:r>
              <a:rPr lang="pt-PT" u="none" dirty="0">
                <a:latin typeface="Lato" panose="020F0502020204030203"/>
              </a:rPr>
              <a:t>: mede a percentagem de clientes de um banco que o considera principal, seja por trabalhar com ele de forma exclusiva ou porque quando o comparte com outros escolhe este como o primeiro.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718299-1BDA-4E31-946A-D585918B1EF2}"/>
              </a:ext>
            </a:extLst>
          </p:cNvPr>
          <p:cNvSpPr txBox="1"/>
          <p:nvPr/>
        </p:nvSpPr>
        <p:spPr>
          <a:xfrm>
            <a:off x="1154424" y="1516932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69,7%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5B0EADE4-B87A-4789-BB1B-7050E275DC0F}"/>
              </a:ext>
            </a:extLst>
          </p:cNvPr>
          <p:cNvSpPr txBox="1">
            <a:spLocks/>
          </p:cNvSpPr>
          <p:nvPr/>
        </p:nvSpPr>
        <p:spPr>
          <a:xfrm>
            <a:off x="419335" y="723380"/>
            <a:ext cx="204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fidelização </a:t>
            </a:r>
            <a:b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</a:br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(exclusiva + preferente)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2" name="Picture 2" descr="Costa Rica: UNA participa en el debate de nuevas rutas del vínculo  comunitario – Observatorio de Noticias de la Red Universidad-Empresa ALCUE">
            <a:extLst>
              <a:ext uri="{FF2B5EF4-FFF2-40B4-BE49-F238E27FC236}">
                <a16:creationId xmlns:a16="http://schemas.microsoft.com/office/drawing/2014/main" id="{4B4CED41-BB01-46C0-A66A-CE6F7FFC7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59" y="565078"/>
            <a:ext cx="674941" cy="6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DINAMISMO FINANCEIRO E LIGAÇÃO</a:t>
            </a:r>
          </a:p>
        </p:txBody>
      </p:sp>
      <p:pic>
        <p:nvPicPr>
          <p:cNvPr id="31" name="Imagen 30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A1C3304-3D81-43D9-9F87-1D78D73AC49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133" y="4439465"/>
            <a:ext cx="1085850" cy="1019175"/>
          </a:xfrm>
          <a:prstGeom prst="rect">
            <a:avLst/>
          </a:prstGeom>
        </p:spPr>
      </p:pic>
      <p:graphicFrame>
        <p:nvGraphicFramePr>
          <p:cNvPr id="41" name="1 Objeto">
            <a:extLst>
              <a:ext uri="{FF2B5EF4-FFF2-40B4-BE49-F238E27FC236}">
                <a16:creationId xmlns:a16="http://schemas.microsoft.com/office/drawing/2014/main" id="{E5ECA25F-C44B-0EFE-D66C-07474C193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80151"/>
              </p:ext>
            </p:extLst>
          </p:nvPr>
        </p:nvGraphicFramePr>
        <p:xfrm>
          <a:off x="1716528" y="4878836"/>
          <a:ext cx="2928187" cy="1470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2" name="Text Box 42">
            <a:extLst>
              <a:ext uri="{FF2B5EF4-FFF2-40B4-BE49-F238E27FC236}">
                <a16:creationId xmlns:a16="http://schemas.microsoft.com/office/drawing/2014/main" id="{E67E2837-AE20-5319-3AE4-D84783F93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333" y="5907633"/>
            <a:ext cx="23151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F9C57CF-70FC-B8EF-79A5-5BD36E9194C1}"/>
              </a:ext>
            </a:extLst>
          </p:cNvPr>
          <p:cNvSpPr txBox="1">
            <a:spLocks/>
          </p:cNvSpPr>
          <p:nvPr/>
        </p:nvSpPr>
        <p:spPr>
          <a:xfrm>
            <a:off x="275392" y="5153097"/>
            <a:ext cx="161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fidelização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4DD15F06-27A6-0BC3-3D0B-C6485CCD4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92597" y="5738366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87DCB67C-2016-543E-2FDC-7635DC763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058711" y="2158307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09E09CFB-7D47-6393-04A4-3FE4A1B22344}"/>
              </a:ext>
            </a:extLst>
          </p:cNvPr>
          <p:cNvSpPr txBox="1"/>
          <p:nvPr/>
        </p:nvSpPr>
        <p:spPr>
          <a:xfrm>
            <a:off x="3777127" y="1828982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+0,9 p.p.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D7FB8B8C-997E-79BB-8BA1-E235131F1102}"/>
              </a:ext>
            </a:extLst>
          </p:cNvPr>
          <p:cNvSpPr txBox="1"/>
          <p:nvPr/>
        </p:nvSpPr>
        <p:spPr>
          <a:xfrm>
            <a:off x="4940243" y="1828982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-2,8 p.p.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4392FC-98D7-A9BA-8825-03760887224B}"/>
              </a:ext>
            </a:extLst>
          </p:cNvPr>
          <p:cNvSpPr txBox="1"/>
          <p:nvPr/>
        </p:nvSpPr>
        <p:spPr>
          <a:xfrm>
            <a:off x="1154424" y="2198971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62,2%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20B477-DF0F-9252-5FDA-38C2113A7013}"/>
              </a:ext>
            </a:extLst>
          </p:cNvPr>
          <p:cNvSpPr txBox="1"/>
          <p:nvPr/>
        </p:nvSpPr>
        <p:spPr>
          <a:xfrm>
            <a:off x="1154424" y="2881010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61,8%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49222D-56C5-76D8-B3F3-830704A29D17}"/>
              </a:ext>
            </a:extLst>
          </p:cNvPr>
          <p:cNvSpPr txBox="1"/>
          <p:nvPr/>
        </p:nvSpPr>
        <p:spPr>
          <a:xfrm>
            <a:off x="1154424" y="3563049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55,3%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2E9891-1B6E-C514-ABE9-3A10630BED02}"/>
              </a:ext>
            </a:extLst>
          </p:cNvPr>
          <p:cNvSpPr txBox="1"/>
          <p:nvPr/>
        </p:nvSpPr>
        <p:spPr>
          <a:xfrm>
            <a:off x="1154424" y="4245089"/>
            <a:ext cx="57579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</a:rPr>
              <a:t>54,5%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2E424F-BCDB-5A7B-5D69-F913A1CB92DF}"/>
              </a:ext>
            </a:extLst>
          </p:cNvPr>
          <p:cNvSpPr txBox="1"/>
          <p:nvPr/>
        </p:nvSpPr>
        <p:spPr>
          <a:xfrm>
            <a:off x="3777127" y="249055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-2,4 p.p.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F16C59A-EC9F-EF0E-613B-48CD730326A0}"/>
              </a:ext>
            </a:extLst>
          </p:cNvPr>
          <p:cNvSpPr txBox="1"/>
          <p:nvPr/>
        </p:nvSpPr>
        <p:spPr>
          <a:xfrm>
            <a:off x="4940243" y="249055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-4,9 p.p.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6AE1C9-C5BE-4B65-B364-D0CAC18E58BD}"/>
              </a:ext>
            </a:extLst>
          </p:cNvPr>
          <p:cNvSpPr txBox="1"/>
          <p:nvPr/>
        </p:nvSpPr>
        <p:spPr>
          <a:xfrm>
            <a:off x="3777127" y="318747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-2,1 p.p.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145305-49BD-B042-A88A-0DEC80B9F1D5}"/>
              </a:ext>
            </a:extLst>
          </p:cNvPr>
          <p:cNvSpPr txBox="1"/>
          <p:nvPr/>
        </p:nvSpPr>
        <p:spPr>
          <a:xfrm>
            <a:off x="4940243" y="3187475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+4,1 p.p.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F7C152-38F6-3CC2-04C6-465E18C90109}"/>
              </a:ext>
            </a:extLst>
          </p:cNvPr>
          <p:cNvSpPr txBox="1"/>
          <p:nvPr/>
        </p:nvSpPr>
        <p:spPr>
          <a:xfrm>
            <a:off x="3777127" y="3847799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+0,4 p.p.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D4FDE8-B60C-B5BC-EA01-8D8D57FC2D16}"/>
              </a:ext>
            </a:extLst>
          </p:cNvPr>
          <p:cNvSpPr txBox="1"/>
          <p:nvPr/>
        </p:nvSpPr>
        <p:spPr>
          <a:xfrm>
            <a:off x="4940243" y="3847799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-7,3 p.p.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AE291-346B-454D-2780-93385C3F9938}"/>
              </a:ext>
            </a:extLst>
          </p:cNvPr>
          <p:cNvSpPr txBox="1"/>
          <p:nvPr/>
        </p:nvSpPr>
        <p:spPr>
          <a:xfrm>
            <a:off x="3777127" y="4518306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00B05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00B050"/>
                </a:solidFill>
                <a:latin typeface="Lato" panose="020F0502020204030203" pitchFamily="34" charset="0"/>
              </a:rPr>
              <a:t> 22-21: +0,4 p.p.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41806A9-9B98-F647-31EA-A55BDD1EAF42}"/>
              </a:ext>
            </a:extLst>
          </p:cNvPr>
          <p:cNvSpPr txBox="1"/>
          <p:nvPr/>
        </p:nvSpPr>
        <p:spPr>
          <a:xfrm>
            <a:off x="4940243" y="4518306"/>
            <a:ext cx="1537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50" dirty="0" err="1">
                <a:solidFill>
                  <a:srgbClr val="FF0000"/>
                </a:solidFill>
                <a:latin typeface="Lato" panose="020F0502020204030203" pitchFamily="34" charset="0"/>
              </a:rPr>
              <a:t>Dif</a:t>
            </a:r>
            <a:r>
              <a:rPr lang="es-ES" sz="850" dirty="0">
                <a:solidFill>
                  <a:srgbClr val="FF0000"/>
                </a:solidFill>
                <a:latin typeface="Lato" panose="020F0502020204030203" pitchFamily="34" charset="0"/>
              </a:rPr>
              <a:t> 22-21: -0,5 p.p.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3476C1-3B32-8E5C-932C-096C9FCE5E91}"/>
              </a:ext>
            </a:extLst>
          </p:cNvPr>
          <p:cNvSpPr txBox="1">
            <a:spLocks/>
          </p:cNvSpPr>
          <p:nvPr/>
        </p:nvSpPr>
        <p:spPr>
          <a:xfrm>
            <a:off x="4084747" y="670189"/>
            <a:ext cx="611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Ligação percebida (considerando clientela preferente os dois primeiros bancos)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874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ersona, ropa, interior, mujer&#10;&#10;Descripción generada automáticamente">
            <a:extLst>
              <a:ext uri="{FF2B5EF4-FFF2-40B4-BE49-F238E27FC236}">
                <a16:creationId xmlns:a16="http://schemas.microsoft.com/office/drawing/2014/main" id="{001ACA49-A172-47DD-8C21-C36E7C959F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801D7250-CA31-4652-8595-E9DFE3C0C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5354" y="219356"/>
            <a:ext cx="1012372" cy="10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A78F14-6EAF-4E2E-96AB-28C3EAED3F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3173" y="5636234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F82B30B7-AD2B-E01B-6AF2-C5204A2B0B93}"/>
              </a:ext>
            </a:extLst>
          </p:cNvPr>
          <p:cNvSpPr txBox="1"/>
          <p:nvPr/>
        </p:nvSpPr>
        <p:spPr>
          <a:xfrm>
            <a:off x="7720026" y="836477"/>
            <a:ext cx="353867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457200">
              <a:defRPr/>
            </a:pPr>
            <a:r>
              <a:rPr lang="pt-PT" sz="3600" dirty="0">
                <a:highlight>
                  <a:srgbClr val="B1DDC8"/>
                </a:highlight>
                <a:latin typeface="Zilla Slab SemiBold" pitchFamily="2" charset="0"/>
                <a:ea typeface="Zilla Slab SemiBold" pitchFamily="2" charset="0"/>
              </a:rPr>
              <a:t>REPUTAÇÃO E IMAGEM DOS BANCOS</a:t>
            </a:r>
          </a:p>
        </p:txBody>
      </p:sp>
    </p:spTree>
    <p:extLst>
      <p:ext uri="{BB962C8B-B14F-4D97-AF65-F5344CB8AC3E}">
        <p14:creationId xmlns:p14="http://schemas.microsoft.com/office/powerpoint/2010/main" val="40388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6 Rectángulo">
            <a:extLst>
              <a:ext uri="{FF2B5EF4-FFF2-40B4-BE49-F238E27FC236}">
                <a16:creationId xmlns:a16="http://schemas.microsoft.com/office/drawing/2014/main" id="{229B701D-80DC-0685-D171-232EE9195536}"/>
              </a:ext>
            </a:extLst>
          </p:cNvPr>
          <p:cNvSpPr/>
          <p:nvPr/>
        </p:nvSpPr>
        <p:spPr>
          <a:xfrm>
            <a:off x="5737960" y="3089971"/>
            <a:ext cx="4140785" cy="244859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57" name="66 Rectángulo">
            <a:extLst>
              <a:ext uri="{FF2B5EF4-FFF2-40B4-BE49-F238E27FC236}">
                <a16:creationId xmlns:a16="http://schemas.microsoft.com/office/drawing/2014/main" id="{F5D7D2C0-73A6-9415-8D81-BC1C42AB63DD}"/>
              </a:ext>
            </a:extLst>
          </p:cNvPr>
          <p:cNvSpPr/>
          <p:nvPr/>
        </p:nvSpPr>
        <p:spPr>
          <a:xfrm>
            <a:off x="7042752" y="4429658"/>
            <a:ext cx="1539733" cy="1717208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>
            <a:spLocks/>
          </p:cNvSpPr>
          <p:nvPr/>
        </p:nvSpPr>
        <p:spPr>
          <a:xfrm>
            <a:off x="4484757" y="63267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Capacidade de atração dos bancos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C2387B4B-698A-433D-B834-3D964D336EDE}"/>
              </a:ext>
            </a:extLst>
          </p:cNvPr>
          <p:cNvSpPr txBox="1">
            <a:spLocks/>
          </p:cNvSpPr>
          <p:nvPr/>
        </p:nvSpPr>
        <p:spPr>
          <a:xfrm>
            <a:off x="1073948" y="869606"/>
            <a:ext cx="258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Interesse em trabalhar com  bancos de que não são clientes</a:t>
            </a:r>
          </a:p>
        </p:txBody>
      </p:sp>
      <p:graphicFrame>
        <p:nvGraphicFramePr>
          <p:cNvPr id="107" name="Gráfico 106">
            <a:extLst>
              <a:ext uri="{FF2B5EF4-FFF2-40B4-BE49-F238E27FC236}">
                <a16:creationId xmlns:a16="http://schemas.microsoft.com/office/drawing/2014/main" id="{8A93AF31-BFBE-4A13-B9B9-78A74C24D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018410"/>
              </p:ext>
            </p:extLst>
          </p:nvPr>
        </p:nvGraphicFramePr>
        <p:xfrm>
          <a:off x="1072783" y="1273640"/>
          <a:ext cx="3151573" cy="2580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8" name="Text Box 30">
            <a:extLst>
              <a:ext uri="{FF2B5EF4-FFF2-40B4-BE49-F238E27FC236}">
                <a16:creationId xmlns:a16="http://schemas.microsoft.com/office/drawing/2014/main" id="{2CF3E5B7-EC77-4EC0-BB0E-7DC50FF72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906" y="3522083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EBEC0991-85B8-45E5-BE7E-C9ED9EFF4F07}"/>
              </a:ext>
            </a:extLst>
          </p:cNvPr>
          <p:cNvSpPr txBox="1">
            <a:spLocks/>
          </p:cNvSpPr>
          <p:nvPr/>
        </p:nvSpPr>
        <p:spPr>
          <a:xfrm>
            <a:off x="6600643" y="1054973"/>
            <a:ext cx="333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Bancos com que gostaria de trabalhar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535E530F-4C63-44B2-8950-AD87E5C15C3A}"/>
              </a:ext>
            </a:extLst>
          </p:cNvPr>
          <p:cNvSpPr txBox="1">
            <a:spLocks/>
          </p:cNvSpPr>
          <p:nvPr/>
        </p:nvSpPr>
        <p:spPr>
          <a:xfrm>
            <a:off x="4412915" y="3843695"/>
            <a:ext cx="333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Índice de atração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graphicFrame>
        <p:nvGraphicFramePr>
          <p:cNvPr id="122" name="Gráfico 121">
            <a:extLst>
              <a:ext uri="{FF2B5EF4-FFF2-40B4-BE49-F238E27FC236}">
                <a16:creationId xmlns:a16="http://schemas.microsoft.com/office/drawing/2014/main" id="{001AFF02-0232-41DB-A8E0-FADC32498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282171"/>
              </p:ext>
            </p:extLst>
          </p:nvPr>
        </p:nvGraphicFramePr>
        <p:xfrm>
          <a:off x="2011679" y="4481947"/>
          <a:ext cx="8386354" cy="189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3" name="Text Box 42">
            <a:extLst>
              <a:ext uri="{FF2B5EF4-FFF2-40B4-BE49-F238E27FC236}">
                <a16:creationId xmlns:a16="http://schemas.microsoft.com/office/drawing/2014/main" id="{47091524-C4E3-41BE-B93C-0E8DFD12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531" y="555092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30" name="Text Box 13">
            <a:extLst>
              <a:ext uri="{FF2B5EF4-FFF2-40B4-BE49-F238E27FC236}">
                <a16:creationId xmlns:a16="http://schemas.microsoft.com/office/drawing/2014/main" id="{246FDB27-81E8-4946-9D83-250E305A6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2964" y="4121881"/>
            <a:ext cx="6148560" cy="1912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70000"/>
              </a:lnSpc>
              <a:spcBef>
                <a:spcPct val="50000"/>
              </a:spcBef>
              <a:defRPr sz="900" u="sng"/>
            </a:lvl1pPr>
          </a:lstStyle>
          <a:p>
            <a:pPr algn="ctr"/>
            <a:r>
              <a:rPr lang="pt-PT" u="none" baseline="30000" dirty="0">
                <a:latin typeface="Lato" panose="020F0502020204030203" pitchFamily="34" charset="0"/>
              </a:rPr>
              <a:t>1</a:t>
            </a:r>
            <a:r>
              <a:rPr lang="pt-PT" dirty="0">
                <a:latin typeface="Lato" panose="020F0502020204030203" pitchFamily="34" charset="0"/>
              </a:rPr>
              <a:t>Índice de atração:</a:t>
            </a:r>
            <a:r>
              <a:rPr lang="pt-PT" u="none" dirty="0">
                <a:latin typeface="Lato" panose="020F0502020204030203" pitchFamily="34" charset="0"/>
              </a:rPr>
              <a:t> percentagem de não clientes de cada banco que gostariam de ser clientes desse banco</a:t>
            </a:r>
          </a:p>
        </p:txBody>
      </p:sp>
      <p:sp>
        <p:nvSpPr>
          <p:cNvPr id="131" name="Text Box 9">
            <a:extLst>
              <a:ext uri="{FF2B5EF4-FFF2-40B4-BE49-F238E27FC236}">
                <a16:creationId xmlns:a16="http://schemas.microsoft.com/office/drawing/2014/main" id="{A0E48DF5-4FBA-427C-A371-3EE2DB54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157" y="6240644"/>
            <a:ext cx="294770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 pitchFamily="34" charset="0"/>
              </a:rPr>
              <a:t>Bases: NÃO clientes de cada banco em cada período</a:t>
            </a:r>
          </a:p>
        </p:txBody>
      </p:sp>
      <p:pic>
        <p:nvPicPr>
          <p:cNvPr id="21522" name="Picture 18" descr="Icono Imán Gratis de Design tools Icons">
            <a:extLst>
              <a:ext uri="{FF2B5EF4-FFF2-40B4-BE49-F238E27FC236}">
                <a16:creationId xmlns:a16="http://schemas.microsoft.com/office/drawing/2014/main" id="{C64CFD84-6B96-4B8A-AD17-540A4DE6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1" y="641156"/>
            <a:ext cx="682866" cy="68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28">
            <a:extLst>
              <a:ext uri="{FF2B5EF4-FFF2-40B4-BE49-F238E27FC236}">
                <a16:creationId xmlns:a16="http://schemas.microsoft.com/office/drawing/2014/main" id="{75D594BD-6AE6-4A46-9CFA-B1C047D0DB6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REPUTAÇÃO E IMAGEM DOS BANCOS</a:t>
            </a: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2D3089EE-C6C7-4570-84AC-D69BA82CC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" y="6598608"/>
            <a:ext cx="54204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 </a:t>
            </a:r>
            <a:r>
              <a:rPr lang="pt-BR" dirty="0">
                <a:latin typeface="Lato" panose="020F0502020204030203" pitchFamily="34" charset="0"/>
              </a:rPr>
              <a:t>Os dados devem ser tomados como mera referência devido à sua pequena base amostral.</a:t>
            </a:r>
            <a:endParaRPr lang="pt-PT" dirty="0"/>
          </a:p>
        </p:txBody>
      </p:sp>
      <p:pic>
        <p:nvPicPr>
          <p:cNvPr id="43" name="Picture 2" descr="Homepage">
            <a:extLst>
              <a:ext uri="{FF2B5EF4-FFF2-40B4-BE49-F238E27FC236}">
                <a16:creationId xmlns:a16="http://schemas.microsoft.com/office/drawing/2014/main" id="{6D389C99-8F66-4FA4-9EA0-B68DCEF27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659684" y="575303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8AC0F79-8E86-4C96-815D-F501C34C8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969213" y="5745198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Comunicado">
            <a:extLst>
              <a:ext uri="{FF2B5EF4-FFF2-40B4-BE49-F238E27FC236}">
                <a16:creationId xmlns:a16="http://schemas.microsoft.com/office/drawing/2014/main" id="{83C54F49-2D58-41E3-AEAD-7FEA94F3F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708678" y="573748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Tarjetas de crédito Visa Classic y Oro de Novo Banco">
            <a:extLst>
              <a:ext uri="{FF2B5EF4-FFF2-40B4-BE49-F238E27FC236}">
                <a16:creationId xmlns:a16="http://schemas.microsoft.com/office/drawing/2014/main" id="{37D61C74-DDA7-44F0-A973-B3A2038A0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927887" y="578842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2A21BBC-CBBE-41AE-8BFE-318CB1B9BCE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98" y="1920817"/>
            <a:ext cx="815815" cy="765722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B30AEE03-29D3-7B35-D9CF-C146D6E35785}"/>
              </a:ext>
            </a:extLst>
          </p:cNvPr>
          <p:cNvSpPr txBox="1"/>
          <p:nvPr/>
        </p:nvSpPr>
        <p:spPr>
          <a:xfrm>
            <a:off x="3551896" y="2592443"/>
            <a:ext cx="386892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b="1" dirty="0"/>
              <a:t>2021</a:t>
            </a:r>
          </a:p>
          <a:p>
            <a:pPr algn="ctr"/>
            <a:r>
              <a:rPr lang="pt-PT" sz="1053" b="1" dirty="0"/>
              <a:t>4,1%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5BA59F39-9E78-B6C3-B6A7-B1320F70A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512248" y="5766659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1 Objeto">
            <a:extLst>
              <a:ext uri="{FF2B5EF4-FFF2-40B4-BE49-F238E27FC236}">
                <a16:creationId xmlns:a16="http://schemas.microsoft.com/office/drawing/2014/main" id="{AABD055D-36DD-7977-8616-E739723EBF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785172"/>
              </p:ext>
            </p:extLst>
          </p:nvPr>
        </p:nvGraphicFramePr>
        <p:xfrm>
          <a:off x="4398687" y="1393561"/>
          <a:ext cx="6018595" cy="2299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2" name="Text Box 42">
            <a:extLst>
              <a:ext uri="{FF2B5EF4-FFF2-40B4-BE49-F238E27FC236}">
                <a16:creationId xmlns:a16="http://schemas.microsoft.com/office/drawing/2014/main" id="{1E850406-4C44-D7BA-F693-4FC0A3CA5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3870" y="129313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es-ES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63" name="Text Box 30">
            <a:extLst>
              <a:ext uri="{FF2B5EF4-FFF2-40B4-BE49-F238E27FC236}">
                <a16:creationId xmlns:a16="http://schemas.microsoft.com/office/drawing/2014/main" id="{48040237-AE96-4940-5205-46B981F0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111" y="3574048"/>
            <a:ext cx="696343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</a:t>
            </a:r>
            <a:r>
              <a:rPr lang="pt-PT" sz="900">
                <a:latin typeface="Lato" panose="020F0502020204030203"/>
              </a:rPr>
              <a:t>: 16*</a:t>
            </a:r>
            <a:endParaRPr lang="pt-PT" sz="900" dirty="0">
              <a:latin typeface="Lato" panose="020F0502020204030203"/>
            </a:endParaRPr>
          </a:p>
        </p:txBody>
      </p:sp>
      <p:sp>
        <p:nvSpPr>
          <p:cNvPr id="64" name="Text Box 30">
            <a:extLst>
              <a:ext uri="{FF2B5EF4-FFF2-40B4-BE49-F238E27FC236}">
                <a16:creationId xmlns:a16="http://schemas.microsoft.com/office/drawing/2014/main" id="{326BF75D-102F-9CDB-C98B-46CF5E751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1205" y="3574048"/>
            <a:ext cx="696343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18*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32867BE-04F6-02C9-A17C-655A27355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174732" y="3104947"/>
            <a:ext cx="484305" cy="2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F79503D-E690-F308-F7B5-0C2F8EF1EF46}"/>
              </a:ext>
            </a:extLst>
          </p:cNvPr>
          <p:cNvSpPr/>
          <p:nvPr/>
        </p:nvSpPr>
        <p:spPr>
          <a:xfrm>
            <a:off x="10300080" y="1427604"/>
            <a:ext cx="1727056" cy="16785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9342EC-9072-142F-A4B8-D69EF7993984}"/>
              </a:ext>
            </a:extLst>
          </p:cNvPr>
          <p:cNvSpPr txBox="1">
            <a:spLocks/>
          </p:cNvSpPr>
          <p:nvPr/>
        </p:nvSpPr>
        <p:spPr>
          <a:xfrm>
            <a:off x="10362569" y="1460718"/>
            <a:ext cx="1594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motivos</a:t>
            </a:r>
            <a:endParaRPr lang="pt-PT" sz="12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6DFB8E-E4DE-C6FD-251A-14F571838E05}"/>
              </a:ext>
            </a:extLst>
          </p:cNvPr>
          <p:cNvSpPr txBox="1"/>
          <p:nvPr/>
        </p:nvSpPr>
        <p:spPr>
          <a:xfrm>
            <a:off x="10300080" y="1698067"/>
            <a:ext cx="1727056" cy="1408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s-ES"/>
            </a:defPPr>
            <a:lvl1pPr indent="0" algn="ctr">
              <a:spcBef>
                <a:spcPct val="50000"/>
              </a:spcBef>
              <a:defRPr sz="900">
                <a:latin typeface="Lato" panose="020F0502020204030203"/>
                <a:cs typeface="Arial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Baixas comissões/ sem comissões: 17,2%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BR" dirty="0"/>
              <a:t>Pelos seus produtos de financiamento</a:t>
            </a:r>
            <a:r>
              <a:rPr lang="pt-PT" dirty="0"/>
              <a:t>: 9,7%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Segura/Solvente/ Transmite confiança: 9,3%</a:t>
            </a:r>
          </a:p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pt-PT" dirty="0"/>
              <a:t>Boa assessoria financeira/ tributária: 9,3%</a:t>
            </a:r>
          </a:p>
        </p:txBody>
      </p:sp>
    </p:spTree>
    <p:extLst>
      <p:ext uri="{BB962C8B-B14F-4D97-AF65-F5344CB8AC3E}">
        <p14:creationId xmlns:p14="http://schemas.microsoft.com/office/powerpoint/2010/main" val="14137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roca en el agua&#10;&#10;Descripción generada automáticamente con confianza media">
            <a:extLst>
              <a:ext uri="{FF2B5EF4-FFF2-40B4-BE49-F238E27FC236}">
                <a16:creationId xmlns:a16="http://schemas.microsoft.com/office/drawing/2014/main" id="{ED9F223F-1414-4898-8D26-0D195CD336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" y="0"/>
            <a:ext cx="12180889" cy="6858000"/>
          </a:xfrm>
          <a:prstGeom prst="rect">
            <a:avLst/>
          </a:prstGeom>
        </p:spPr>
      </p:pic>
      <p:pic>
        <p:nvPicPr>
          <p:cNvPr id="8194" name="Picture 2" descr="Materiales de comunicación - Desarrollo Sostenible">
            <a:extLst>
              <a:ext uri="{FF2B5EF4-FFF2-40B4-BE49-F238E27FC236}">
                <a16:creationId xmlns:a16="http://schemas.microsoft.com/office/drawing/2014/main" id="{EFF5062F-72C0-4E6B-8EA9-5856E666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72" y="228599"/>
            <a:ext cx="10776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7E647A-85F8-4A54-9B87-B607EAF932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050" y="5695041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4EC3A88A-E7FF-2C73-F64E-F7AC4C957DEA}"/>
              </a:ext>
            </a:extLst>
          </p:cNvPr>
          <p:cNvSpPr txBox="1"/>
          <p:nvPr/>
        </p:nvSpPr>
        <p:spPr>
          <a:xfrm>
            <a:off x="7036531" y="836477"/>
            <a:ext cx="39362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QUALIDADE DE SERVIÇO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7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E89FD8E-E4A7-CEE4-1581-E82AF7C16D1B}"/>
              </a:ext>
            </a:extLst>
          </p:cNvPr>
          <p:cNvSpPr/>
          <p:nvPr/>
        </p:nvSpPr>
        <p:spPr>
          <a:xfrm>
            <a:off x="8776040" y="1442378"/>
            <a:ext cx="1564774" cy="4196816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66 Rectángulo">
            <a:extLst>
              <a:ext uri="{FF2B5EF4-FFF2-40B4-BE49-F238E27FC236}">
                <a16:creationId xmlns:a16="http://schemas.microsoft.com/office/drawing/2014/main" id="{559CA7B7-0CDB-45D0-B283-2B3EF50DF308}"/>
              </a:ext>
            </a:extLst>
          </p:cNvPr>
          <p:cNvSpPr/>
          <p:nvPr/>
        </p:nvSpPr>
        <p:spPr>
          <a:xfrm>
            <a:off x="5617100" y="1442378"/>
            <a:ext cx="1522608" cy="4291427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11" name="174 Gráfico">
            <a:extLst>
              <a:ext uri="{FF2B5EF4-FFF2-40B4-BE49-F238E27FC236}">
                <a16:creationId xmlns:a16="http://schemas.microsoft.com/office/drawing/2014/main" id="{6413EBD6-E176-434F-AC3C-A569114FA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454723"/>
              </p:ext>
            </p:extLst>
          </p:nvPr>
        </p:nvGraphicFramePr>
        <p:xfrm>
          <a:off x="627933" y="1047841"/>
          <a:ext cx="9718879" cy="5257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Box 23">
            <a:extLst>
              <a:ext uri="{FF2B5EF4-FFF2-40B4-BE49-F238E27FC236}">
                <a16:creationId xmlns:a16="http://schemas.microsoft.com/office/drawing/2014/main" id="{71BD0A2A-4A4D-435D-8400-2B7556D25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317" y="6179491"/>
            <a:ext cx="325914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/>
            <a:r>
              <a:rPr lang="pt-PT" sz="900" dirty="0">
                <a:latin typeface="Lato" panose="020F0502020204030203" pitchFamily="34" charset="0"/>
              </a:rPr>
              <a:t>Bases: clientes de cada banco em primeiro e segundo lugar</a:t>
            </a:r>
          </a:p>
        </p:txBody>
      </p:sp>
      <p:sp>
        <p:nvSpPr>
          <p:cNvPr id="13" name="Text Box 42">
            <a:extLst>
              <a:ext uri="{FF2B5EF4-FFF2-40B4-BE49-F238E27FC236}">
                <a16:creationId xmlns:a16="http://schemas.microsoft.com/office/drawing/2014/main" id="{9CEF9A3D-2D36-4B3E-952C-A6B1B5C2EA0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6074" y="493551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2C0C9605-3792-4F41-8299-18619AC3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00" y="6243388"/>
            <a:ext cx="2702276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PT" sz="900" u="sng" dirty="0">
                <a:latin typeface="Lato" panose="020F0502020204030203" pitchFamily="34" charset="0"/>
              </a:rPr>
              <a:t>Top </a:t>
            </a:r>
            <a:r>
              <a:rPr lang="pt-PT" sz="900" u="sng" dirty="0" err="1">
                <a:latin typeface="Lato" panose="020F0502020204030203" pitchFamily="34" charset="0"/>
              </a:rPr>
              <a:t>three</a:t>
            </a:r>
            <a:r>
              <a:rPr lang="pt-PT" sz="900" u="sng" dirty="0">
                <a:latin typeface="Lato" panose="020F0502020204030203" pitchFamily="34" charset="0"/>
              </a:rPr>
              <a:t> box</a:t>
            </a:r>
            <a:r>
              <a:rPr lang="pt-PT" sz="900" dirty="0">
                <a:latin typeface="Lato" panose="020F0502020204030203" pitchFamily="34" charset="0"/>
              </a:rPr>
              <a:t>: pontuações 10, 9 e 8.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Neutros</a:t>
            </a:r>
            <a:r>
              <a:rPr lang="pt-PT" sz="900" dirty="0">
                <a:latin typeface="Lato" panose="020F0502020204030203" pitchFamily="34" charset="0"/>
              </a:rPr>
              <a:t>: pontuações de 3 a 7. </a:t>
            </a:r>
          </a:p>
          <a:p>
            <a:r>
              <a:rPr lang="pt-PT" sz="900" u="sng" dirty="0" err="1">
                <a:latin typeface="Lato" panose="020F0502020204030203" pitchFamily="34" charset="0"/>
              </a:rPr>
              <a:t>Bottom</a:t>
            </a:r>
            <a:r>
              <a:rPr lang="pt-PT" sz="900" u="sng" dirty="0">
                <a:latin typeface="Lato" panose="020F0502020204030203" pitchFamily="34" charset="0"/>
              </a:rPr>
              <a:t> </a:t>
            </a:r>
            <a:r>
              <a:rPr lang="pt-PT" sz="900" u="sng" dirty="0" err="1">
                <a:latin typeface="Lato" panose="020F0502020204030203" pitchFamily="34" charset="0"/>
              </a:rPr>
              <a:t>three</a:t>
            </a:r>
            <a:r>
              <a:rPr lang="pt-PT" sz="900" u="sng" dirty="0">
                <a:latin typeface="Lato" panose="020F0502020204030203" pitchFamily="34" charset="0"/>
              </a:rPr>
              <a:t> box</a:t>
            </a:r>
            <a:r>
              <a:rPr lang="pt-PT" sz="900" dirty="0">
                <a:latin typeface="Lato" panose="020F0502020204030203" pitchFamily="34" charset="0"/>
              </a:rPr>
              <a:t>: pontuações 0, 1 e 2.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A611DE4D-A634-4E17-B19B-36C35BB4F0E0}"/>
              </a:ext>
            </a:extLst>
          </p:cNvPr>
          <p:cNvSpPr txBox="1">
            <a:spLocks/>
          </p:cNvSpPr>
          <p:nvPr/>
        </p:nvSpPr>
        <p:spPr>
          <a:xfrm>
            <a:off x="4419330" y="707217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da empresa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6BCA9C1-5D2E-40A8-AAE4-642719F506CA}"/>
              </a:ext>
            </a:extLst>
          </p:cNvPr>
          <p:cNvSpPr txBox="1"/>
          <p:nvPr/>
        </p:nvSpPr>
        <p:spPr>
          <a:xfrm>
            <a:off x="5845878" y="5319983"/>
            <a:ext cx="104812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90000" rIns="90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68" name="Picture 2" descr="Homepage">
            <a:extLst>
              <a:ext uri="{FF2B5EF4-FFF2-40B4-BE49-F238E27FC236}">
                <a16:creationId xmlns:a16="http://schemas.microsoft.com/office/drawing/2014/main" id="{4F6966DF-7B1B-4029-947B-E6EE51FD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676436" y="5300017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91E42D4-5618-4C7E-9677-2CDB10882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994705" y="5267729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Comunicado">
            <a:extLst>
              <a:ext uri="{FF2B5EF4-FFF2-40B4-BE49-F238E27FC236}">
                <a16:creationId xmlns:a16="http://schemas.microsoft.com/office/drawing/2014/main" id="{B3823D31-3179-46E3-8580-85936452F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563439" y="5267729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Tarjetas de crédito Visa Classic y Oro de Novo Banco">
            <a:extLst>
              <a:ext uri="{FF2B5EF4-FFF2-40B4-BE49-F238E27FC236}">
                <a16:creationId xmlns:a16="http://schemas.microsoft.com/office/drawing/2014/main" id="{FEACA3EE-E83C-410E-9DE1-4867D162F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437449" y="5300017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E4748FC8-CF5D-4BB2-92ED-808FDF92B2FF}"/>
              </a:ext>
            </a:extLst>
          </p:cNvPr>
          <p:cNvSpPr txBox="1"/>
          <p:nvPr/>
        </p:nvSpPr>
        <p:spPr>
          <a:xfrm>
            <a:off x="10356419" y="1960054"/>
            <a:ext cx="1611017" cy="430887"/>
          </a:xfrm>
          <a:prstGeom prst="rect">
            <a:avLst/>
          </a:prstGeom>
          <a:solidFill>
            <a:srgbClr val="00B05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bg1"/>
                </a:solidFill>
                <a:latin typeface="Lato" panose="020F0502020204030203" pitchFamily="34" charset="0"/>
              </a:rPr>
              <a:t>Top </a:t>
            </a:r>
            <a:r>
              <a:rPr lang="pt-PT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Three</a:t>
            </a:r>
            <a:r>
              <a:rPr lang="pt-PT" sz="1100" dirty="0">
                <a:solidFill>
                  <a:schemeClr val="bg1"/>
                </a:solidFill>
                <a:latin typeface="Lato" panose="020F0502020204030203" pitchFamily="34" charset="0"/>
              </a:rPr>
              <a:t> Box (Satisfação muito alta)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D270EFD-73D9-4ACE-944C-9A1FFF36FE93}"/>
              </a:ext>
            </a:extLst>
          </p:cNvPr>
          <p:cNvSpPr txBox="1"/>
          <p:nvPr/>
        </p:nvSpPr>
        <p:spPr>
          <a:xfrm>
            <a:off x="10356419" y="4635435"/>
            <a:ext cx="1611017" cy="600164"/>
          </a:xfrm>
          <a:prstGeom prst="rect">
            <a:avLst/>
          </a:prstGeom>
          <a:solidFill>
            <a:srgbClr val="FF0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sz="1100" dirty="0" err="1">
                <a:solidFill>
                  <a:schemeClr val="bg1"/>
                </a:solidFill>
                <a:latin typeface="Lato" panose="020F0502020204030203" pitchFamily="34" charset="0"/>
              </a:rPr>
              <a:t>Bottom</a:t>
            </a:r>
            <a:r>
              <a:rPr lang="pt-PT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pt-PT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Three</a:t>
            </a:r>
            <a:r>
              <a:rPr lang="pt-PT" sz="1100" dirty="0">
                <a:solidFill>
                  <a:schemeClr val="bg1"/>
                </a:solidFill>
                <a:latin typeface="Lato" panose="020F0502020204030203" pitchFamily="34" charset="0"/>
              </a:rPr>
              <a:t> Box (Satisfação muito baixa)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7BAE0E5B-9927-4890-9D1F-6BD570D6C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760" y="1011037"/>
            <a:ext cx="518763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Escala utilizada de 0 a 10, donde 0 corresponde a “Muito insatisfeito” e 10 a “Muito satisfeito”</a:t>
            </a:r>
          </a:p>
        </p:txBody>
      </p:sp>
      <p:pic>
        <p:nvPicPr>
          <p:cNvPr id="19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156D694E-4D3A-4DB6-AFBA-812C9DC59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98717" y="632060"/>
            <a:ext cx="1402150" cy="42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6849B45-9222-5858-354D-0EAB91EF3D07}"/>
              </a:ext>
            </a:extLst>
          </p:cNvPr>
          <p:cNvCxnSpPr>
            <a:cxnSpLocks/>
          </p:cNvCxnSpPr>
          <p:nvPr/>
        </p:nvCxnSpPr>
        <p:spPr>
          <a:xfrm>
            <a:off x="2396534" y="1675065"/>
            <a:ext cx="0" cy="35914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47D76C85-1BA6-CD50-BEEE-55E1B66A3922}"/>
              </a:ext>
            </a:extLst>
          </p:cNvPr>
          <p:cNvCxnSpPr>
            <a:cxnSpLocks/>
          </p:cNvCxnSpPr>
          <p:nvPr/>
        </p:nvCxnSpPr>
        <p:spPr>
          <a:xfrm>
            <a:off x="3972111" y="1675065"/>
            <a:ext cx="0" cy="35914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E96D54F-0758-51BF-36C6-79DD30BF9B75}"/>
              </a:ext>
            </a:extLst>
          </p:cNvPr>
          <p:cNvCxnSpPr>
            <a:cxnSpLocks/>
          </p:cNvCxnSpPr>
          <p:nvPr/>
        </p:nvCxnSpPr>
        <p:spPr>
          <a:xfrm>
            <a:off x="5578224" y="1675065"/>
            <a:ext cx="0" cy="35914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9D4BFD4-1B4E-46FC-6149-CCC89244DD1C}"/>
              </a:ext>
            </a:extLst>
          </p:cNvPr>
          <p:cNvCxnSpPr>
            <a:cxnSpLocks/>
          </p:cNvCxnSpPr>
          <p:nvPr/>
        </p:nvCxnSpPr>
        <p:spPr>
          <a:xfrm>
            <a:off x="7172226" y="1675065"/>
            <a:ext cx="0" cy="35914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57F90A2B-9C5F-C30A-BEF8-35EEC2513731}"/>
              </a:ext>
            </a:extLst>
          </p:cNvPr>
          <p:cNvCxnSpPr>
            <a:cxnSpLocks/>
          </p:cNvCxnSpPr>
          <p:nvPr/>
        </p:nvCxnSpPr>
        <p:spPr>
          <a:xfrm>
            <a:off x="8756520" y="1675065"/>
            <a:ext cx="0" cy="35914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extLst>
              <a:ext uri="{FF2B5EF4-FFF2-40B4-BE49-F238E27FC236}">
                <a16:creationId xmlns:a16="http://schemas.microsoft.com/office/drawing/2014/main" id="{E4EC7CD3-A1DA-F706-BF9A-0791FC7BC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231483" y="5261505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17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adroTexto 32">
            <a:extLst>
              <a:ext uri="{FF2B5EF4-FFF2-40B4-BE49-F238E27FC236}">
                <a16:creationId xmlns:a16="http://schemas.microsoft.com/office/drawing/2014/main" id="{9403D6D3-873F-47E4-B768-002E3602C77B}"/>
              </a:ext>
            </a:extLst>
          </p:cNvPr>
          <p:cNvSpPr txBox="1"/>
          <p:nvPr/>
        </p:nvSpPr>
        <p:spPr>
          <a:xfrm>
            <a:off x="1036980" y="835372"/>
            <a:ext cx="53202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UNIVERSO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algn="just"/>
            <a:r>
              <a:rPr lang="es-ES" sz="1400" dirty="0">
                <a:latin typeface="Lato" panose="020F0502020204030203"/>
              </a:rPr>
              <a:t>Empresas que </a:t>
            </a:r>
            <a:r>
              <a:rPr lang="es-ES" sz="1400" dirty="0" err="1">
                <a:latin typeface="Lato" panose="020F0502020204030203"/>
              </a:rPr>
              <a:t>facturam</a:t>
            </a:r>
            <a:r>
              <a:rPr lang="es-ES" sz="1400" dirty="0">
                <a:latin typeface="Lato" panose="020F0502020204030203"/>
              </a:rPr>
              <a:t> no ano 2021 entre 3,5 e 50 millones de euros. (Universo= 10.745. </a:t>
            </a:r>
            <a:r>
              <a:rPr lang="es-ES" sz="1400" dirty="0" err="1">
                <a:latin typeface="Lato" panose="020F0502020204030203"/>
              </a:rPr>
              <a:t>Fonte</a:t>
            </a:r>
            <a:r>
              <a:rPr lang="es-ES" sz="1400" dirty="0">
                <a:latin typeface="Lato" panose="020F0502020204030203"/>
              </a:rPr>
              <a:t>: Sistema de Contas Integradas das Empresas 2020).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4C469BF-35C7-4596-A1B0-42563084C6F4}"/>
              </a:ext>
            </a:extLst>
          </p:cNvPr>
          <p:cNvCxnSpPr>
            <a:cxnSpLocks/>
          </p:cNvCxnSpPr>
          <p:nvPr/>
        </p:nvCxnSpPr>
        <p:spPr>
          <a:xfrm>
            <a:off x="1036979" y="835372"/>
            <a:ext cx="0" cy="563197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Resultado de imagen de universo icono">
            <a:extLst>
              <a:ext uri="{FF2B5EF4-FFF2-40B4-BE49-F238E27FC236}">
                <a16:creationId xmlns:a16="http://schemas.microsoft.com/office/drawing/2014/main" id="{8456ED54-60AC-439C-ACEB-B8A6C240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4" y="1134214"/>
            <a:ext cx="632137" cy="632137"/>
          </a:xfrm>
          <a:prstGeom prst="flowChartConnector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EB26320-7E8B-4731-ADDC-D85D0AAD5E05}"/>
              </a:ext>
            </a:extLst>
          </p:cNvPr>
          <p:cNvSpPr txBox="1"/>
          <p:nvPr/>
        </p:nvSpPr>
        <p:spPr>
          <a:xfrm>
            <a:off x="1036979" y="1877132"/>
            <a:ext cx="53202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AMOSTRA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r>
              <a:rPr lang="pt-PT" sz="1400" dirty="0"/>
              <a:t>557 entrevistas.</a:t>
            </a:r>
            <a:endParaRPr lang="pt-PT" sz="1400" b="1" dirty="0"/>
          </a:p>
        </p:txBody>
      </p:sp>
      <p:pic>
        <p:nvPicPr>
          <p:cNvPr id="1026" name="Picture 2" descr="Icono del equipo de la empresa - Descargar PNG/SVG transparente">
            <a:extLst>
              <a:ext uri="{FF2B5EF4-FFF2-40B4-BE49-F238E27FC236}">
                <a16:creationId xmlns:a16="http://schemas.microsoft.com/office/drawing/2014/main" id="{CF4E0441-C40C-4D3D-8E6F-5FC1C0F5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6" y="1896260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28E74C8-4649-49E3-9F7E-6C8A26565CD1}"/>
              </a:ext>
            </a:extLst>
          </p:cNvPr>
          <p:cNvSpPr txBox="1"/>
          <p:nvPr/>
        </p:nvSpPr>
        <p:spPr>
          <a:xfrm>
            <a:off x="1036979" y="2521166"/>
            <a:ext cx="52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DISTRIBUIÇÃO GEOGRÁFICA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4527017-A01B-4F71-8786-76458587CEE6}"/>
              </a:ext>
            </a:extLst>
          </p:cNvPr>
          <p:cNvSpPr txBox="1"/>
          <p:nvPr/>
        </p:nvSpPr>
        <p:spPr>
          <a:xfrm>
            <a:off x="7588916" y="835372"/>
            <a:ext cx="44550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DESENHO AMOSTRAL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algn="just"/>
            <a:r>
              <a:rPr lang="pt-PT" sz="1400" b="0" i="0" dirty="0">
                <a:effectLst/>
              </a:rPr>
              <a:t>Proporcional </a:t>
            </a:r>
            <a:r>
              <a:rPr lang="pt-PT" sz="1400" dirty="0"/>
              <a:t>à área geográfica </a:t>
            </a:r>
            <a:r>
              <a:rPr lang="pt-PT" sz="1400" b="0" i="0" dirty="0">
                <a:effectLst/>
              </a:rPr>
              <a:t>e não  proporcional relativamente ao volume de faturação e ao setor de atividade.</a:t>
            </a:r>
            <a:endParaRPr lang="pt-PT" sz="1400" b="1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8CDEE60-DD99-4B83-8A9E-86F23EE4270D}"/>
              </a:ext>
            </a:extLst>
          </p:cNvPr>
          <p:cNvCxnSpPr>
            <a:cxnSpLocks/>
          </p:cNvCxnSpPr>
          <p:nvPr/>
        </p:nvCxnSpPr>
        <p:spPr>
          <a:xfrm>
            <a:off x="7585661" y="835372"/>
            <a:ext cx="0" cy="563197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5069DAD-0BB4-4041-90E2-A219C959B4D1}"/>
              </a:ext>
            </a:extLst>
          </p:cNvPr>
          <p:cNvSpPr txBox="1"/>
          <p:nvPr/>
        </p:nvSpPr>
        <p:spPr>
          <a:xfrm>
            <a:off x="7588915" y="2818713"/>
            <a:ext cx="4385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ERRO DA AMOSTRA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lvl="0" algn="just">
              <a:defRPr/>
            </a:pPr>
            <a:r>
              <a:rPr lang="pt-PT" sz="1400" dirty="0">
                <a:sym typeface="Symbol" pitchFamily="18" charset="2"/>
              </a:rPr>
              <a:t>E = ± 4,13% para um intervalo de confiança de 95,5% sendo p=q= 50%.</a:t>
            </a:r>
          </a:p>
        </p:txBody>
      </p:sp>
      <p:pic>
        <p:nvPicPr>
          <p:cNvPr id="35" name="Picture 16" descr="Resultado de imagen de seleccion">
            <a:extLst>
              <a:ext uri="{FF2B5EF4-FFF2-40B4-BE49-F238E27FC236}">
                <a16:creationId xmlns:a16="http://schemas.microsoft.com/office/drawing/2014/main" id="{457ACC31-1138-4126-8606-53982ED14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25705" b="28093"/>
          <a:stretch/>
        </p:blipFill>
        <p:spPr bwMode="auto">
          <a:xfrm>
            <a:off x="6691600" y="2947153"/>
            <a:ext cx="863869" cy="588338"/>
          </a:xfrm>
          <a:prstGeom prst="flowChartConnector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BF1B51AE-EEB6-4A5B-A91F-904446177A28}"/>
              </a:ext>
            </a:extLst>
          </p:cNvPr>
          <p:cNvSpPr txBox="1"/>
          <p:nvPr/>
        </p:nvSpPr>
        <p:spPr>
          <a:xfrm>
            <a:off x="7588916" y="3823687"/>
            <a:ext cx="4385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RECOLHA DE DADOS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algn="just">
              <a:defRPr/>
            </a:pPr>
            <a:r>
              <a:rPr lang="pt-BR" sz="1400" dirty="0"/>
              <a:t>Entrevista por telefone com o responsável pelas relações financeiras da empresa.</a:t>
            </a:r>
            <a:endParaRPr lang="pt-PT" sz="1400" dirty="0">
              <a:sym typeface="Symbol" pitchFamily="18" charset="2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D8795A3-0954-46D4-BAEE-73722D0AC38A}"/>
              </a:ext>
            </a:extLst>
          </p:cNvPr>
          <p:cNvSpPr txBox="1"/>
          <p:nvPr/>
        </p:nvSpPr>
        <p:spPr>
          <a:xfrm>
            <a:off x="7588916" y="4867982"/>
            <a:ext cx="3945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TRABALHO DE CAMPO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lvl="0" algn="just">
              <a:defRPr/>
            </a:pPr>
            <a:r>
              <a:rPr lang="pt-PT" sz="1400" dirty="0">
                <a:sym typeface="Symbol" pitchFamily="18" charset="2"/>
              </a:rPr>
              <a:t>Julho – Setembro 2022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95D773C-4E12-4763-88A6-BC6368CA0B9F}"/>
              </a:ext>
            </a:extLst>
          </p:cNvPr>
          <p:cNvSpPr txBox="1"/>
          <p:nvPr/>
        </p:nvSpPr>
        <p:spPr>
          <a:xfrm>
            <a:off x="7588916" y="5737441"/>
            <a:ext cx="3945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ENTREGA DE RESULTADOS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lvl="0" algn="just">
              <a:defRPr/>
            </a:pPr>
            <a:r>
              <a:rPr lang="pt-PT" sz="1400" dirty="0">
                <a:sym typeface="Symbol" pitchFamily="18" charset="2"/>
              </a:rPr>
              <a:t>Setembro 2022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2F48E2D-04EB-45E7-A9F5-EE281B0E12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300" y="986619"/>
            <a:ext cx="665613" cy="66561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15270D6-2A80-4CDE-8055-A342009F75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051" y="3827932"/>
            <a:ext cx="617871" cy="617871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8F98E8D2-409F-422D-BBD5-D79958669AF9}"/>
              </a:ext>
            </a:extLst>
          </p:cNvPr>
          <p:cNvSpPr txBox="1"/>
          <p:nvPr/>
        </p:nvSpPr>
        <p:spPr>
          <a:xfrm>
            <a:off x="7588916" y="1881219"/>
            <a:ext cx="4385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PONDERAÇÃO</a:t>
            </a:r>
            <a:endParaRPr lang="pt-PT" sz="20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pPr algn="just"/>
            <a:r>
              <a:rPr lang="pt-BR" sz="1400" dirty="0"/>
              <a:t>Era necessário ponderar por área geográfica e atividade da empresa.</a:t>
            </a:r>
            <a:endParaRPr lang="pt-PT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B1CCB82-4876-4643-8FC7-905839ED4435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FICHA TÉCNICA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F61A018-55A5-6B25-449D-1DB43573918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971" y="3036827"/>
            <a:ext cx="646268" cy="646268"/>
          </a:xfrm>
          <a:prstGeom prst="rect">
            <a:avLst/>
          </a:prstGeom>
        </p:spPr>
      </p:pic>
      <p:graphicFrame>
        <p:nvGraphicFramePr>
          <p:cNvPr id="9" name="Tabla 10">
            <a:extLst>
              <a:ext uri="{FF2B5EF4-FFF2-40B4-BE49-F238E27FC236}">
                <a16:creationId xmlns:a16="http://schemas.microsoft.com/office/drawing/2014/main" id="{FC7C69C3-119A-05CB-0AB0-414FB3E09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51673"/>
              </p:ext>
            </p:extLst>
          </p:nvPr>
        </p:nvGraphicFramePr>
        <p:xfrm>
          <a:off x="1142949" y="2915984"/>
          <a:ext cx="52056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400">
                  <a:extLst>
                    <a:ext uri="{9D8B030D-6E8A-4147-A177-3AD203B41FA5}">
                      <a16:colId xmlns:a16="http://schemas.microsoft.com/office/drawing/2014/main" val="627544017"/>
                    </a:ext>
                  </a:extLst>
                </a:gridCol>
                <a:gridCol w="1301400">
                  <a:extLst>
                    <a:ext uri="{9D8B030D-6E8A-4147-A177-3AD203B41FA5}">
                      <a16:colId xmlns:a16="http://schemas.microsoft.com/office/drawing/2014/main" val="2658796408"/>
                    </a:ext>
                  </a:extLst>
                </a:gridCol>
                <a:gridCol w="1301400">
                  <a:extLst>
                    <a:ext uri="{9D8B030D-6E8A-4147-A177-3AD203B41FA5}">
                      <a16:colId xmlns:a16="http://schemas.microsoft.com/office/drawing/2014/main" val="3955366470"/>
                    </a:ext>
                  </a:extLst>
                </a:gridCol>
                <a:gridCol w="1301400">
                  <a:extLst>
                    <a:ext uri="{9D8B030D-6E8A-4147-A177-3AD203B41FA5}">
                      <a16:colId xmlns:a16="http://schemas.microsoft.com/office/drawing/2014/main" val="2651227614"/>
                    </a:ext>
                  </a:extLst>
                </a:gridCol>
              </a:tblGrid>
              <a:tr h="218412">
                <a:tc>
                  <a:txBody>
                    <a:bodyPr/>
                    <a:lstStyle/>
                    <a:p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Norte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209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Alentejo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37174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Centro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Algarve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61432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Lisboa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11078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840076DA-D110-FA64-2B4E-724173EF5A1A}"/>
              </a:ext>
            </a:extLst>
          </p:cNvPr>
          <p:cNvSpPr txBox="1"/>
          <p:nvPr/>
        </p:nvSpPr>
        <p:spPr>
          <a:xfrm>
            <a:off x="1036979" y="3956088"/>
            <a:ext cx="592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DISTRIBUIÇÃO POR </a:t>
            </a:r>
            <a:r>
              <a:rPr lang="en-US" sz="1600" b="1" noProof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VOLUME DE FATURAÇ</a:t>
            </a:r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ÃO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51638D4-0D70-942B-55A5-0206EE42C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10267"/>
              </p:ext>
            </p:extLst>
          </p:nvPr>
        </p:nvGraphicFramePr>
        <p:xfrm>
          <a:off x="1142949" y="4345543"/>
          <a:ext cx="5179472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758">
                  <a:extLst>
                    <a:ext uri="{9D8B030D-6E8A-4147-A177-3AD203B41FA5}">
                      <a16:colId xmlns:a16="http://schemas.microsoft.com/office/drawing/2014/main" val="627544017"/>
                    </a:ext>
                  </a:extLst>
                </a:gridCol>
                <a:gridCol w="539931">
                  <a:extLst>
                    <a:ext uri="{9D8B030D-6E8A-4147-A177-3AD203B41FA5}">
                      <a16:colId xmlns:a16="http://schemas.microsoft.com/office/drawing/2014/main" val="2658796408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3955366470"/>
                    </a:ext>
                  </a:extLst>
                </a:gridCol>
                <a:gridCol w="635726">
                  <a:extLst>
                    <a:ext uri="{9D8B030D-6E8A-4147-A177-3AD203B41FA5}">
                      <a16:colId xmlns:a16="http://schemas.microsoft.com/office/drawing/2014/main" val="2651227614"/>
                    </a:ext>
                  </a:extLst>
                </a:gridCol>
              </a:tblGrid>
              <a:tr h="21841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 3.5 a 5.0 MM €</a:t>
                      </a:r>
                    </a:p>
                  </a:txBody>
                  <a:tcPr marL="108000" marR="216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 10.0 a 20.0 MM €</a:t>
                      </a:r>
                    </a:p>
                  </a:txBody>
                  <a:tcPr marL="108000" marR="216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37174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ES" sz="14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 5.0 a 10.0 MM €</a:t>
                      </a:r>
                    </a:p>
                  </a:txBody>
                  <a:tcPr marL="108000" marR="216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s-ES" sz="14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De 20.0 a 50.0 MM €</a:t>
                      </a:r>
                    </a:p>
                  </a:txBody>
                  <a:tcPr marL="108000" marR="21600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79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61432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7F135529-04A6-611F-E070-C139945E3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378" y="4366885"/>
            <a:ext cx="701075" cy="66162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E20D8B8-2026-47DB-C3DE-D39834393A01}"/>
              </a:ext>
            </a:extLst>
          </p:cNvPr>
          <p:cNvSpPr txBox="1"/>
          <p:nvPr/>
        </p:nvSpPr>
        <p:spPr>
          <a:xfrm>
            <a:off x="1036979" y="5147158"/>
            <a:ext cx="592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DISTRIBUIÇÃO POR SECTOR DE ATIVIDADE</a:t>
            </a:r>
          </a:p>
        </p:txBody>
      </p:sp>
      <p:graphicFrame>
        <p:nvGraphicFramePr>
          <p:cNvPr id="14" name="Tabla 10">
            <a:extLst>
              <a:ext uri="{FF2B5EF4-FFF2-40B4-BE49-F238E27FC236}">
                <a16:creationId xmlns:a16="http://schemas.microsoft.com/office/drawing/2014/main" id="{E99A2312-BA00-AC91-EE49-C6FB9E22B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072924"/>
              </p:ext>
            </p:extLst>
          </p:nvPr>
        </p:nvGraphicFramePr>
        <p:xfrm>
          <a:off x="1142949" y="5543673"/>
          <a:ext cx="517947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422">
                  <a:extLst>
                    <a:ext uri="{9D8B030D-6E8A-4147-A177-3AD203B41FA5}">
                      <a16:colId xmlns:a16="http://schemas.microsoft.com/office/drawing/2014/main" val="627544017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658796408"/>
                    </a:ext>
                  </a:extLst>
                </a:gridCol>
                <a:gridCol w="1924634">
                  <a:extLst>
                    <a:ext uri="{9D8B030D-6E8A-4147-A177-3AD203B41FA5}">
                      <a16:colId xmlns:a16="http://schemas.microsoft.com/office/drawing/2014/main" val="3955366470"/>
                    </a:ext>
                  </a:extLst>
                </a:gridCol>
                <a:gridCol w="644394">
                  <a:extLst>
                    <a:ext uri="{9D8B030D-6E8A-4147-A177-3AD203B41FA5}">
                      <a16:colId xmlns:a16="http://schemas.microsoft.com/office/drawing/2014/main" val="2651227614"/>
                    </a:ext>
                  </a:extLst>
                </a:gridCol>
              </a:tblGrid>
              <a:tr h="218412">
                <a:tc>
                  <a:txBody>
                    <a:bodyPr/>
                    <a:lstStyle/>
                    <a:p>
                      <a:r>
                        <a:rPr lang="pt-PT" sz="1400" b="0" i="0" u="none" strike="noStrike" baseline="0" noProof="0" dirty="0">
                          <a:solidFill>
                            <a:schemeClr val="tx1"/>
                          </a:solidFill>
                        </a:rPr>
                        <a:t>Agricultura</a:t>
                      </a:r>
                      <a:endParaRPr lang="pt-PT" sz="1400" b="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i="0" u="none" strike="noStrike" baseline="0" noProof="0" dirty="0">
                          <a:solidFill>
                            <a:schemeClr val="tx1"/>
                          </a:solidFill>
                        </a:rPr>
                        <a:t>Comércio</a:t>
                      </a:r>
                      <a:endParaRPr lang="es-ES" sz="14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537174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r>
                        <a:rPr lang="pt-PT" sz="1400" b="0" i="0" u="none" strike="noStrike" baseline="0" noProof="0" dirty="0">
                          <a:solidFill>
                            <a:schemeClr val="tx1"/>
                          </a:solidFill>
                        </a:rPr>
                        <a:t>Indústria</a:t>
                      </a:r>
                      <a:endParaRPr lang="pt-PT" sz="1400" b="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i="0" u="none" strike="noStrike" baseline="0" noProof="0" dirty="0">
                          <a:solidFill>
                            <a:schemeClr val="tx1"/>
                          </a:solidFill>
                        </a:rPr>
                        <a:t>Serviços</a:t>
                      </a:r>
                      <a:endParaRPr lang="es-E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161432"/>
                  </a:ext>
                </a:extLst>
              </a:tr>
              <a:tr h="218412">
                <a:tc>
                  <a:txBody>
                    <a:bodyPr/>
                    <a:lstStyle/>
                    <a:p>
                      <a:r>
                        <a:rPr lang="pt-PT" sz="1400" b="0" i="0" u="none" strike="noStrike" baseline="0" noProof="0" dirty="0">
                          <a:solidFill>
                            <a:schemeClr val="tx1"/>
                          </a:solidFill>
                        </a:rPr>
                        <a:t>Construção</a:t>
                      </a:r>
                      <a:endParaRPr lang="pt-PT" sz="1400" b="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4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11078"/>
                  </a:ext>
                </a:extLst>
              </a:tr>
            </a:tbl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C98AEC0C-FD3C-879F-FDFD-EC11C0D11E1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345" y="5535217"/>
            <a:ext cx="748869" cy="748869"/>
          </a:xfrm>
          <a:prstGeom prst="rect">
            <a:avLst/>
          </a:prstGeom>
        </p:spPr>
      </p:pic>
      <p:pic>
        <p:nvPicPr>
          <p:cNvPr id="1030" name="Picture 6" descr="Vector Transparente PNG Y SVG De Icono De Trazo De Calendario">
            <a:extLst>
              <a:ext uri="{FF2B5EF4-FFF2-40B4-BE49-F238E27FC236}">
                <a16:creationId xmlns:a16="http://schemas.microsoft.com/office/drawing/2014/main" id="{213E9E98-A379-754C-E6A2-D64C35683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010" y="4852927"/>
            <a:ext cx="583734" cy="58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onsultor transmitir novia balanza emoji asesinato Tender cascada">
            <a:extLst>
              <a:ext uri="{FF2B5EF4-FFF2-40B4-BE49-F238E27FC236}">
                <a16:creationId xmlns:a16="http://schemas.microsoft.com/office/drawing/2014/main" id="{BB343F12-C7F5-CBA1-2278-CDC7C165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413" y="1965868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icono de la tabla de informes 652738 Vector en Vecteezy">
            <a:extLst>
              <a:ext uri="{FF2B5EF4-FFF2-40B4-BE49-F238E27FC236}">
                <a16:creationId xmlns:a16="http://schemas.microsoft.com/office/drawing/2014/main" id="{B9CD5EE2-4C52-7A4F-64B1-2DEEA130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540" y="5615310"/>
            <a:ext cx="693756" cy="69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5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66 Rectángulo">
            <a:extLst>
              <a:ext uri="{FF2B5EF4-FFF2-40B4-BE49-F238E27FC236}">
                <a16:creationId xmlns:a16="http://schemas.microsoft.com/office/drawing/2014/main" id="{63543F3D-51C3-985B-9849-299A8328DF00}"/>
              </a:ext>
            </a:extLst>
          </p:cNvPr>
          <p:cNvSpPr/>
          <p:nvPr/>
        </p:nvSpPr>
        <p:spPr>
          <a:xfrm>
            <a:off x="10464172" y="1469324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6" name="66 Rectángulo">
            <a:extLst>
              <a:ext uri="{FF2B5EF4-FFF2-40B4-BE49-F238E27FC236}">
                <a16:creationId xmlns:a16="http://schemas.microsoft.com/office/drawing/2014/main" id="{7317C3F1-3F8B-539C-43F4-EECCA9F53BDB}"/>
              </a:ext>
            </a:extLst>
          </p:cNvPr>
          <p:cNvSpPr/>
          <p:nvPr/>
        </p:nvSpPr>
        <p:spPr>
          <a:xfrm>
            <a:off x="7190326" y="1469324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72CC01E-F6BD-4AB4-B541-CB611CC4192E}"/>
              </a:ext>
            </a:extLst>
          </p:cNvPr>
          <p:cNvSpPr txBox="1">
            <a:spLocks/>
          </p:cNvSpPr>
          <p:nvPr/>
        </p:nvSpPr>
        <p:spPr>
          <a:xfrm>
            <a:off x="2333003" y="1050911"/>
            <a:ext cx="78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Top </a:t>
            </a:r>
            <a:r>
              <a:rPr lang="pt-PT" sz="12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three</a:t>
            </a:r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box – pontuações 8, 9 ou 10 numa escala de 0 “muito insatisfeito” a 10 “muito satisfeito”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global com os canais de relação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183A621E-E302-4C0D-B2A7-7807A2DBE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434224" y="697425"/>
            <a:ext cx="2052888" cy="6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8A35840B-4C2A-4D4C-AB54-86A7E238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6" y="6591868"/>
            <a:ext cx="6379211" cy="2308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95" name="Text Box 42">
            <a:extLst>
              <a:ext uri="{FF2B5EF4-FFF2-40B4-BE49-F238E27FC236}">
                <a16:creationId xmlns:a16="http://schemas.microsoft.com/office/drawing/2014/main" id="{498DCBCA-1DBE-5295-46DE-92EED1BF3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217764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0EB5C67-A02D-BC22-6080-2EE0477E6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2831458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97" name="Gráfico 96">
            <a:extLst>
              <a:ext uri="{FF2B5EF4-FFF2-40B4-BE49-F238E27FC236}">
                <a16:creationId xmlns:a16="http://schemas.microsoft.com/office/drawing/2014/main" id="{84E423AD-F9F3-0E45-8A02-59DABAED7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088844"/>
              </p:ext>
            </p:extLst>
          </p:nvPr>
        </p:nvGraphicFramePr>
        <p:xfrm>
          <a:off x="2144994" y="1468696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0" name="Picture 2" descr="Homepage">
            <a:extLst>
              <a:ext uri="{FF2B5EF4-FFF2-40B4-BE49-F238E27FC236}">
                <a16:creationId xmlns:a16="http://schemas.microsoft.com/office/drawing/2014/main" id="{811935E6-5A95-6E91-45C9-712B4AD6B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144009" y="250954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68360B8-09AE-D2B2-88E7-083491A6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111580" y="2512235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Comunicado">
            <a:extLst>
              <a:ext uri="{FF2B5EF4-FFF2-40B4-BE49-F238E27FC236}">
                <a16:creationId xmlns:a16="http://schemas.microsoft.com/office/drawing/2014/main" id="{48C60FC6-93B4-C696-48AA-7C05CCA19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881053" y="2458852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Tarjetas de crédito Visa Classic y Oro de Novo Banco">
            <a:extLst>
              <a:ext uri="{FF2B5EF4-FFF2-40B4-BE49-F238E27FC236}">
                <a16:creationId xmlns:a16="http://schemas.microsoft.com/office/drawing/2014/main" id="{52341CE4-E1EB-B9B8-120E-AF31BFA1B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773118" y="249401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uadroTexto 128">
            <a:extLst>
              <a:ext uri="{FF2B5EF4-FFF2-40B4-BE49-F238E27FC236}">
                <a16:creationId xmlns:a16="http://schemas.microsoft.com/office/drawing/2014/main" id="{86520257-F853-2F0E-3990-DC61997CB813}"/>
              </a:ext>
            </a:extLst>
          </p:cNvPr>
          <p:cNvSpPr txBox="1"/>
          <p:nvPr/>
        </p:nvSpPr>
        <p:spPr>
          <a:xfrm>
            <a:off x="7509775" y="252214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37" name="Picture 2">
            <a:extLst>
              <a:ext uri="{FF2B5EF4-FFF2-40B4-BE49-F238E27FC236}">
                <a16:creationId xmlns:a16="http://schemas.microsoft.com/office/drawing/2014/main" id="{E04D231F-7D90-B870-990A-F106EE2B2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940622" y="2503540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49E78C5-1769-2463-6DB0-1EAAB8058AB7}"/>
              </a:ext>
            </a:extLst>
          </p:cNvPr>
          <p:cNvGrpSpPr/>
          <p:nvPr/>
        </p:nvGrpSpPr>
        <p:grpSpPr>
          <a:xfrm>
            <a:off x="406121" y="6244813"/>
            <a:ext cx="1245355" cy="261610"/>
            <a:chOff x="9164719" y="392389"/>
            <a:chExt cx="1245355" cy="261610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EB1C7AA-C958-7C65-13C6-16378A45645A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099EE84-30E4-4FD1-8811-FB4F844EA4F5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276DDC-89A5-D0EB-CE9B-D55AC7903054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2A77513-0D0D-2A32-DAD9-B87FFDA94DF6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0C8D7D60-E8B7-ED6B-0A96-F96383D64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58062" y="1499686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9FE82ADC-41EB-2AE1-0507-832404EF59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181700" y="1517102"/>
            <a:ext cx="199000" cy="199000"/>
          </a:xfrm>
          <a:prstGeom prst="rect">
            <a:avLst/>
          </a:prstGeom>
        </p:spPr>
      </p:pic>
      <p:pic>
        <p:nvPicPr>
          <p:cNvPr id="25" name="Gráfico 24" descr="Círculo con flecha a la izquierda con relleno sólido">
            <a:extLst>
              <a:ext uri="{FF2B5EF4-FFF2-40B4-BE49-F238E27FC236}">
                <a16:creationId xmlns:a16="http://schemas.microsoft.com/office/drawing/2014/main" id="{7E4BF2E5-7DA4-C2FC-9792-E00F6C7AA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8467519" y="1512519"/>
            <a:ext cx="199000" cy="199000"/>
          </a:xfrm>
          <a:prstGeom prst="rect">
            <a:avLst/>
          </a:prstGeom>
        </p:spPr>
      </p:pic>
      <p:pic>
        <p:nvPicPr>
          <p:cNvPr id="26" name="Gráfico 25" descr="Círculo con flecha a la izquierda con relleno sólido">
            <a:extLst>
              <a:ext uri="{FF2B5EF4-FFF2-40B4-BE49-F238E27FC236}">
                <a16:creationId xmlns:a16="http://schemas.microsoft.com/office/drawing/2014/main" id="{4C871770-08BD-55BE-5781-2FEDCF4D91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10100062" y="1533319"/>
            <a:ext cx="199000" cy="199000"/>
          </a:xfrm>
          <a:prstGeom prst="rect">
            <a:avLst/>
          </a:prstGeom>
        </p:spPr>
      </p:pic>
      <p:sp>
        <p:nvSpPr>
          <p:cNvPr id="29" name="66 Rectángulo">
            <a:extLst>
              <a:ext uri="{FF2B5EF4-FFF2-40B4-BE49-F238E27FC236}">
                <a16:creationId xmlns:a16="http://schemas.microsoft.com/office/drawing/2014/main" id="{333C43CE-D287-C353-F1ED-20B0ECF12AB9}"/>
              </a:ext>
            </a:extLst>
          </p:cNvPr>
          <p:cNvSpPr/>
          <p:nvPr/>
        </p:nvSpPr>
        <p:spPr>
          <a:xfrm>
            <a:off x="10482066" y="4887029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1" name="66 Rectángulo">
            <a:extLst>
              <a:ext uri="{FF2B5EF4-FFF2-40B4-BE49-F238E27FC236}">
                <a16:creationId xmlns:a16="http://schemas.microsoft.com/office/drawing/2014/main" id="{2B1D6E4C-B23C-0969-4268-7AA9F50406E3}"/>
              </a:ext>
            </a:extLst>
          </p:cNvPr>
          <p:cNvSpPr/>
          <p:nvPr/>
        </p:nvSpPr>
        <p:spPr>
          <a:xfrm>
            <a:off x="5563818" y="4887029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F6226DB0-89C8-33B6-586E-252164CEE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557816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21CA191E-5CF7-6B5D-1FAC-2B9B93BA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6231971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E8285292-84F1-C1C4-5110-B3C9F4C2C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937701"/>
              </p:ext>
            </p:extLst>
          </p:nvPr>
        </p:nvGraphicFramePr>
        <p:xfrm>
          <a:off x="2144994" y="4869209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37" name="Picture 2" descr="Homepage">
            <a:extLst>
              <a:ext uri="{FF2B5EF4-FFF2-40B4-BE49-F238E27FC236}">
                <a16:creationId xmlns:a16="http://schemas.microsoft.com/office/drawing/2014/main" id="{55EDEB1D-8EBD-12C2-B452-2B1171F11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126138" y="588817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1602B3D-19B7-E3F3-B1F3-2D5E8A15A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72616" y="587552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Comunicado">
            <a:extLst>
              <a:ext uri="{FF2B5EF4-FFF2-40B4-BE49-F238E27FC236}">
                <a16:creationId xmlns:a16="http://schemas.microsoft.com/office/drawing/2014/main" id="{AFCD5D1B-0EA2-CE06-3D10-0018F86D7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490388" y="584726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Tarjetas de crédito Visa Classic y Oro de Novo Banco">
            <a:extLst>
              <a:ext uri="{FF2B5EF4-FFF2-40B4-BE49-F238E27FC236}">
                <a16:creationId xmlns:a16="http://schemas.microsoft.com/office/drawing/2014/main" id="{F6994AFC-DB18-8BAA-9430-C12CD7A8B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456149" y="585714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5EB481-3AC2-1C32-55E3-1DFCA300A264}"/>
              </a:ext>
            </a:extLst>
          </p:cNvPr>
          <p:cNvSpPr txBox="1"/>
          <p:nvPr/>
        </p:nvSpPr>
        <p:spPr>
          <a:xfrm>
            <a:off x="5877733" y="5871518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14F572B7-3DBA-00FA-8E7A-885934A32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925570" y="5921245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5856C672-9A33-8656-EA5C-820084C27DA3}"/>
              </a:ext>
            </a:extLst>
          </p:cNvPr>
          <p:cNvSpPr txBox="1">
            <a:spLocks/>
          </p:cNvSpPr>
          <p:nvPr/>
        </p:nvSpPr>
        <p:spPr>
          <a:xfrm>
            <a:off x="-66201" y="4629897"/>
            <a:ext cx="1778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Telefone/fax/ correio eletrónico com a balção**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77" name="Picture 4" descr="Imagen relacionada">
            <a:extLst>
              <a:ext uri="{FF2B5EF4-FFF2-40B4-BE49-F238E27FC236}">
                <a16:creationId xmlns:a16="http://schemas.microsoft.com/office/drawing/2014/main" id="{325750CC-7D11-2B9B-E4EE-6A5D0E63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2" y="5268380"/>
            <a:ext cx="688207" cy="6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D96DC954-EC64-57AC-0F81-43984A366C3F}"/>
              </a:ext>
            </a:extLst>
          </p:cNvPr>
          <p:cNvSpPr txBox="1">
            <a:spLocks/>
          </p:cNvSpPr>
          <p:nvPr/>
        </p:nvSpPr>
        <p:spPr>
          <a:xfrm>
            <a:off x="36834" y="1512058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Gerente de conta</a:t>
            </a:r>
          </a:p>
        </p:txBody>
      </p:sp>
      <p:pic>
        <p:nvPicPr>
          <p:cNvPr id="82" name="Picture 6" descr="Imagen relacionada">
            <a:extLst>
              <a:ext uri="{FF2B5EF4-FFF2-40B4-BE49-F238E27FC236}">
                <a16:creationId xmlns:a16="http://schemas.microsoft.com/office/drawing/2014/main" id="{D6134F88-539D-FE6F-2A9E-A595B914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5" y="1875403"/>
            <a:ext cx="505715" cy="5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áfico 84" descr="Círculo con flecha a la izquierda con relleno sólido">
            <a:extLst>
              <a:ext uri="{FF2B5EF4-FFF2-40B4-BE49-F238E27FC236}">
                <a16:creationId xmlns:a16="http://schemas.microsoft.com/office/drawing/2014/main" id="{4AF04F72-841E-371B-C177-75009E9EE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1694495" y="1566446"/>
            <a:ext cx="199000" cy="199000"/>
          </a:xfrm>
          <a:prstGeom prst="rect">
            <a:avLst/>
          </a:prstGeom>
        </p:spPr>
      </p:pic>
      <p:sp>
        <p:nvSpPr>
          <p:cNvPr id="90" name="Text Box 30">
            <a:extLst>
              <a:ext uri="{FF2B5EF4-FFF2-40B4-BE49-F238E27FC236}">
                <a16:creationId xmlns:a16="http://schemas.microsoft.com/office/drawing/2014/main" id="{0B9571D9-6E8D-5CE5-24F7-43AE6E226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798" y="6573724"/>
            <a:ext cx="5605361" cy="2308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eaLnBrk="0" hangingPunct="0">
              <a:defRPr sz="900">
                <a:latin typeface="Lato" panose="020F0502020204030203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s-ES" dirty="0"/>
              <a:t>**</a:t>
            </a:r>
            <a:r>
              <a:rPr lang="pt-BR" dirty="0"/>
              <a:t>Os dados de medição anteriores não são exibidos para este canal porque esta pergunta não foi feita</a:t>
            </a:r>
            <a:r>
              <a:rPr lang="es-ES" dirty="0"/>
              <a:t>.</a:t>
            </a:r>
            <a:endParaRPr lang="pt-PT" dirty="0"/>
          </a:p>
        </p:txBody>
      </p:sp>
      <p:sp>
        <p:nvSpPr>
          <p:cNvPr id="93" name="66 Rectángulo">
            <a:extLst>
              <a:ext uri="{FF2B5EF4-FFF2-40B4-BE49-F238E27FC236}">
                <a16:creationId xmlns:a16="http://schemas.microsoft.com/office/drawing/2014/main" id="{6299778F-3847-2E5B-CD14-0BC7A5355C17}"/>
              </a:ext>
            </a:extLst>
          </p:cNvPr>
          <p:cNvSpPr/>
          <p:nvPr/>
        </p:nvSpPr>
        <p:spPr>
          <a:xfrm>
            <a:off x="5572978" y="3127894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94" name="66 Rectángulo">
            <a:extLst>
              <a:ext uri="{FF2B5EF4-FFF2-40B4-BE49-F238E27FC236}">
                <a16:creationId xmlns:a16="http://schemas.microsoft.com/office/drawing/2014/main" id="{1292D651-47E0-860E-D0A9-D19DC7744FC5}"/>
              </a:ext>
            </a:extLst>
          </p:cNvPr>
          <p:cNvSpPr/>
          <p:nvPr/>
        </p:nvSpPr>
        <p:spPr>
          <a:xfrm>
            <a:off x="7227905" y="3127894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pic>
        <p:nvPicPr>
          <p:cNvPr id="99" name="Picture 8" descr="Resultado de imagen de icono raton pc">
            <a:extLst>
              <a:ext uri="{FF2B5EF4-FFF2-40B4-BE49-F238E27FC236}">
                <a16:creationId xmlns:a16="http://schemas.microsoft.com/office/drawing/2014/main" id="{39949156-0C54-06F0-CD90-D70CBABB2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4" y="3589456"/>
            <a:ext cx="621175" cy="6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uadroTexto 103">
            <a:extLst>
              <a:ext uri="{FF2B5EF4-FFF2-40B4-BE49-F238E27FC236}">
                <a16:creationId xmlns:a16="http://schemas.microsoft.com/office/drawing/2014/main" id="{A0D6CF72-515A-E319-F689-566B8067F065}"/>
              </a:ext>
            </a:extLst>
          </p:cNvPr>
          <p:cNvSpPr txBox="1">
            <a:spLocks/>
          </p:cNvSpPr>
          <p:nvPr/>
        </p:nvSpPr>
        <p:spPr>
          <a:xfrm>
            <a:off x="72622" y="3254570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Homebanking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08" name="Text Box 42">
            <a:extLst>
              <a:ext uri="{FF2B5EF4-FFF2-40B4-BE49-F238E27FC236}">
                <a16:creationId xmlns:a16="http://schemas.microsoft.com/office/drawing/2014/main" id="{B57D23BA-EDAF-9F2B-B776-490FBF698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381902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111" name="Gráfico 110">
            <a:extLst>
              <a:ext uri="{FF2B5EF4-FFF2-40B4-BE49-F238E27FC236}">
                <a16:creationId xmlns:a16="http://schemas.microsoft.com/office/drawing/2014/main" id="{E1F05537-2DE9-5071-5443-DF863A9BC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417345"/>
              </p:ext>
            </p:extLst>
          </p:nvPr>
        </p:nvGraphicFramePr>
        <p:xfrm>
          <a:off x="2144994" y="3110074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112" name="Picture 2" descr="Homepage">
            <a:extLst>
              <a:ext uri="{FF2B5EF4-FFF2-40B4-BE49-F238E27FC236}">
                <a16:creationId xmlns:a16="http://schemas.microsoft.com/office/drawing/2014/main" id="{1C71D99D-3940-9565-7A32-67A0348C5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237162" y="4129039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A6F9E52-3932-378B-6F44-21483D9EB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84480" y="4116389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Comunicado">
            <a:extLst>
              <a:ext uri="{FF2B5EF4-FFF2-40B4-BE49-F238E27FC236}">
                <a16:creationId xmlns:a16="http://schemas.microsoft.com/office/drawing/2014/main" id="{AEDA3E11-D8C0-6C70-918F-1D1802A8B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1041503" y="4053290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0" descr="Tarjetas de crédito Visa Classic y Oro de Novo Banco">
            <a:extLst>
              <a:ext uri="{FF2B5EF4-FFF2-40B4-BE49-F238E27FC236}">
                <a16:creationId xmlns:a16="http://schemas.microsoft.com/office/drawing/2014/main" id="{45807216-5EC8-B837-23A3-37C685BBB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066601" y="409800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 Box 30">
            <a:extLst>
              <a:ext uri="{FF2B5EF4-FFF2-40B4-BE49-F238E27FC236}">
                <a16:creationId xmlns:a16="http://schemas.microsoft.com/office/drawing/2014/main" id="{9C1CF6B9-EB2B-E42E-FABB-B614318AE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4472836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B9EBD7CD-9CC1-B2D3-7B5A-A611CAAF9D9C}"/>
              </a:ext>
            </a:extLst>
          </p:cNvPr>
          <p:cNvSpPr txBox="1"/>
          <p:nvPr/>
        </p:nvSpPr>
        <p:spPr>
          <a:xfrm>
            <a:off x="7524951" y="4112383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21" name="Picture 2">
            <a:extLst>
              <a:ext uri="{FF2B5EF4-FFF2-40B4-BE49-F238E27FC236}">
                <a16:creationId xmlns:a16="http://schemas.microsoft.com/office/drawing/2014/main" id="{4D769EB7-73F9-9625-5D85-8C433A693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032010" y="4162110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Gráfico 124" descr="Círculo con flecha a la izquierda con relleno sólido">
            <a:extLst>
              <a:ext uri="{FF2B5EF4-FFF2-40B4-BE49-F238E27FC236}">
                <a16:creationId xmlns:a16="http://schemas.microsoft.com/office/drawing/2014/main" id="{F704E6BF-A24F-C10F-ECC0-84A5D5BE75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5188747" y="3155218"/>
            <a:ext cx="199000" cy="199000"/>
          </a:xfrm>
          <a:prstGeom prst="rect">
            <a:avLst/>
          </a:prstGeom>
        </p:spPr>
      </p:pic>
      <p:pic>
        <p:nvPicPr>
          <p:cNvPr id="126" name="Gráfico 125" descr="Círculo con flecha a la izquierda con relleno sólido">
            <a:extLst>
              <a:ext uri="{FF2B5EF4-FFF2-40B4-BE49-F238E27FC236}">
                <a16:creationId xmlns:a16="http://schemas.microsoft.com/office/drawing/2014/main" id="{4773C706-17DA-20D4-BC2C-C53A7E21C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556923" y="3094861"/>
            <a:ext cx="199000" cy="199000"/>
          </a:xfrm>
          <a:prstGeom prst="rect">
            <a:avLst/>
          </a:prstGeom>
        </p:spPr>
      </p:pic>
      <p:pic>
        <p:nvPicPr>
          <p:cNvPr id="132" name="Gráfico 131" descr="Círculo con flecha a la izquierda con relleno sólido">
            <a:extLst>
              <a:ext uri="{FF2B5EF4-FFF2-40B4-BE49-F238E27FC236}">
                <a16:creationId xmlns:a16="http://schemas.microsoft.com/office/drawing/2014/main" id="{F66453B7-597D-FF2C-1425-EB15BC67B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6808851" y="3191321"/>
            <a:ext cx="199000" cy="199000"/>
          </a:xfrm>
          <a:prstGeom prst="rect">
            <a:avLst/>
          </a:prstGeom>
        </p:spPr>
      </p:pic>
      <p:pic>
        <p:nvPicPr>
          <p:cNvPr id="134" name="Gráfico 133" descr="Círculo con flecha a la izquierda con relleno sólido">
            <a:extLst>
              <a:ext uri="{FF2B5EF4-FFF2-40B4-BE49-F238E27FC236}">
                <a16:creationId xmlns:a16="http://schemas.microsoft.com/office/drawing/2014/main" id="{52A453C2-997E-FF54-4D09-6C029ACA2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8495479" y="3191195"/>
            <a:ext cx="199000" cy="199000"/>
          </a:xfrm>
          <a:prstGeom prst="rect">
            <a:avLst/>
          </a:prstGeom>
        </p:spPr>
      </p:pic>
      <p:pic>
        <p:nvPicPr>
          <p:cNvPr id="138" name="Gráfico 137" descr="Círculo con flecha a la izquierda con relleno sólido">
            <a:extLst>
              <a:ext uri="{FF2B5EF4-FFF2-40B4-BE49-F238E27FC236}">
                <a16:creationId xmlns:a16="http://schemas.microsoft.com/office/drawing/2014/main" id="{EABD948F-5709-3F31-9197-115B93A60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10063692" y="3191195"/>
            <a:ext cx="199000" cy="199000"/>
          </a:xfrm>
          <a:prstGeom prst="rect">
            <a:avLst/>
          </a:prstGeom>
        </p:spPr>
      </p:pic>
      <p:pic>
        <p:nvPicPr>
          <p:cNvPr id="139" name="Gráfico 138" descr="Círculo con flecha a la izquierda con relleno sólido">
            <a:extLst>
              <a:ext uri="{FF2B5EF4-FFF2-40B4-BE49-F238E27FC236}">
                <a16:creationId xmlns:a16="http://schemas.microsoft.com/office/drawing/2014/main" id="{10C1F81D-2D47-1406-BD53-40E9F813ED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11739402" y="3191195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8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66 Rectángulo">
            <a:extLst>
              <a:ext uri="{FF2B5EF4-FFF2-40B4-BE49-F238E27FC236}">
                <a16:creationId xmlns:a16="http://schemas.microsoft.com/office/drawing/2014/main" id="{63543F3D-51C3-985B-9849-299A8328DF00}"/>
              </a:ext>
            </a:extLst>
          </p:cNvPr>
          <p:cNvSpPr/>
          <p:nvPr/>
        </p:nvSpPr>
        <p:spPr>
          <a:xfrm>
            <a:off x="3933895" y="3110446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6" name="66 Rectángulo">
            <a:extLst>
              <a:ext uri="{FF2B5EF4-FFF2-40B4-BE49-F238E27FC236}">
                <a16:creationId xmlns:a16="http://schemas.microsoft.com/office/drawing/2014/main" id="{7317C3F1-3F8B-539C-43F4-EECCA9F53BDB}"/>
              </a:ext>
            </a:extLst>
          </p:cNvPr>
          <p:cNvSpPr/>
          <p:nvPr/>
        </p:nvSpPr>
        <p:spPr>
          <a:xfrm>
            <a:off x="8827541" y="3110446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91" name="66 Rectángulo">
            <a:extLst>
              <a:ext uri="{FF2B5EF4-FFF2-40B4-BE49-F238E27FC236}">
                <a16:creationId xmlns:a16="http://schemas.microsoft.com/office/drawing/2014/main" id="{BBAEAAAB-8933-0B47-9045-3715A128C8AC}"/>
              </a:ext>
            </a:extLst>
          </p:cNvPr>
          <p:cNvSpPr/>
          <p:nvPr/>
        </p:nvSpPr>
        <p:spPr>
          <a:xfrm>
            <a:off x="5572978" y="1429721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02" name="66 Rectángulo">
            <a:extLst>
              <a:ext uri="{FF2B5EF4-FFF2-40B4-BE49-F238E27FC236}">
                <a16:creationId xmlns:a16="http://schemas.microsoft.com/office/drawing/2014/main" id="{769688FD-6DF4-4274-9B0C-D45E3A97EB8E}"/>
              </a:ext>
            </a:extLst>
          </p:cNvPr>
          <p:cNvSpPr/>
          <p:nvPr/>
        </p:nvSpPr>
        <p:spPr>
          <a:xfrm>
            <a:off x="3944765" y="1429721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72CC01E-F6BD-4AB4-B541-CB611CC4192E}"/>
              </a:ext>
            </a:extLst>
          </p:cNvPr>
          <p:cNvSpPr txBox="1">
            <a:spLocks/>
          </p:cNvSpPr>
          <p:nvPr/>
        </p:nvSpPr>
        <p:spPr>
          <a:xfrm>
            <a:off x="2333003" y="1050911"/>
            <a:ext cx="78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Top </a:t>
            </a:r>
            <a:r>
              <a:rPr lang="pt-PT" sz="12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three</a:t>
            </a:r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box – pontuações 8, 9 ou 10 numa escala de 0 “muito insatisfeito” a 10 “muito satisfeito”</a:t>
            </a: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4334F3AA-4338-41D8-9512-B9FD549DF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212085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E2A8000-EB37-4DB9-9EAA-5D678C5D8FE9}"/>
              </a:ext>
            </a:extLst>
          </p:cNvPr>
          <p:cNvSpPr txBox="1">
            <a:spLocks/>
          </p:cNvSpPr>
          <p:nvPr/>
        </p:nvSpPr>
        <p:spPr>
          <a:xfrm>
            <a:off x="72622" y="3120887"/>
            <a:ext cx="191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Centro de Empresas especializado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global com os canais de relação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183A621E-E302-4C0D-B2A7-7807A2DBE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434224" y="697425"/>
            <a:ext cx="2052888" cy="6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graphicFrame>
        <p:nvGraphicFramePr>
          <p:cNvPr id="109" name="Gráfico 108">
            <a:extLst>
              <a:ext uri="{FF2B5EF4-FFF2-40B4-BE49-F238E27FC236}">
                <a16:creationId xmlns:a16="http://schemas.microsoft.com/office/drawing/2014/main" id="{ACE50D94-5274-4B72-8487-714AAE818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76113"/>
              </p:ext>
            </p:extLst>
          </p:nvPr>
        </p:nvGraphicFramePr>
        <p:xfrm>
          <a:off x="2144994" y="141190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6" name="Text Box 30">
            <a:extLst>
              <a:ext uri="{FF2B5EF4-FFF2-40B4-BE49-F238E27FC236}">
                <a16:creationId xmlns:a16="http://schemas.microsoft.com/office/drawing/2014/main" id="{8A35840B-4C2A-4D4C-AB54-86A7E238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17" y="6575472"/>
            <a:ext cx="6379211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95" name="Text Box 42">
            <a:extLst>
              <a:ext uri="{FF2B5EF4-FFF2-40B4-BE49-F238E27FC236}">
                <a16:creationId xmlns:a16="http://schemas.microsoft.com/office/drawing/2014/main" id="{498DCBCA-1DBE-5295-46DE-92EED1BF3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381877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96" name="Text Box 30">
            <a:extLst>
              <a:ext uri="{FF2B5EF4-FFF2-40B4-BE49-F238E27FC236}">
                <a16:creationId xmlns:a16="http://schemas.microsoft.com/office/drawing/2014/main" id="{20EB5C67-A02D-BC22-6080-2EE0477E6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4472580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97" name="Gráfico 96">
            <a:extLst>
              <a:ext uri="{FF2B5EF4-FFF2-40B4-BE49-F238E27FC236}">
                <a16:creationId xmlns:a16="http://schemas.microsoft.com/office/drawing/2014/main" id="{84E423AD-F9F3-0E45-8A02-59DABAED7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315942"/>
              </p:ext>
            </p:extLst>
          </p:nvPr>
        </p:nvGraphicFramePr>
        <p:xfrm>
          <a:off x="2144994" y="3109818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0" name="Picture 2" descr="Homepage">
            <a:extLst>
              <a:ext uri="{FF2B5EF4-FFF2-40B4-BE49-F238E27FC236}">
                <a16:creationId xmlns:a16="http://schemas.microsoft.com/office/drawing/2014/main" id="{811935E6-5A95-6E91-45C9-712B4AD6B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513663" y="4150665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68360B8-09AE-D2B2-88E7-083491A6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59116" y="415335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Comunicado">
            <a:extLst>
              <a:ext uri="{FF2B5EF4-FFF2-40B4-BE49-F238E27FC236}">
                <a16:creationId xmlns:a16="http://schemas.microsoft.com/office/drawing/2014/main" id="{48C60FC6-93B4-C696-48AA-7C05CCA19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995684" y="409997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Tarjetas de crédito Visa Classic y Oro de Novo Banco">
            <a:extLst>
              <a:ext uri="{FF2B5EF4-FFF2-40B4-BE49-F238E27FC236}">
                <a16:creationId xmlns:a16="http://schemas.microsoft.com/office/drawing/2014/main" id="{52341CE4-E1EB-B9B8-120E-AF31BFA1B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773118" y="413513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uadroTexto 128">
            <a:extLst>
              <a:ext uri="{FF2B5EF4-FFF2-40B4-BE49-F238E27FC236}">
                <a16:creationId xmlns:a16="http://schemas.microsoft.com/office/drawing/2014/main" id="{86520257-F853-2F0E-3990-DC61997CB813}"/>
              </a:ext>
            </a:extLst>
          </p:cNvPr>
          <p:cNvSpPr txBox="1"/>
          <p:nvPr/>
        </p:nvSpPr>
        <p:spPr>
          <a:xfrm>
            <a:off x="9146990" y="4163262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30" name="Text Box 30">
            <a:extLst>
              <a:ext uri="{FF2B5EF4-FFF2-40B4-BE49-F238E27FC236}">
                <a16:creationId xmlns:a16="http://schemas.microsoft.com/office/drawing/2014/main" id="{65EE9BE5-CFA7-2F59-BF08-06436FDE5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0925" y="4177718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31" name="Text Box 30">
            <a:extLst>
              <a:ext uri="{FF2B5EF4-FFF2-40B4-BE49-F238E27FC236}">
                <a16:creationId xmlns:a16="http://schemas.microsoft.com/office/drawing/2014/main" id="{2A5687BB-7189-B659-F53E-FD5A5BD03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985" y="432810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33" name="Text Box 30">
            <a:extLst>
              <a:ext uri="{FF2B5EF4-FFF2-40B4-BE49-F238E27FC236}">
                <a16:creationId xmlns:a16="http://schemas.microsoft.com/office/drawing/2014/main" id="{58959F2D-8B13-78BE-102C-D8035C629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971" y="4247487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137" name="Picture 2">
            <a:extLst>
              <a:ext uri="{FF2B5EF4-FFF2-40B4-BE49-F238E27FC236}">
                <a16:creationId xmlns:a16="http://schemas.microsoft.com/office/drawing/2014/main" id="{E04D231F-7D90-B870-990A-F106EE2B2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410345" y="4144662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49E78C5-1769-2463-6DB0-1EAAB8058AB7}"/>
              </a:ext>
            </a:extLst>
          </p:cNvPr>
          <p:cNvGrpSpPr/>
          <p:nvPr/>
        </p:nvGrpSpPr>
        <p:grpSpPr>
          <a:xfrm>
            <a:off x="406121" y="6244813"/>
            <a:ext cx="1245355" cy="261610"/>
            <a:chOff x="9164719" y="392389"/>
            <a:chExt cx="1245355" cy="261610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EB1C7AA-C958-7C65-13C6-16378A45645A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099EE84-30E4-4FD1-8811-FB4F844EA4F5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276DDC-89A5-D0EB-CE9B-D55AC7903054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2A77513-0D0D-2A32-DAD9-B87FFDA94DF6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40" name="Picture 2" descr="Homepage">
            <a:extLst>
              <a:ext uri="{FF2B5EF4-FFF2-40B4-BE49-F238E27FC236}">
                <a16:creationId xmlns:a16="http://schemas.microsoft.com/office/drawing/2014/main" id="{8795F46D-AC7E-4EF2-ABCC-C3703827A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504735" y="2430866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C35D8BE-4C4F-415F-96BD-1490BA5DB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84480" y="241821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 descr="Comunicado">
            <a:extLst>
              <a:ext uri="{FF2B5EF4-FFF2-40B4-BE49-F238E27FC236}">
                <a16:creationId xmlns:a16="http://schemas.microsoft.com/office/drawing/2014/main" id="{00CE96A7-B7F7-4CD4-890A-9F9065B53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1041503" y="235511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Tarjetas de crédito Visa Classic y Oro de Novo Banco">
            <a:extLst>
              <a:ext uri="{FF2B5EF4-FFF2-40B4-BE49-F238E27FC236}">
                <a16:creationId xmlns:a16="http://schemas.microsoft.com/office/drawing/2014/main" id="{C501E073-9DCE-4A18-9F15-102EFADB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066601" y="239983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30">
            <a:extLst>
              <a:ext uri="{FF2B5EF4-FFF2-40B4-BE49-F238E27FC236}">
                <a16:creationId xmlns:a16="http://schemas.microsoft.com/office/drawing/2014/main" id="{98F5BE0D-DB8F-4AA2-8C0C-7E5CF5F6B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277466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61024887-D705-493D-91B3-61CA96769C0F}"/>
              </a:ext>
            </a:extLst>
          </p:cNvPr>
          <p:cNvSpPr txBox="1"/>
          <p:nvPr/>
        </p:nvSpPr>
        <p:spPr>
          <a:xfrm>
            <a:off x="4241811" y="241421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709EEC62-2352-99E0-E40B-9580E07DD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032010" y="2463937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CDEE249F-33C7-2541-4A67-C101B7E15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5188747" y="1474463"/>
            <a:ext cx="199000" cy="199000"/>
          </a:xfrm>
          <a:prstGeom prst="rect">
            <a:avLst/>
          </a:prstGeom>
        </p:spPr>
      </p:pic>
      <p:pic>
        <p:nvPicPr>
          <p:cNvPr id="13" name="Gráfico 12" descr="Círculo con flecha a la izquierda con relleno sólido">
            <a:extLst>
              <a:ext uri="{FF2B5EF4-FFF2-40B4-BE49-F238E27FC236}">
                <a16:creationId xmlns:a16="http://schemas.microsoft.com/office/drawing/2014/main" id="{3C10598B-D32B-D5F7-5930-6BE4F4F47E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556923" y="1414106"/>
            <a:ext cx="199000" cy="199000"/>
          </a:xfrm>
          <a:prstGeom prst="rect">
            <a:avLst/>
          </a:prstGeom>
        </p:spPr>
      </p:pic>
      <p:pic>
        <p:nvPicPr>
          <p:cNvPr id="15" name="Gráfico 14" descr="Círculo con flecha a la izquierda con relleno sólido">
            <a:extLst>
              <a:ext uri="{FF2B5EF4-FFF2-40B4-BE49-F238E27FC236}">
                <a16:creationId xmlns:a16="http://schemas.microsoft.com/office/drawing/2014/main" id="{7AC8D1FD-6EC0-11A0-8B31-34486E95BB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8451934" y="1536567"/>
            <a:ext cx="199000" cy="199000"/>
          </a:xfrm>
          <a:prstGeom prst="rect">
            <a:avLst/>
          </a:prstGeom>
        </p:spPr>
      </p:pic>
      <p:pic>
        <p:nvPicPr>
          <p:cNvPr id="16" name="Gráfico 15" descr="Círculo con flecha a la izquierda con relleno sólido">
            <a:extLst>
              <a:ext uri="{FF2B5EF4-FFF2-40B4-BE49-F238E27FC236}">
                <a16:creationId xmlns:a16="http://schemas.microsoft.com/office/drawing/2014/main" id="{95CC86FC-49ED-83CA-10E3-A2366C5D6F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0054983" y="1588821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99B23AC3-7DF6-DD82-0C53-3DDF165468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1730693" y="1693321"/>
            <a:ext cx="199000" cy="199000"/>
          </a:xfrm>
          <a:prstGeom prst="rect">
            <a:avLst/>
          </a:prstGeom>
        </p:spPr>
      </p:pic>
      <p:sp>
        <p:nvSpPr>
          <p:cNvPr id="20" name="Text Box 30">
            <a:extLst>
              <a:ext uri="{FF2B5EF4-FFF2-40B4-BE49-F238E27FC236}">
                <a16:creationId xmlns:a16="http://schemas.microsoft.com/office/drawing/2014/main" id="{9D5C35C7-1F9B-FDF8-A9A4-2C8AE4E6F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726" y="416896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D1AA181F-AFE9-8DE2-5CCD-29908F9D3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8451934" y="3225504"/>
            <a:ext cx="199000" cy="199000"/>
          </a:xfrm>
          <a:prstGeom prst="rect">
            <a:avLst/>
          </a:prstGeom>
        </p:spPr>
      </p:pic>
      <p:pic>
        <p:nvPicPr>
          <p:cNvPr id="26" name="Gráfico 25" descr="Círculo con flecha a la izquierda con relleno sólido">
            <a:extLst>
              <a:ext uri="{FF2B5EF4-FFF2-40B4-BE49-F238E27FC236}">
                <a16:creationId xmlns:a16="http://schemas.microsoft.com/office/drawing/2014/main" id="{4C871770-08BD-55BE-5781-2FEDCF4D91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1707400" y="3331123"/>
            <a:ext cx="199000" cy="199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18B60F-F664-CD46-2CFF-3C36639A7A32}"/>
              </a:ext>
            </a:extLst>
          </p:cNvPr>
          <p:cNvSpPr txBox="1">
            <a:spLocks/>
          </p:cNvSpPr>
          <p:nvPr/>
        </p:nvSpPr>
        <p:spPr>
          <a:xfrm>
            <a:off x="193904" y="1534348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Balcões do banco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" name="Picture 4" descr="Resultado de imagen de icono oficina bancaria">
            <a:extLst>
              <a:ext uri="{FF2B5EF4-FFF2-40B4-BE49-F238E27FC236}">
                <a16:creationId xmlns:a16="http://schemas.microsoft.com/office/drawing/2014/main" id="{19302B4F-5455-2864-F0EA-9A0D72B70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22526" r="20006" b="22182"/>
          <a:stretch/>
        </p:blipFill>
        <p:spPr bwMode="auto">
          <a:xfrm>
            <a:off x="695294" y="1838478"/>
            <a:ext cx="617342" cy="56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7EFF4F4D-819F-EFF3-9607-CCE243F19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6809996" y="1512459"/>
            <a:ext cx="199000" cy="199000"/>
          </a:xfrm>
          <a:prstGeom prst="rect">
            <a:avLst/>
          </a:prstGeom>
        </p:spPr>
      </p:pic>
      <p:sp>
        <p:nvSpPr>
          <p:cNvPr id="19" name="Text Box 30">
            <a:extLst>
              <a:ext uri="{FF2B5EF4-FFF2-40B4-BE49-F238E27FC236}">
                <a16:creationId xmlns:a16="http://schemas.microsoft.com/office/drawing/2014/main" id="{2611BD37-1C73-8638-0543-86F36F2B9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3734" y="2621358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27" name="Text Box 30">
            <a:extLst>
              <a:ext uri="{FF2B5EF4-FFF2-40B4-BE49-F238E27FC236}">
                <a16:creationId xmlns:a16="http://schemas.microsoft.com/office/drawing/2014/main" id="{16CF133E-4E45-82AF-0B58-511BEB0A7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309" y="2500103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28" name="Text Box 30">
            <a:extLst>
              <a:ext uri="{FF2B5EF4-FFF2-40B4-BE49-F238E27FC236}">
                <a16:creationId xmlns:a16="http://schemas.microsoft.com/office/drawing/2014/main" id="{6404717D-192F-211A-58DF-B9E5065FC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366" y="243086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A5538491-9AAB-3D68-0C6A-A1CBBF2E8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0627" y="241421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71B9DA5B-7AFA-F040-F545-CA9D096B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9138" y="2569797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36" name="Gráfico 35" descr="Círculo con flecha a la izquierda con relleno sólido">
            <a:extLst>
              <a:ext uri="{FF2B5EF4-FFF2-40B4-BE49-F238E27FC236}">
                <a16:creationId xmlns:a16="http://schemas.microsoft.com/office/drawing/2014/main" id="{424C926D-9BDD-6496-36E4-C5ECEA82C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3549851" y="3241210"/>
            <a:ext cx="199000" cy="199000"/>
          </a:xfrm>
          <a:prstGeom prst="rect">
            <a:avLst/>
          </a:prstGeom>
        </p:spPr>
      </p:pic>
      <p:pic>
        <p:nvPicPr>
          <p:cNvPr id="37" name="Gráfico 36" descr="Círculo con flecha a la izquierda con relleno sólido">
            <a:extLst>
              <a:ext uri="{FF2B5EF4-FFF2-40B4-BE49-F238E27FC236}">
                <a16:creationId xmlns:a16="http://schemas.microsoft.com/office/drawing/2014/main" id="{F1F5D199-C7A2-7EA9-DAB3-7E963F8C87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5181476" y="3259531"/>
            <a:ext cx="199000" cy="199000"/>
          </a:xfrm>
          <a:prstGeom prst="rect">
            <a:avLst/>
          </a:prstGeom>
        </p:spPr>
      </p:pic>
      <p:pic>
        <p:nvPicPr>
          <p:cNvPr id="39" name="Gráfico 38" descr="Círculo con flecha a la izquierda con relleno sólido">
            <a:extLst>
              <a:ext uri="{FF2B5EF4-FFF2-40B4-BE49-F238E27FC236}">
                <a16:creationId xmlns:a16="http://schemas.microsoft.com/office/drawing/2014/main" id="{71565847-A8D4-D771-51FD-FCC2B042A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6806223" y="3259531"/>
            <a:ext cx="199000" cy="199000"/>
          </a:xfrm>
          <a:prstGeom prst="rect">
            <a:avLst/>
          </a:prstGeom>
        </p:spPr>
      </p:pic>
      <p:pic>
        <p:nvPicPr>
          <p:cNvPr id="47" name="Gráfico 46" descr="Círculo con flecha a la izquierda con relleno sólido">
            <a:extLst>
              <a:ext uri="{FF2B5EF4-FFF2-40B4-BE49-F238E27FC236}">
                <a16:creationId xmlns:a16="http://schemas.microsoft.com/office/drawing/2014/main" id="{7871F401-675A-83DD-436C-6762D80F8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0064895" y="3272101"/>
            <a:ext cx="199000" cy="199000"/>
          </a:xfrm>
          <a:prstGeom prst="rect">
            <a:avLst/>
          </a:prstGeom>
        </p:spPr>
      </p:pic>
      <p:pic>
        <p:nvPicPr>
          <p:cNvPr id="1026" name="Picture 2" descr="Concepto de empresa 2 icono de línea de color. ilustración simple elemento  amarillo y azul. diseño de símbolo de esquema de concepto de empresa |  Vector Premium">
            <a:extLst>
              <a:ext uri="{FF2B5EF4-FFF2-40B4-BE49-F238E27FC236}">
                <a16:creationId xmlns:a16="http://schemas.microsoft.com/office/drawing/2014/main" id="{CD452D8F-655F-83E9-C961-D0F751437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9" t="31521" r="28122" b="34465"/>
          <a:stretch/>
        </p:blipFill>
        <p:spPr bwMode="auto">
          <a:xfrm>
            <a:off x="591022" y="3627601"/>
            <a:ext cx="862705" cy="64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66 Rectángulo">
            <a:extLst>
              <a:ext uri="{FF2B5EF4-FFF2-40B4-BE49-F238E27FC236}">
                <a16:creationId xmlns:a16="http://schemas.microsoft.com/office/drawing/2014/main" id="{A754D674-D7C6-40C6-4C45-15809BE9857A}"/>
              </a:ext>
            </a:extLst>
          </p:cNvPr>
          <p:cNvSpPr/>
          <p:nvPr/>
        </p:nvSpPr>
        <p:spPr>
          <a:xfrm>
            <a:off x="3933895" y="4895709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0" name="66 Rectángulo">
            <a:extLst>
              <a:ext uri="{FF2B5EF4-FFF2-40B4-BE49-F238E27FC236}">
                <a16:creationId xmlns:a16="http://schemas.microsoft.com/office/drawing/2014/main" id="{8AAF991F-3011-2780-D1EB-EB81EAA1D36F}"/>
              </a:ext>
            </a:extLst>
          </p:cNvPr>
          <p:cNvSpPr/>
          <p:nvPr/>
        </p:nvSpPr>
        <p:spPr>
          <a:xfrm>
            <a:off x="8827541" y="4895709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CE2A76D3-CD1C-FCA9-D668-A59D5344066B}"/>
              </a:ext>
            </a:extLst>
          </p:cNvPr>
          <p:cNvSpPr txBox="1">
            <a:spLocks/>
          </p:cNvSpPr>
          <p:nvPr/>
        </p:nvSpPr>
        <p:spPr>
          <a:xfrm>
            <a:off x="72622" y="5233479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APP do banco</a:t>
            </a:r>
          </a:p>
        </p:txBody>
      </p:sp>
      <p:pic>
        <p:nvPicPr>
          <p:cNvPr id="76" name="Picture 2" descr="Resultado de imagen de icono movil">
            <a:extLst>
              <a:ext uri="{FF2B5EF4-FFF2-40B4-BE49-F238E27FC236}">
                <a16:creationId xmlns:a16="http://schemas.microsoft.com/office/drawing/2014/main" id="{03442DE3-12D1-47A9-F2F4-9C5EAF6A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4" y="5576400"/>
            <a:ext cx="490782" cy="4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 Box 42">
            <a:extLst>
              <a:ext uri="{FF2B5EF4-FFF2-40B4-BE49-F238E27FC236}">
                <a16:creationId xmlns:a16="http://schemas.microsoft.com/office/drawing/2014/main" id="{95FC80CF-5724-8E44-B54F-9D7F3B0DE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560403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78" name="Text Box 30">
            <a:extLst>
              <a:ext uri="{FF2B5EF4-FFF2-40B4-BE49-F238E27FC236}">
                <a16:creationId xmlns:a16="http://schemas.microsoft.com/office/drawing/2014/main" id="{F9F83164-2F06-81CB-0C3D-7256E0756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625784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82" name="Gráfico 81">
            <a:extLst>
              <a:ext uri="{FF2B5EF4-FFF2-40B4-BE49-F238E27FC236}">
                <a16:creationId xmlns:a16="http://schemas.microsoft.com/office/drawing/2014/main" id="{4724D7DD-FB41-59BA-AAA4-24011B0F27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608082"/>
              </p:ext>
            </p:extLst>
          </p:nvPr>
        </p:nvGraphicFramePr>
        <p:xfrm>
          <a:off x="2144994" y="489508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pic>
        <p:nvPicPr>
          <p:cNvPr id="83" name="Picture 2" descr="Homepage">
            <a:extLst>
              <a:ext uri="{FF2B5EF4-FFF2-40B4-BE49-F238E27FC236}">
                <a16:creationId xmlns:a16="http://schemas.microsoft.com/office/drawing/2014/main" id="{F9157BA3-8DF3-CDC7-9CE4-C8730A94F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513663" y="5935928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25AF6F8-7B91-1846-D2ED-35B15B521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59116" y="593862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omunicado">
            <a:extLst>
              <a:ext uri="{FF2B5EF4-FFF2-40B4-BE49-F238E27FC236}">
                <a16:creationId xmlns:a16="http://schemas.microsoft.com/office/drawing/2014/main" id="{04E65046-7663-B6FF-C0A9-D1A6EB614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995684" y="588523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0" descr="Tarjetas de crédito Visa Classic y Oro de Novo Banco">
            <a:extLst>
              <a:ext uri="{FF2B5EF4-FFF2-40B4-BE49-F238E27FC236}">
                <a16:creationId xmlns:a16="http://schemas.microsoft.com/office/drawing/2014/main" id="{90276FAF-63AF-9E45-518D-EE092D35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773118" y="592039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CuadroTexto 88">
            <a:extLst>
              <a:ext uri="{FF2B5EF4-FFF2-40B4-BE49-F238E27FC236}">
                <a16:creationId xmlns:a16="http://schemas.microsoft.com/office/drawing/2014/main" id="{662656A3-4B7F-AAF1-A00B-25BFD3C140A8}"/>
              </a:ext>
            </a:extLst>
          </p:cNvPr>
          <p:cNvSpPr txBox="1"/>
          <p:nvPr/>
        </p:nvSpPr>
        <p:spPr>
          <a:xfrm>
            <a:off x="9146990" y="594852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90" name="Text Box 30">
            <a:extLst>
              <a:ext uri="{FF2B5EF4-FFF2-40B4-BE49-F238E27FC236}">
                <a16:creationId xmlns:a16="http://schemas.microsoft.com/office/drawing/2014/main" id="{EFD818EE-9C38-180A-6F76-22D2CD322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0925" y="5962981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3" name="Text Box 30">
            <a:extLst>
              <a:ext uri="{FF2B5EF4-FFF2-40B4-BE49-F238E27FC236}">
                <a16:creationId xmlns:a16="http://schemas.microsoft.com/office/drawing/2014/main" id="{3C045532-2F15-AAB2-619D-C4AFB759E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985" y="6113369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4" name="Text Box 30">
            <a:extLst>
              <a:ext uri="{FF2B5EF4-FFF2-40B4-BE49-F238E27FC236}">
                <a16:creationId xmlns:a16="http://schemas.microsoft.com/office/drawing/2014/main" id="{685CCF63-3E57-7868-5789-5547B023B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971" y="603275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99" name="Picture 2">
            <a:extLst>
              <a:ext uri="{FF2B5EF4-FFF2-40B4-BE49-F238E27FC236}">
                <a16:creationId xmlns:a16="http://schemas.microsoft.com/office/drawing/2014/main" id="{1303A5F7-497A-A143-95FC-01309B66E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410345" y="5929925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Box 30">
            <a:extLst>
              <a:ext uri="{FF2B5EF4-FFF2-40B4-BE49-F238E27FC236}">
                <a16:creationId xmlns:a16="http://schemas.microsoft.com/office/drawing/2014/main" id="{01D65319-04E3-E7A8-8887-0C3FED37F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726" y="5954223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108" name="Gráfico 107" descr="Círculo con flecha a la izquierda con relleno sólido">
            <a:extLst>
              <a:ext uri="{FF2B5EF4-FFF2-40B4-BE49-F238E27FC236}">
                <a16:creationId xmlns:a16="http://schemas.microsoft.com/office/drawing/2014/main" id="{9C249BB9-08EE-9A86-698F-703C1392FD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3575480" y="4926071"/>
            <a:ext cx="199000" cy="199000"/>
          </a:xfrm>
          <a:prstGeom prst="rect">
            <a:avLst/>
          </a:prstGeom>
        </p:spPr>
      </p:pic>
      <p:pic>
        <p:nvPicPr>
          <p:cNvPr id="111" name="Gráfico 110" descr="Círculo con flecha a la izquierda con relleno sólido">
            <a:extLst>
              <a:ext uri="{FF2B5EF4-FFF2-40B4-BE49-F238E27FC236}">
                <a16:creationId xmlns:a16="http://schemas.microsoft.com/office/drawing/2014/main" id="{3628B107-522C-AB65-302A-0DBF9B89D3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5190409" y="4987032"/>
            <a:ext cx="199000" cy="199000"/>
          </a:xfrm>
          <a:prstGeom prst="rect">
            <a:avLst/>
          </a:prstGeom>
        </p:spPr>
      </p:pic>
      <p:pic>
        <p:nvPicPr>
          <p:cNvPr id="112" name="Gráfico 111" descr="Círculo con flecha a la izquierda con relleno sólido">
            <a:extLst>
              <a:ext uri="{FF2B5EF4-FFF2-40B4-BE49-F238E27FC236}">
                <a16:creationId xmlns:a16="http://schemas.microsoft.com/office/drawing/2014/main" id="{09C04EC6-EDC0-8A07-BAE4-F03F5F6561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6830688" y="4999406"/>
            <a:ext cx="199000" cy="199000"/>
          </a:xfrm>
          <a:prstGeom prst="rect">
            <a:avLst/>
          </a:prstGeom>
        </p:spPr>
      </p:pic>
      <p:pic>
        <p:nvPicPr>
          <p:cNvPr id="113" name="Gráfico 112" descr="Círculo con flecha a la izquierda con relleno sólido">
            <a:extLst>
              <a:ext uri="{FF2B5EF4-FFF2-40B4-BE49-F238E27FC236}">
                <a16:creationId xmlns:a16="http://schemas.microsoft.com/office/drawing/2014/main" id="{201B7D36-1A65-7904-F161-281F1CFB27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8469352" y="5010767"/>
            <a:ext cx="199000" cy="199000"/>
          </a:xfrm>
          <a:prstGeom prst="rect">
            <a:avLst/>
          </a:prstGeom>
        </p:spPr>
      </p:pic>
      <p:pic>
        <p:nvPicPr>
          <p:cNvPr id="114" name="Gráfico 113" descr="Círculo con flecha a la izquierda con relleno sólido">
            <a:extLst>
              <a:ext uri="{FF2B5EF4-FFF2-40B4-BE49-F238E27FC236}">
                <a16:creationId xmlns:a16="http://schemas.microsoft.com/office/drawing/2014/main" id="{E54A7DC2-2278-0EDC-9DA2-BDA2D5F5CD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10088207" y="5017986"/>
            <a:ext cx="199000" cy="199000"/>
          </a:xfrm>
          <a:prstGeom prst="rect">
            <a:avLst/>
          </a:prstGeom>
        </p:spPr>
      </p:pic>
      <p:pic>
        <p:nvPicPr>
          <p:cNvPr id="115" name="Gráfico 114" descr="Círculo con flecha a la izquierda con relleno sólido">
            <a:extLst>
              <a:ext uri="{FF2B5EF4-FFF2-40B4-BE49-F238E27FC236}">
                <a16:creationId xmlns:a16="http://schemas.microsoft.com/office/drawing/2014/main" id="{B1A9EC23-D625-42E9-DD43-E71F118AD1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1707400" y="5116386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5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adroTexto 33">
            <a:extLst>
              <a:ext uri="{FF2B5EF4-FFF2-40B4-BE49-F238E27FC236}">
                <a16:creationId xmlns:a16="http://schemas.microsoft.com/office/drawing/2014/main" id="{C72CC01E-F6BD-4AB4-B541-CB611CC4192E}"/>
              </a:ext>
            </a:extLst>
          </p:cNvPr>
          <p:cNvSpPr txBox="1">
            <a:spLocks/>
          </p:cNvSpPr>
          <p:nvPr/>
        </p:nvSpPr>
        <p:spPr>
          <a:xfrm>
            <a:off x="2333003" y="1050911"/>
            <a:ext cx="78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Top </a:t>
            </a:r>
            <a:r>
              <a:rPr lang="pt-PT" sz="12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three</a:t>
            </a:r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box – pontuações 8, 9 ou 10 numa escala de 0 “muito insatisfeito” a 10 “muito satisfeito”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global com os canais de relação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183A621E-E302-4C0D-B2A7-7807A2DBE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434224" y="697425"/>
            <a:ext cx="2052888" cy="6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8A35840B-4C2A-4D4C-AB54-86A7E238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0" y="6654470"/>
            <a:ext cx="6379211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49E78C5-1769-2463-6DB0-1EAAB8058AB7}"/>
              </a:ext>
            </a:extLst>
          </p:cNvPr>
          <p:cNvGrpSpPr/>
          <p:nvPr/>
        </p:nvGrpSpPr>
        <p:grpSpPr>
          <a:xfrm>
            <a:off x="406121" y="6244813"/>
            <a:ext cx="1245355" cy="261610"/>
            <a:chOff x="9164719" y="392389"/>
            <a:chExt cx="1245355" cy="261610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EB1C7AA-C958-7C65-13C6-16378A45645A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099EE84-30E4-4FD1-8811-FB4F844EA4F5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276DDC-89A5-D0EB-CE9B-D55AC7903054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2A77513-0D0D-2A32-DAD9-B87FFDA94DF6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" name="66 Rectángulo">
            <a:extLst>
              <a:ext uri="{FF2B5EF4-FFF2-40B4-BE49-F238E27FC236}">
                <a16:creationId xmlns:a16="http://schemas.microsoft.com/office/drawing/2014/main" id="{54E55927-903E-BBB7-A3D8-984F548B0914}"/>
              </a:ext>
            </a:extLst>
          </p:cNvPr>
          <p:cNvSpPr/>
          <p:nvPr/>
        </p:nvSpPr>
        <p:spPr>
          <a:xfrm>
            <a:off x="8844180" y="1434067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" name="66 Rectángulo">
            <a:extLst>
              <a:ext uri="{FF2B5EF4-FFF2-40B4-BE49-F238E27FC236}">
                <a16:creationId xmlns:a16="http://schemas.microsoft.com/office/drawing/2014/main" id="{1A80FB0B-1DE9-6467-7B92-92DE7B3A8D7B}"/>
              </a:ext>
            </a:extLst>
          </p:cNvPr>
          <p:cNvSpPr/>
          <p:nvPr/>
        </p:nvSpPr>
        <p:spPr>
          <a:xfrm>
            <a:off x="5559458" y="1434067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4" name="Text Box 42">
            <a:extLst>
              <a:ext uri="{FF2B5EF4-FFF2-40B4-BE49-F238E27FC236}">
                <a16:creationId xmlns:a16="http://schemas.microsoft.com/office/drawing/2014/main" id="{0FF81A28-80C8-51C0-D3EE-C6EA6197E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941" y="212520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D8BC5C5E-7CE5-6037-EA38-3B793C65B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641" y="2779009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E03F71E-6AB5-4136-6829-A0C6376DA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21451"/>
              </p:ext>
            </p:extLst>
          </p:nvPr>
        </p:nvGraphicFramePr>
        <p:xfrm>
          <a:off x="2140634" y="1416247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2" descr="Homepage">
            <a:extLst>
              <a:ext uri="{FF2B5EF4-FFF2-40B4-BE49-F238E27FC236}">
                <a16:creationId xmlns:a16="http://schemas.microsoft.com/office/drawing/2014/main" id="{6F91440D-33D7-4D03-2862-CA5243670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525974" y="2435212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58AA39A1-9588-3F05-ABE1-E59DB5F9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68256" y="2422562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omunicado">
            <a:extLst>
              <a:ext uri="{FF2B5EF4-FFF2-40B4-BE49-F238E27FC236}">
                <a16:creationId xmlns:a16="http://schemas.microsoft.com/office/drawing/2014/main" id="{5D5363DF-6E23-77E4-307A-560C6E26B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486028" y="2394299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Tarjetas de crédito Visa Classic y Oro de Novo Banco">
            <a:extLst>
              <a:ext uri="{FF2B5EF4-FFF2-40B4-BE49-F238E27FC236}">
                <a16:creationId xmlns:a16="http://schemas.microsoft.com/office/drawing/2014/main" id="{192BD778-BF0D-E5A3-16E3-E2DA1E524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702412" y="241984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675E00FA-5B3B-1241-B1AE-32A5309698D2}"/>
              </a:ext>
            </a:extLst>
          </p:cNvPr>
          <p:cNvSpPr txBox="1"/>
          <p:nvPr/>
        </p:nvSpPr>
        <p:spPr>
          <a:xfrm>
            <a:off x="5873373" y="2418556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74F6DA66-F992-6593-D021-81056717C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287684" y="2468283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6F5603F7-C168-C5D8-A411-022EF2F0EE2C}"/>
              </a:ext>
            </a:extLst>
          </p:cNvPr>
          <p:cNvSpPr txBox="1">
            <a:spLocks/>
          </p:cNvSpPr>
          <p:nvPr/>
        </p:nvSpPr>
        <p:spPr>
          <a:xfrm>
            <a:off x="21244" y="1407535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Caixa MB/ATM**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4" name="Picture 2" descr="Imagen relacionada">
            <a:extLst>
              <a:ext uri="{FF2B5EF4-FFF2-40B4-BE49-F238E27FC236}">
                <a16:creationId xmlns:a16="http://schemas.microsoft.com/office/drawing/2014/main" id="{B2C028B5-946E-D59A-A49D-2DCCDFE6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3" y="1802653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Box 30">
            <a:extLst>
              <a:ext uri="{FF2B5EF4-FFF2-40B4-BE49-F238E27FC236}">
                <a16:creationId xmlns:a16="http://schemas.microsoft.com/office/drawing/2014/main" id="{A78DAC7B-1DBA-9D87-627F-2C80B0C6F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251" y="2617545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72" name="Text Box 30">
            <a:extLst>
              <a:ext uri="{FF2B5EF4-FFF2-40B4-BE49-F238E27FC236}">
                <a16:creationId xmlns:a16="http://schemas.microsoft.com/office/drawing/2014/main" id="{311BC50A-6DD0-77E5-0DD2-91F60DB01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3213" y="245198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73" name="Text Box 30">
            <a:extLst>
              <a:ext uri="{FF2B5EF4-FFF2-40B4-BE49-F238E27FC236}">
                <a16:creationId xmlns:a16="http://schemas.microsoft.com/office/drawing/2014/main" id="{C95A6033-D5EC-75E7-6506-2642A9BD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8519" y="2487278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74" name="Text Box 30">
            <a:extLst>
              <a:ext uri="{FF2B5EF4-FFF2-40B4-BE49-F238E27FC236}">
                <a16:creationId xmlns:a16="http://schemas.microsoft.com/office/drawing/2014/main" id="{DA39FDBC-21BF-A9B7-58A8-1612C3ABD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165" y="255627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75" name="66 Rectángulo">
            <a:extLst>
              <a:ext uri="{FF2B5EF4-FFF2-40B4-BE49-F238E27FC236}">
                <a16:creationId xmlns:a16="http://schemas.microsoft.com/office/drawing/2014/main" id="{F9E4A21B-E988-1E04-7963-1581A3276371}"/>
              </a:ext>
            </a:extLst>
          </p:cNvPr>
          <p:cNvSpPr/>
          <p:nvPr/>
        </p:nvSpPr>
        <p:spPr>
          <a:xfrm>
            <a:off x="7215676" y="3106901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6" name="66 Rectángulo">
            <a:extLst>
              <a:ext uri="{FF2B5EF4-FFF2-40B4-BE49-F238E27FC236}">
                <a16:creationId xmlns:a16="http://schemas.microsoft.com/office/drawing/2014/main" id="{D42B548D-2751-BC84-64B5-5D093B7967A3}"/>
              </a:ext>
            </a:extLst>
          </p:cNvPr>
          <p:cNvSpPr/>
          <p:nvPr/>
        </p:nvSpPr>
        <p:spPr>
          <a:xfrm>
            <a:off x="5559458" y="3106901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7" name="Text Box 42">
            <a:extLst>
              <a:ext uri="{FF2B5EF4-FFF2-40B4-BE49-F238E27FC236}">
                <a16:creationId xmlns:a16="http://schemas.microsoft.com/office/drawing/2014/main" id="{635AFA9B-9E7D-F4BD-2831-FB2CC601F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8941" y="379803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78" name="Text Box 30">
            <a:extLst>
              <a:ext uri="{FF2B5EF4-FFF2-40B4-BE49-F238E27FC236}">
                <a16:creationId xmlns:a16="http://schemas.microsoft.com/office/drawing/2014/main" id="{7238452D-C6FF-5999-F145-239BFFAA5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641" y="445184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80" name="Gráfico 79">
            <a:extLst>
              <a:ext uri="{FF2B5EF4-FFF2-40B4-BE49-F238E27FC236}">
                <a16:creationId xmlns:a16="http://schemas.microsoft.com/office/drawing/2014/main" id="{85404897-E893-EF68-6D3C-C0A78789C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660510"/>
              </p:ext>
            </p:extLst>
          </p:nvPr>
        </p:nvGraphicFramePr>
        <p:xfrm>
          <a:off x="2140634" y="308908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82" name="Picture 2" descr="Homepage">
            <a:extLst>
              <a:ext uri="{FF2B5EF4-FFF2-40B4-BE49-F238E27FC236}">
                <a16:creationId xmlns:a16="http://schemas.microsoft.com/office/drawing/2014/main" id="{73E1B916-F4AF-C79D-C78B-E0175063A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607894" y="4108046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A94DAE2C-34AF-B7F4-E2B4-30E7F4577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090277" y="409539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Comunicado">
            <a:extLst>
              <a:ext uri="{FF2B5EF4-FFF2-40B4-BE49-F238E27FC236}">
                <a16:creationId xmlns:a16="http://schemas.microsoft.com/office/drawing/2014/main" id="{AB785812-27C7-E61B-DCB4-920FCF8B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997958" y="406713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Tarjetas de crédito Visa Classic y Oro de Novo Banco">
            <a:extLst>
              <a:ext uri="{FF2B5EF4-FFF2-40B4-BE49-F238E27FC236}">
                <a16:creationId xmlns:a16="http://schemas.microsoft.com/office/drawing/2014/main" id="{D554255D-61A4-BDCD-B536-997613546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053344" y="4092677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CuadroTexto 86">
            <a:extLst>
              <a:ext uri="{FF2B5EF4-FFF2-40B4-BE49-F238E27FC236}">
                <a16:creationId xmlns:a16="http://schemas.microsoft.com/office/drawing/2014/main" id="{BAE83E13-C5F5-54D9-41D9-6664F2CCA52F}"/>
              </a:ext>
            </a:extLst>
          </p:cNvPr>
          <p:cNvSpPr txBox="1"/>
          <p:nvPr/>
        </p:nvSpPr>
        <p:spPr>
          <a:xfrm>
            <a:off x="5873373" y="409139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B0289F77-5A31-38D8-4560-65D7CC48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659180" y="4141117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 Box 30">
            <a:extLst>
              <a:ext uri="{FF2B5EF4-FFF2-40B4-BE49-F238E27FC236}">
                <a16:creationId xmlns:a16="http://schemas.microsoft.com/office/drawing/2014/main" id="{C2EFEF7F-CE7D-E22D-66CF-E44821A6B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7272" y="4290379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0" name="Text Box 30">
            <a:extLst>
              <a:ext uri="{FF2B5EF4-FFF2-40B4-BE49-F238E27FC236}">
                <a16:creationId xmlns:a16="http://schemas.microsoft.com/office/drawing/2014/main" id="{6026869E-5EF0-D88D-CC96-83CDC4E55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143" y="4124814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3" name="Text Box 30">
            <a:extLst>
              <a:ext uri="{FF2B5EF4-FFF2-40B4-BE49-F238E27FC236}">
                <a16:creationId xmlns:a16="http://schemas.microsoft.com/office/drawing/2014/main" id="{B011A2C4-0B77-6607-FAE2-C0EE1A679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015" y="4160112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4" name="Text Box 30">
            <a:extLst>
              <a:ext uri="{FF2B5EF4-FFF2-40B4-BE49-F238E27FC236}">
                <a16:creationId xmlns:a16="http://schemas.microsoft.com/office/drawing/2014/main" id="{E2909E13-EB54-B49D-C3DE-5B71A5ADF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5097" y="422911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98" name="Imagen 97">
            <a:extLst>
              <a:ext uri="{FF2B5EF4-FFF2-40B4-BE49-F238E27FC236}">
                <a16:creationId xmlns:a16="http://schemas.microsoft.com/office/drawing/2014/main" id="{7EAEBDDD-718B-9707-3AB3-7E3795100D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2" y="3622979"/>
            <a:ext cx="408302" cy="408302"/>
          </a:xfrm>
          <a:prstGeom prst="rect">
            <a:avLst/>
          </a:prstGeom>
          <a:noFill/>
        </p:spPr>
      </p:pic>
      <p:sp>
        <p:nvSpPr>
          <p:cNvPr id="99" name="CuadroTexto 98">
            <a:extLst>
              <a:ext uri="{FF2B5EF4-FFF2-40B4-BE49-F238E27FC236}">
                <a16:creationId xmlns:a16="http://schemas.microsoft.com/office/drawing/2014/main" id="{FD8DD2BA-8497-78DD-1B7C-A28AC74455BC}"/>
              </a:ext>
            </a:extLst>
          </p:cNvPr>
          <p:cNvSpPr txBox="1">
            <a:spLocks/>
          </p:cNvSpPr>
          <p:nvPr/>
        </p:nvSpPr>
        <p:spPr>
          <a:xfrm>
            <a:off x="21346" y="3295867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Call center**</a:t>
            </a:r>
          </a:p>
        </p:txBody>
      </p:sp>
      <p:sp>
        <p:nvSpPr>
          <p:cNvPr id="106" name="66 Rectángulo">
            <a:extLst>
              <a:ext uri="{FF2B5EF4-FFF2-40B4-BE49-F238E27FC236}">
                <a16:creationId xmlns:a16="http://schemas.microsoft.com/office/drawing/2014/main" id="{2F0436A9-A2C3-0176-A60E-591E20657536}"/>
              </a:ext>
            </a:extLst>
          </p:cNvPr>
          <p:cNvSpPr/>
          <p:nvPr/>
        </p:nvSpPr>
        <p:spPr>
          <a:xfrm>
            <a:off x="10482066" y="4887029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07" name="66 Rectángulo">
            <a:extLst>
              <a:ext uri="{FF2B5EF4-FFF2-40B4-BE49-F238E27FC236}">
                <a16:creationId xmlns:a16="http://schemas.microsoft.com/office/drawing/2014/main" id="{449D5335-35F6-4A8A-CE96-A3B366138BFF}"/>
              </a:ext>
            </a:extLst>
          </p:cNvPr>
          <p:cNvSpPr/>
          <p:nvPr/>
        </p:nvSpPr>
        <p:spPr>
          <a:xfrm>
            <a:off x="5563818" y="4887029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08" name="Text Box 42">
            <a:extLst>
              <a:ext uri="{FF2B5EF4-FFF2-40B4-BE49-F238E27FC236}">
                <a16:creationId xmlns:a16="http://schemas.microsoft.com/office/drawing/2014/main" id="{B82124FD-8819-D423-1DE5-BB98FC59C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557816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10" name="Text Box 30">
            <a:extLst>
              <a:ext uri="{FF2B5EF4-FFF2-40B4-BE49-F238E27FC236}">
                <a16:creationId xmlns:a16="http://schemas.microsoft.com/office/drawing/2014/main" id="{71215572-D939-4B0D-9C1A-F924BB087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6231971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111" name="Gráfico 110">
            <a:extLst>
              <a:ext uri="{FF2B5EF4-FFF2-40B4-BE49-F238E27FC236}">
                <a16:creationId xmlns:a16="http://schemas.microsoft.com/office/drawing/2014/main" id="{B5C2A2F0-993B-FB1F-2BE5-E86398169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504264"/>
              </p:ext>
            </p:extLst>
          </p:nvPr>
        </p:nvGraphicFramePr>
        <p:xfrm>
          <a:off x="2144994" y="4869209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12" name="Picture 2" descr="Homepage">
            <a:extLst>
              <a:ext uri="{FF2B5EF4-FFF2-40B4-BE49-F238E27FC236}">
                <a16:creationId xmlns:a16="http://schemas.microsoft.com/office/drawing/2014/main" id="{29943199-EF81-F465-8C2C-F2244A953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499155" y="588817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7C74BB1-6E29-8986-8FE1-985E57FD5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72616" y="587552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Comunicado">
            <a:extLst>
              <a:ext uri="{FF2B5EF4-FFF2-40B4-BE49-F238E27FC236}">
                <a16:creationId xmlns:a16="http://schemas.microsoft.com/office/drawing/2014/main" id="{4AA25DA3-CFE4-D87C-6E89-47052B54C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9421447" y="584726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0" descr="Tarjetas de crédito Visa Classic y Oro de Novo Banco">
            <a:extLst>
              <a:ext uri="{FF2B5EF4-FFF2-40B4-BE49-F238E27FC236}">
                <a16:creationId xmlns:a16="http://schemas.microsoft.com/office/drawing/2014/main" id="{45501536-E2BA-C58D-E32C-8D0953D70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4163147" y="585714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uadroTexto 115">
            <a:extLst>
              <a:ext uri="{FF2B5EF4-FFF2-40B4-BE49-F238E27FC236}">
                <a16:creationId xmlns:a16="http://schemas.microsoft.com/office/drawing/2014/main" id="{2C3FD98F-97D8-2B4C-6FF8-9F956404948A}"/>
              </a:ext>
            </a:extLst>
          </p:cNvPr>
          <p:cNvSpPr txBox="1"/>
          <p:nvPr/>
        </p:nvSpPr>
        <p:spPr>
          <a:xfrm>
            <a:off x="5877733" y="5871518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17" name="Picture 2">
            <a:extLst>
              <a:ext uri="{FF2B5EF4-FFF2-40B4-BE49-F238E27FC236}">
                <a16:creationId xmlns:a16="http://schemas.microsoft.com/office/drawing/2014/main" id="{6F339335-3DA1-447C-65BF-622F3A4DF7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925570" y="5921245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ABFA8515-5783-3E1C-8D15-8C8938121CC7}"/>
              </a:ext>
            </a:extLst>
          </p:cNvPr>
          <p:cNvSpPr txBox="1">
            <a:spLocks/>
          </p:cNvSpPr>
          <p:nvPr/>
        </p:nvSpPr>
        <p:spPr>
          <a:xfrm>
            <a:off x="65372" y="4713651"/>
            <a:ext cx="173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Soluções de depósito**</a:t>
            </a:r>
          </a:p>
        </p:txBody>
      </p:sp>
      <p:pic>
        <p:nvPicPr>
          <p:cNvPr id="119" name="Picture 2" descr="Resultado de imagen de icono zona automatica de banco">
            <a:extLst>
              <a:ext uri="{FF2B5EF4-FFF2-40B4-BE49-F238E27FC236}">
                <a16:creationId xmlns:a16="http://schemas.microsoft.com/office/drawing/2014/main" id="{97644DF1-865B-42CE-9DF7-15CA6113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6" y="5288853"/>
            <a:ext cx="536909" cy="5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 Box 30">
            <a:extLst>
              <a:ext uri="{FF2B5EF4-FFF2-40B4-BE49-F238E27FC236}">
                <a16:creationId xmlns:a16="http://schemas.microsoft.com/office/drawing/2014/main" id="{6858FCBB-1E7C-C881-8E15-909CC541E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930" y="608315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25" name="Text Box 30">
            <a:extLst>
              <a:ext uri="{FF2B5EF4-FFF2-40B4-BE49-F238E27FC236}">
                <a16:creationId xmlns:a16="http://schemas.microsoft.com/office/drawing/2014/main" id="{B1446C1C-2E81-2BEA-C6F2-2258A5468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24" y="6023468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26" name="Text Box 30">
            <a:extLst>
              <a:ext uri="{FF2B5EF4-FFF2-40B4-BE49-F238E27FC236}">
                <a16:creationId xmlns:a16="http://schemas.microsoft.com/office/drawing/2014/main" id="{6B2AE773-B884-5485-332D-AC88B7A4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1976" y="5894498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27" name="Text Box 30">
            <a:extLst>
              <a:ext uri="{FF2B5EF4-FFF2-40B4-BE49-F238E27FC236}">
                <a16:creationId xmlns:a16="http://schemas.microsoft.com/office/drawing/2014/main" id="{07DDAECC-FB9D-C451-509B-622B28236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9874" y="5955055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7" name="Text Box 30">
            <a:extLst>
              <a:ext uri="{FF2B5EF4-FFF2-40B4-BE49-F238E27FC236}">
                <a16:creationId xmlns:a16="http://schemas.microsoft.com/office/drawing/2014/main" id="{B6CFF2FA-A544-EC32-99F3-D6AF7B6EE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1798" y="6573724"/>
            <a:ext cx="5605361" cy="2308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eaLnBrk="0" hangingPunct="0">
              <a:defRPr sz="900">
                <a:latin typeface="Lato" panose="020F0502020204030203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s-ES" dirty="0"/>
              <a:t>**</a:t>
            </a:r>
            <a:r>
              <a:rPr lang="pt-BR" dirty="0"/>
              <a:t>Os dados de medição anteriores não são exibidos para este canal porque esta pergunta não foi feita</a:t>
            </a:r>
            <a:r>
              <a:rPr lang="es-ES" dirty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611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adroTexto 33">
            <a:extLst>
              <a:ext uri="{FF2B5EF4-FFF2-40B4-BE49-F238E27FC236}">
                <a16:creationId xmlns:a16="http://schemas.microsoft.com/office/drawing/2014/main" id="{C72CC01E-F6BD-4AB4-B541-CB611CC4192E}"/>
              </a:ext>
            </a:extLst>
          </p:cNvPr>
          <p:cNvSpPr txBox="1">
            <a:spLocks/>
          </p:cNvSpPr>
          <p:nvPr/>
        </p:nvSpPr>
        <p:spPr>
          <a:xfrm>
            <a:off x="2333003" y="1050911"/>
            <a:ext cx="78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Top </a:t>
            </a:r>
            <a:r>
              <a:rPr lang="pt-PT" sz="12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three</a:t>
            </a:r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box – pontuações 8, 9 ou 10 numa escala de 0 “muito insatisfeito” a 10 “muito satisfeito”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global com os canais de relação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183A621E-E302-4C0D-B2A7-7807A2DBE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434224" y="697425"/>
            <a:ext cx="2052888" cy="6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8A35840B-4C2A-4D4C-AB54-86A7E238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21" y="6550255"/>
            <a:ext cx="6379211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D49E78C5-1769-2463-6DB0-1EAAB8058AB7}"/>
              </a:ext>
            </a:extLst>
          </p:cNvPr>
          <p:cNvGrpSpPr/>
          <p:nvPr/>
        </p:nvGrpSpPr>
        <p:grpSpPr>
          <a:xfrm>
            <a:off x="406121" y="2901911"/>
            <a:ext cx="1245355" cy="261610"/>
            <a:chOff x="9164719" y="392389"/>
            <a:chExt cx="1245355" cy="261610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EB1C7AA-C958-7C65-13C6-16378A45645A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099EE84-30E4-4FD1-8811-FB4F844EA4F5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A276DDC-89A5-D0EB-CE9B-D55AC7903054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2A77513-0D0D-2A32-DAD9-B87FFDA94DF6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21982FB-8181-CABA-B288-D9F2E1452A5C}"/>
              </a:ext>
            </a:extLst>
          </p:cNvPr>
          <p:cNvSpPr txBox="1">
            <a:spLocks/>
          </p:cNvSpPr>
          <p:nvPr/>
        </p:nvSpPr>
        <p:spPr>
          <a:xfrm>
            <a:off x="271974" y="1567068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Zonas automáticas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8" name="Picture 4" descr="Resultado de imagen de icono zona automatica">
            <a:extLst>
              <a:ext uri="{FF2B5EF4-FFF2-40B4-BE49-F238E27FC236}">
                <a16:creationId xmlns:a16="http://schemas.microsoft.com/office/drawing/2014/main" id="{3DE9D988-CEEC-DFB0-C051-68179CAFD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883" r="12404" b="12883"/>
          <a:stretch/>
        </p:blipFill>
        <p:spPr bwMode="auto">
          <a:xfrm>
            <a:off x="753605" y="1909364"/>
            <a:ext cx="575971" cy="5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66 Rectángulo">
            <a:extLst>
              <a:ext uri="{FF2B5EF4-FFF2-40B4-BE49-F238E27FC236}">
                <a16:creationId xmlns:a16="http://schemas.microsoft.com/office/drawing/2014/main" id="{333C43CE-D287-C353-F1ED-20B0ECF12AB9}"/>
              </a:ext>
            </a:extLst>
          </p:cNvPr>
          <p:cNvSpPr/>
          <p:nvPr/>
        </p:nvSpPr>
        <p:spPr>
          <a:xfrm>
            <a:off x="10482066" y="1544127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1" name="66 Rectángulo">
            <a:extLst>
              <a:ext uri="{FF2B5EF4-FFF2-40B4-BE49-F238E27FC236}">
                <a16:creationId xmlns:a16="http://schemas.microsoft.com/office/drawing/2014/main" id="{2B1D6E4C-B23C-0969-4268-7AA9F50406E3}"/>
              </a:ext>
            </a:extLst>
          </p:cNvPr>
          <p:cNvSpPr/>
          <p:nvPr/>
        </p:nvSpPr>
        <p:spPr>
          <a:xfrm>
            <a:off x="7192324" y="1544127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F6226DB0-89C8-33B6-586E-252164CEE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223526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21CA191E-5CF7-6B5D-1FAC-2B9B93BAC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2889069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canal com esse banco</a:t>
            </a:r>
          </a:p>
        </p:txBody>
      </p:sp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E8285292-84F1-C1C4-5110-B3C9F4C2C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642153"/>
              </p:ext>
            </p:extLst>
          </p:nvPr>
        </p:nvGraphicFramePr>
        <p:xfrm>
          <a:off x="2144994" y="1526307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7" name="Picture 2" descr="Homepage">
            <a:extLst>
              <a:ext uri="{FF2B5EF4-FFF2-40B4-BE49-F238E27FC236}">
                <a16:creationId xmlns:a16="http://schemas.microsoft.com/office/drawing/2014/main" id="{55EDEB1D-8EBD-12C2-B452-2B1171F11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126138" y="2545272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1602B3D-19B7-E3F3-B1F3-2D5E8A15A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472616" y="2532622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Comunicado">
            <a:extLst>
              <a:ext uri="{FF2B5EF4-FFF2-40B4-BE49-F238E27FC236}">
                <a16:creationId xmlns:a16="http://schemas.microsoft.com/office/drawing/2014/main" id="{AFCD5D1B-0EA2-CE06-3D10-0018F86D7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134884" y="2504359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Tarjetas de crédito Visa Classic y Oro de Novo Banco">
            <a:extLst>
              <a:ext uri="{FF2B5EF4-FFF2-40B4-BE49-F238E27FC236}">
                <a16:creationId xmlns:a16="http://schemas.microsoft.com/office/drawing/2014/main" id="{F6994AFC-DB18-8BAA-9430-C12CD7A8B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4162482" y="251423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225EB481-3AC2-1C32-55E3-1DFCA300A264}"/>
              </a:ext>
            </a:extLst>
          </p:cNvPr>
          <p:cNvSpPr txBox="1"/>
          <p:nvPr/>
        </p:nvSpPr>
        <p:spPr>
          <a:xfrm>
            <a:off x="7506239" y="2528616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50" name="Text Box 30">
            <a:extLst>
              <a:ext uri="{FF2B5EF4-FFF2-40B4-BE49-F238E27FC236}">
                <a16:creationId xmlns:a16="http://schemas.microsoft.com/office/drawing/2014/main" id="{697C5AA5-771E-723B-561A-4A1B9BEC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813" y="2714227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F48AAA9A-53E7-C2C7-3F26-E08DE9C5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256" y="2583051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B8EEE6D9-2D6A-860F-61B9-D5ACFE55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1472" y="262668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14F572B7-3DBA-00FA-8E7A-885934A32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925570" y="2578343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Box 30">
            <a:extLst>
              <a:ext uri="{FF2B5EF4-FFF2-40B4-BE49-F238E27FC236}">
                <a16:creationId xmlns:a16="http://schemas.microsoft.com/office/drawing/2014/main" id="{8D701A25-B991-6B3C-E72C-B8B96C2D6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6168" y="2603170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60" name="Gráfico 59" descr="Círculo con flecha a la izquierda con relleno sólido">
            <a:extLst>
              <a:ext uri="{FF2B5EF4-FFF2-40B4-BE49-F238E27FC236}">
                <a16:creationId xmlns:a16="http://schemas.microsoft.com/office/drawing/2014/main" id="{E1158762-3679-BEA5-EF66-598C731339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3521707" y="1626904"/>
            <a:ext cx="199000" cy="199000"/>
          </a:xfrm>
          <a:prstGeom prst="rect">
            <a:avLst/>
          </a:prstGeom>
        </p:spPr>
      </p:pic>
      <p:pic>
        <p:nvPicPr>
          <p:cNvPr id="61" name="Gráfico 60" descr="Círculo con flecha a la izquierda con relleno sólido">
            <a:extLst>
              <a:ext uri="{FF2B5EF4-FFF2-40B4-BE49-F238E27FC236}">
                <a16:creationId xmlns:a16="http://schemas.microsoft.com/office/drawing/2014/main" id="{E58FFFA5-25C6-B567-A7BC-9EC90742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6806402" y="1687866"/>
            <a:ext cx="199000" cy="199000"/>
          </a:xfrm>
          <a:prstGeom prst="rect">
            <a:avLst/>
          </a:prstGeom>
        </p:spPr>
      </p:pic>
      <p:pic>
        <p:nvPicPr>
          <p:cNvPr id="68" name="Gráfico 67" descr="Círculo con flecha a la izquierda con relleno sólido">
            <a:extLst>
              <a:ext uri="{FF2B5EF4-FFF2-40B4-BE49-F238E27FC236}">
                <a16:creationId xmlns:a16="http://schemas.microsoft.com/office/drawing/2014/main" id="{7F67A0FC-C46A-9D30-AD93-3A4ACE38A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8469352" y="1716659"/>
            <a:ext cx="199000" cy="199000"/>
          </a:xfrm>
          <a:prstGeom prst="rect">
            <a:avLst/>
          </a:prstGeom>
        </p:spPr>
      </p:pic>
      <p:pic>
        <p:nvPicPr>
          <p:cNvPr id="69" name="Gráfico 68" descr="Círculo con flecha a la izquierda con relleno sólido">
            <a:extLst>
              <a:ext uri="{FF2B5EF4-FFF2-40B4-BE49-F238E27FC236}">
                <a16:creationId xmlns:a16="http://schemas.microsoft.com/office/drawing/2014/main" id="{4B6D865B-F848-7722-205B-6D2BF6EAF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0044618" y="1756740"/>
            <a:ext cx="199000" cy="199000"/>
          </a:xfrm>
          <a:prstGeom prst="rect">
            <a:avLst/>
          </a:prstGeom>
        </p:spPr>
      </p:pic>
      <p:pic>
        <p:nvPicPr>
          <p:cNvPr id="70" name="Gráfico 69" descr="Círculo con flecha a la izquierda con relleno sólido">
            <a:extLst>
              <a:ext uri="{FF2B5EF4-FFF2-40B4-BE49-F238E27FC236}">
                <a16:creationId xmlns:a16="http://schemas.microsoft.com/office/drawing/2014/main" id="{DE89138B-BD08-8FED-6440-B21089B5D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V="1">
            <a:off x="11739402" y="1775149"/>
            <a:ext cx="199000" cy="199000"/>
          </a:xfrm>
          <a:prstGeom prst="rect">
            <a:avLst/>
          </a:prstGeom>
        </p:spPr>
      </p:pic>
      <p:pic>
        <p:nvPicPr>
          <p:cNvPr id="71" name="Gráfico 70" descr="Círculo con flecha a la izquierda con relleno sólido">
            <a:extLst>
              <a:ext uri="{FF2B5EF4-FFF2-40B4-BE49-F238E27FC236}">
                <a16:creationId xmlns:a16="http://schemas.microsoft.com/office/drawing/2014/main" id="{185CDDC2-1474-5ECB-462D-D1C74DE40B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5173958" y="1651001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6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66 Rectángulo">
            <a:extLst>
              <a:ext uri="{FF2B5EF4-FFF2-40B4-BE49-F238E27FC236}">
                <a16:creationId xmlns:a16="http://schemas.microsoft.com/office/drawing/2014/main" id="{C3D26139-8012-C07C-70C6-9FFCA329385E}"/>
              </a:ext>
            </a:extLst>
          </p:cNvPr>
          <p:cNvSpPr/>
          <p:nvPr/>
        </p:nvSpPr>
        <p:spPr>
          <a:xfrm>
            <a:off x="5605154" y="4845848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EBF494D-A2AC-47AB-993E-318E1C8C941B}"/>
              </a:ext>
            </a:extLst>
          </p:cNvPr>
          <p:cNvSpPr txBox="1">
            <a:spLocks/>
          </p:cNvSpPr>
          <p:nvPr/>
        </p:nvSpPr>
        <p:spPr>
          <a:xfrm>
            <a:off x="55844" y="1571184"/>
            <a:ext cx="173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de financiamento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E2A8000-EB37-4DB9-9EAA-5D678C5D8FE9}"/>
              </a:ext>
            </a:extLst>
          </p:cNvPr>
          <p:cNvSpPr txBox="1">
            <a:spLocks/>
          </p:cNvSpPr>
          <p:nvPr/>
        </p:nvSpPr>
        <p:spPr>
          <a:xfrm>
            <a:off x="72622" y="3500466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Comércio externo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8AC0A9A-EA38-4ED5-BD26-5728829352F8}"/>
              </a:ext>
            </a:extLst>
          </p:cNvPr>
          <p:cNvSpPr txBox="1">
            <a:spLocks/>
          </p:cNvSpPr>
          <p:nvPr/>
        </p:nvSpPr>
        <p:spPr>
          <a:xfrm>
            <a:off x="72622" y="5230312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Picture 4" descr="Resultado de imagen de icono financiaciÃ³n">
            <a:extLst>
              <a:ext uri="{FF2B5EF4-FFF2-40B4-BE49-F238E27FC236}">
                <a16:creationId xmlns:a16="http://schemas.microsoft.com/office/drawing/2014/main" id="{795E9870-1E61-4EAD-AC3A-3338C9414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58" y="2095668"/>
            <a:ext cx="751153" cy="7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4" descr="Resultado de imagen de icono comercio exterior">
            <a:extLst>
              <a:ext uri="{FF2B5EF4-FFF2-40B4-BE49-F238E27FC236}">
                <a16:creationId xmlns:a16="http://schemas.microsoft.com/office/drawing/2014/main" id="{82729A34-45CC-4061-BC02-763D859B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4" y="3830179"/>
            <a:ext cx="615268" cy="61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Resultado de imagen de icono servicios financieros">
            <a:extLst>
              <a:ext uri="{FF2B5EF4-FFF2-40B4-BE49-F238E27FC236}">
                <a16:creationId xmlns:a16="http://schemas.microsoft.com/office/drawing/2014/main" id="{55CC6E73-F298-451C-8281-28E6A813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6" y="5558605"/>
            <a:ext cx="621875" cy="6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4883F7DD-30B6-440C-B7C9-D79A1F186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434224" y="697425"/>
            <a:ext cx="2052888" cy="62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QUALIDADE DE SERVIÇO</a:t>
            </a:r>
          </a:p>
        </p:txBody>
      </p:sp>
      <p:sp>
        <p:nvSpPr>
          <p:cNvPr id="61" name="CuadroTexto 33">
            <a:extLst>
              <a:ext uri="{FF2B5EF4-FFF2-40B4-BE49-F238E27FC236}">
                <a16:creationId xmlns:a16="http://schemas.microsoft.com/office/drawing/2014/main" id="{C72CC01E-F6BD-4AB4-B541-CB611CC4192E}"/>
              </a:ext>
            </a:extLst>
          </p:cNvPr>
          <p:cNvSpPr txBox="1">
            <a:spLocks/>
          </p:cNvSpPr>
          <p:nvPr/>
        </p:nvSpPr>
        <p:spPr>
          <a:xfrm>
            <a:off x="2333003" y="1050911"/>
            <a:ext cx="782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Top </a:t>
            </a:r>
            <a:r>
              <a:rPr lang="pt-PT" sz="12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three</a:t>
            </a:r>
            <a:r>
              <a:rPr lang="pt-PT" sz="12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box – pontuações 8, 9 ou 10 numa escala de 0 “muito insatisfeito” a 10 “muito satisfeito”</a:t>
            </a:r>
          </a:p>
        </p:txBody>
      </p:sp>
      <p:sp>
        <p:nvSpPr>
          <p:cNvPr id="66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552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Nível de satisfação global com os produtos e serviços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0" name="Text Box 30">
            <a:extLst>
              <a:ext uri="{FF2B5EF4-FFF2-40B4-BE49-F238E27FC236}">
                <a16:creationId xmlns:a16="http://schemas.microsoft.com/office/drawing/2014/main" id="{F9ACB099-9DA3-45B4-A546-4B4834701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0" y="6523007"/>
            <a:ext cx="6379211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63" name="66 Rectángulo">
            <a:extLst>
              <a:ext uri="{FF2B5EF4-FFF2-40B4-BE49-F238E27FC236}">
                <a16:creationId xmlns:a16="http://schemas.microsoft.com/office/drawing/2014/main" id="{D432EEE5-6C25-3D85-B31B-5C3ACD0C3B89}"/>
              </a:ext>
            </a:extLst>
          </p:cNvPr>
          <p:cNvSpPr/>
          <p:nvPr/>
        </p:nvSpPr>
        <p:spPr>
          <a:xfrm>
            <a:off x="8839223" y="3032065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4" name="66 Rectángulo">
            <a:extLst>
              <a:ext uri="{FF2B5EF4-FFF2-40B4-BE49-F238E27FC236}">
                <a16:creationId xmlns:a16="http://schemas.microsoft.com/office/drawing/2014/main" id="{8845160F-C430-3D9E-06E1-01CCFEA621EB}"/>
              </a:ext>
            </a:extLst>
          </p:cNvPr>
          <p:cNvSpPr/>
          <p:nvPr/>
        </p:nvSpPr>
        <p:spPr>
          <a:xfrm>
            <a:off x="5605154" y="3032065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5" name="66 Rectángulo">
            <a:extLst>
              <a:ext uri="{FF2B5EF4-FFF2-40B4-BE49-F238E27FC236}">
                <a16:creationId xmlns:a16="http://schemas.microsoft.com/office/drawing/2014/main" id="{BE2A6B79-D258-810E-6CF8-C7A9D052CC18}"/>
              </a:ext>
            </a:extLst>
          </p:cNvPr>
          <p:cNvSpPr/>
          <p:nvPr/>
        </p:nvSpPr>
        <p:spPr>
          <a:xfrm>
            <a:off x="2326923" y="1429721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7" name="66 Rectángulo">
            <a:extLst>
              <a:ext uri="{FF2B5EF4-FFF2-40B4-BE49-F238E27FC236}">
                <a16:creationId xmlns:a16="http://schemas.microsoft.com/office/drawing/2014/main" id="{325BC10F-F368-E177-433C-3478FD1D895A}"/>
              </a:ext>
            </a:extLst>
          </p:cNvPr>
          <p:cNvSpPr/>
          <p:nvPr/>
        </p:nvSpPr>
        <p:spPr>
          <a:xfrm>
            <a:off x="5627245" y="1429721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8" name="Text Box 42">
            <a:extLst>
              <a:ext uri="{FF2B5EF4-FFF2-40B4-BE49-F238E27FC236}">
                <a16:creationId xmlns:a16="http://schemas.microsoft.com/office/drawing/2014/main" id="{7702BC4B-0B86-A685-AC59-5DD5E6ADD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212085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70" name="Gráfico 69">
            <a:extLst>
              <a:ext uri="{FF2B5EF4-FFF2-40B4-BE49-F238E27FC236}">
                <a16:creationId xmlns:a16="http://schemas.microsoft.com/office/drawing/2014/main" id="{B8807759-5A9A-1FFD-F806-BD18D1BCC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3725119"/>
              </p:ext>
            </p:extLst>
          </p:nvPr>
        </p:nvGraphicFramePr>
        <p:xfrm>
          <a:off x="2144994" y="141190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1" name="Text Box 42">
            <a:extLst>
              <a:ext uri="{FF2B5EF4-FFF2-40B4-BE49-F238E27FC236}">
                <a16:creationId xmlns:a16="http://schemas.microsoft.com/office/drawing/2014/main" id="{A4AA691A-9CD5-C8BE-B314-FBEFF9B01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374039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73" name="Gráfico 72">
            <a:extLst>
              <a:ext uri="{FF2B5EF4-FFF2-40B4-BE49-F238E27FC236}">
                <a16:creationId xmlns:a16="http://schemas.microsoft.com/office/drawing/2014/main" id="{FD45414C-C92A-31B7-8A5C-41796AD4F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1708860"/>
              </p:ext>
            </p:extLst>
          </p:nvPr>
        </p:nvGraphicFramePr>
        <p:xfrm>
          <a:off x="2144994" y="3031437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95" name="66 Rectángulo">
            <a:extLst>
              <a:ext uri="{FF2B5EF4-FFF2-40B4-BE49-F238E27FC236}">
                <a16:creationId xmlns:a16="http://schemas.microsoft.com/office/drawing/2014/main" id="{EFA8D14D-8380-C4F7-2AA3-F19D5BFD889C}"/>
              </a:ext>
            </a:extLst>
          </p:cNvPr>
          <p:cNvSpPr/>
          <p:nvPr/>
        </p:nvSpPr>
        <p:spPr>
          <a:xfrm>
            <a:off x="8819427" y="4793138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97" name="Text Box 42">
            <a:extLst>
              <a:ext uri="{FF2B5EF4-FFF2-40B4-BE49-F238E27FC236}">
                <a16:creationId xmlns:a16="http://schemas.microsoft.com/office/drawing/2014/main" id="{F17E685C-11FD-A191-669A-0D84C66B2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301" y="5484045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08FDC8AD-E4D8-BE3F-5B54-BA299757C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975688"/>
              </p:ext>
            </p:extLst>
          </p:nvPr>
        </p:nvGraphicFramePr>
        <p:xfrm>
          <a:off x="2144994" y="4897017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9" name="Text Box 30">
            <a:extLst>
              <a:ext uri="{FF2B5EF4-FFF2-40B4-BE49-F238E27FC236}">
                <a16:creationId xmlns:a16="http://schemas.microsoft.com/office/drawing/2014/main" id="{6ADCEB2E-A15F-AA2B-1498-FA6450202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277466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produto com esse banco</a:t>
            </a:r>
          </a:p>
        </p:txBody>
      </p:sp>
      <p:pic>
        <p:nvPicPr>
          <p:cNvPr id="101" name="Picture 2" descr="Homepage">
            <a:extLst>
              <a:ext uri="{FF2B5EF4-FFF2-40B4-BE49-F238E27FC236}">
                <a16:creationId xmlns:a16="http://schemas.microsoft.com/office/drawing/2014/main" id="{065622EA-CEE0-5BD7-4CA5-E5B88031A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769771" y="407228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D8CBD1E-7BBF-1ABA-7A75-075A91FD4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389878" y="407497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8" descr="Comunicado">
            <a:extLst>
              <a:ext uri="{FF2B5EF4-FFF2-40B4-BE49-F238E27FC236}">
                <a16:creationId xmlns:a16="http://schemas.microsoft.com/office/drawing/2014/main" id="{CFA79F19-A85C-6372-2980-93D1071C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803409" y="402159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" descr="Tarjetas de crédito Visa Classic y Oro de Novo Banco">
            <a:extLst>
              <a:ext uri="{FF2B5EF4-FFF2-40B4-BE49-F238E27FC236}">
                <a16:creationId xmlns:a16="http://schemas.microsoft.com/office/drawing/2014/main" id="{D75198A6-F404-33B5-47F9-49625434F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4150647" y="4056754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 Box 30">
            <a:extLst>
              <a:ext uri="{FF2B5EF4-FFF2-40B4-BE49-F238E27FC236}">
                <a16:creationId xmlns:a16="http://schemas.microsoft.com/office/drawing/2014/main" id="{7C8DD895-4F26-5243-DF74-094BB8A7C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4452566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produto com esse banco</a:t>
            </a:r>
          </a:p>
        </p:txBody>
      </p:sp>
      <p:pic>
        <p:nvPicPr>
          <p:cNvPr id="109" name="Picture 2" descr="Homepage">
            <a:extLst>
              <a:ext uri="{FF2B5EF4-FFF2-40B4-BE49-F238E27FC236}">
                <a16:creationId xmlns:a16="http://schemas.microsoft.com/office/drawing/2014/main" id="{E1883706-6BB7-7058-6383-14BC550AC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239918" y="5938712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86D962A-93CB-A66F-357D-45D00A44B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389144" y="592509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Comunicado">
            <a:extLst>
              <a:ext uri="{FF2B5EF4-FFF2-40B4-BE49-F238E27FC236}">
                <a16:creationId xmlns:a16="http://schemas.microsoft.com/office/drawing/2014/main" id="{AA6416BB-0F43-17A6-FB7C-AD2FD156C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883687" y="5907678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0" descr="Tarjetas de crédito Visa Classic y Oro de Novo Banco">
            <a:extLst>
              <a:ext uri="{FF2B5EF4-FFF2-40B4-BE49-F238E27FC236}">
                <a16:creationId xmlns:a16="http://schemas.microsoft.com/office/drawing/2014/main" id="{8FAA6E42-469A-CDD2-B462-B36700C43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702041" y="5925096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CuadroTexto 160">
            <a:extLst>
              <a:ext uri="{FF2B5EF4-FFF2-40B4-BE49-F238E27FC236}">
                <a16:creationId xmlns:a16="http://schemas.microsoft.com/office/drawing/2014/main" id="{2F5E7DFB-A4FD-C470-58F1-16158F00C9F2}"/>
              </a:ext>
            </a:extLst>
          </p:cNvPr>
          <p:cNvSpPr txBox="1"/>
          <p:nvPr/>
        </p:nvSpPr>
        <p:spPr>
          <a:xfrm>
            <a:off x="5881058" y="4084881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62" name="Text Box 30">
            <a:extLst>
              <a:ext uri="{FF2B5EF4-FFF2-40B4-BE49-F238E27FC236}">
                <a16:creationId xmlns:a16="http://schemas.microsoft.com/office/drawing/2014/main" id="{84937BFA-B437-A0E8-F18A-35B065E3F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650" y="4099337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66" name="Text Box 30">
            <a:extLst>
              <a:ext uri="{FF2B5EF4-FFF2-40B4-BE49-F238E27FC236}">
                <a16:creationId xmlns:a16="http://schemas.microsoft.com/office/drawing/2014/main" id="{841F4EAB-8A04-4E2B-EFEC-E9A7872A2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287" y="416910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pic>
        <p:nvPicPr>
          <p:cNvPr id="171" name="Picture 2" descr="Homepage">
            <a:extLst>
              <a:ext uri="{FF2B5EF4-FFF2-40B4-BE49-F238E27FC236}">
                <a16:creationId xmlns:a16="http://schemas.microsoft.com/office/drawing/2014/main" id="{8C511057-D800-D3B8-ED01-170285FFB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493636" y="2430866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F64941D-C3B8-6AD1-1303-2FD8CE539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118953" y="241821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8" descr="Comunicado">
            <a:extLst>
              <a:ext uri="{FF2B5EF4-FFF2-40B4-BE49-F238E27FC236}">
                <a16:creationId xmlns:a16="http://schemas.microsoft.com/office/drawing/2014/main" id="{7AEB7FEA-2B38-0A9C-268C-C7745C76B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1027003" y="239866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0" descr="Tarjetas de crédito Visa Classic y Oro de Novo Banco">
            <a:extLst>
              <a:ext uri="{FF2B5EF4-FFF2-40B4-BE49-F238E27FC236}">
                <a16:creationId xmlns:a16="http://schemas.microsoft.com/office/drawing/2014/main" id="{A7C2768C-F574-A2D5-6C83-36ED74517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060549" y="239983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CuadroTexto 177">
            <a:extLst>
              <a:ext uri="{FF2B5EF4-FFF2-40B4-BE49-F238E27FC236}">
                <a16:creationId xmlns:a16="http://schemas.microsoft.com/office/drawing/2014/main" id="{EA176D49-4574-FA69-EBC5-1D793AB0A24F}"/>
              </a:ext>
            </a:extLst>
          </p:cNvPr>
          <p:cNvSpPr txBox="1"/>
          <p:nvPr/>
        </p:nvSpPr>
        <p:spPr>
          <a:xfrm>
            <a:off x="5874776" y="241421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81" name="Text Box 30">
            <a:extLst>
              <a:ext uri="{FF2B5EF4-FFF2-40B4-BE49-F238E27FC236}">
                <a16:creationId xmlns:a16="http://schemas.microsoft.com/office/drawing/2014/main" id="{140E84AE-141F-EBBD-4C6C-86487685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01" y="6302861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 utilizadores desse produto com esse banco</a:t>
            </a:r>
          </a:p>
        </p:txBody>
      </p:sp>
      <p:pic>
        <p:nvPicPr>
          <p:cNvPr id="182" name="Picture 2">
            <a:extLst>
              <a:ext uri="{FF2B5EF4-FFF2-40B4-BE49-F238E27FC236}">
                <a16:creationId xmlns:a16="http://schemas.microsoft.com/office/drawing/2014/main" id="{25D239E2-1F37-C3F8-E318-79BE036DE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2782178" y="2401088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>
            <a:extLst>
              <a:ext uri="{FF2B5EF4-FFF2-40B4-BE49-F238E27FC236}">
                <a16:creationId xmlns:a16="http://schemas.microsoft.com/office/drawing/2014/main" id="{4D214D7B-9685-40D7-509C-FA6B941A2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290224" y="4010304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>
            <a:extLst>
              <a:ext uri="{FF2B5EF4-FFF2-40B4-BE49-F238E27FC236}">
                <a16:creationId xmlns:a16="http://schemas.microsoft.com/office/drawing/2014/main" id="{3AA1E196-B46B-E988-0898-238F029E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299759" y="5888421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3A0AAD57-9F6B-3D1B-246C-8B0B434286A0}"/>
              </a:ext>
            </a:extLst>
          </p:cNvPr>
          <p:cNvGrpSpPr/>
          <p:nvPr/>
        </p:nvGrpSpPr>
        <p:grpSpPr>
          <a:xfrm>
            <a:off x="406121" y="6244813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32E0ABC-D3B8-876B-0E08-F9EE54BF13BA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2C933AC-02D8-5CAD-7A2F-13DFD7785444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B376706-93E8-7BB9-B802-14EC71FEC4BA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9D781C3-FD6A-980D-7462-32FDADF4CCFD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EF37981A-5979-015D-A972-0BABFE77F1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3539505" y="1483775"/>
            <a:ext cx="199000" cy="19900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237A985E-20F1-EC00-71C3-0C71AC3AA4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5174204" y="1500537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516898E8-09DD-E536-9424-48134FF242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784519" y="1500537"/>
            <a:ext cx="199000" cy="199000"/>
          </a:xfrm>
          <a:prstGeom prst="rect">
            <a:avLst/>
          </a:prstGeom>
        </p:spPr>
      </p:pic>
      <p:pic>
        <p:nvPicPr>
          <p:cNvPr id="13" name="Gráfico 12" descr="Círculo con flecha a la izquierda con relleno sólido">
            <a:extLst>
              <a:ext uri="{FF2B5EF4-FFF2-40B4-BE49-F238E27FC236}">
                <a16:creationId xmlns:a16="http://schemas.microsoft.com/office/drawing/2014/main" id="{A7B92459-7505-33FF-AEE5-2072831995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8449689" y="1500537"/>
            <a:ext cx="199000" cy="199000"/>
          </a:xfrm>
          <a:prstGeom prst="rect">
            <a:avLst/>
          </a:prstGeom>
        </p:spPr>
      </p:pic>
      <p:pic>
        <p:nvPicPr>
          <p:cNvPr id="14" name="Gráfico 13" descr="Círculo con flecha a la izquierda con relleno sólido">
            <a:extLst>
              <a:ext uri="{FF2B5EF4-FFF2-40B4-BE49-F238E27FC236}">
                <a16:creationId xmlns:a16="http://schemas.microsoft.com/office/drawing/2014/main" id="{D25E15D9-A893-C542-B937-F7D6F7C10F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1701265" y="1505659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0FE3F9A0-83EB-EB32-B131-6223F7D756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3552625" y="3009013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7FFDEE20-96E1-4605-D554-086B59ECB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5164122" y="3036443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8F3B9017-B51C-9AF6-8A2D-E470660A13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784519" y="3071968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7AC71203-978B-95B5-9C67-6B1F35D357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8431687" y="3091781"/>
            <a:ext cx="199000" cy="199000"/>
          </a:xfrm>
          <a:prstGeom prst="rect">
            <a:avLst/>
          </a:prstGeom>
        </p:spPr>
      </p:pic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0F931E01-5609-95A9-A3DA-AF1833D810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0086448" y="3081269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F06C58AB-CA4B-AA8D-8233-877E2846A0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1683847" y="3092855"/>
            <a:ext cx="199000" cy="199000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0D9680D-92C6-D89D-18F5-565CFA136B5D}"/>
              </a:ext>
            </a:extLst>
          </p:cNvPr>
          <p:cNvSpPr txBox="1"/>
          <p:nvPr/>
        </p:nvSpPr>
        <p:spPr>
          <a:xfrm>
            <a:off x="5881058" y="5898664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7" name="Gráfico 26" descr="Círculo con flecha a la izquierda con relleno sólido">
            <a:extLst>
              <a:ext uri="{FF2B5EF4-FFF2-40B4-BE49-F238E27FC236}">
                <a16:creationId xmlns:a16="http://schemas.microsoft.com/office/drawing/2014/main" id="{155FB372-FA67-5780-8CEC-CDD0F66147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784519" y="4885751"/>
            <a:ext cx="199000" cy="199000"/>
          </a:xfrm>
          <a:prstGeom prst="rect">
            <a:avLst/>
          </a:prstGeom>
        </p:spPr>
      </p:pic>
      <p:pic>
        <p:nvPicPr>
          <p:cNvPr id="28" name="Gráfico 27" descr="Círculo con flecha a la izquierda con relleno sólido">
            <a:extLst>
              <a:ext uri="{FF2B5EF4-FFF2-40B4-BE49-F238E27FC236}">
                <a16:creationId xmlns:a16="http://schemas.microsoft.com/office/drawing/2014/main" id="{A18F594C-2697-D372-7D77-1B44188021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3539505" y="4915998"/>
            <a:ext cx="199000" cy="199000"/>
          </a:xfrm>
          <a:prstGeom prst="rect">
            <a:avLst/>
          </a:prstGeom>
        </p:spPr>
      </p:pic>
      <p:pic>
        <p:nvPicPr>
          <p:cNvPr id="29" name="Gráfico 28" descr="Círculo con flecha a la izquierda con relleno sólido">
            <a:extLst>
              <a:ext uri="{FF2B5EF4-FFF2-40B4-BE49-F238E27FC236}">
                <a16:creationId xmlns:a16="http://schemas.microsoft.com/office/drawing/2014/main" id="{5FC74795-44EA-CD0D-3AF1-0433C725F3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5146052" y="4929169"/>
            <a:ext cx="199000" cy="199000"/>
          </a:xfrm>
          <a:prstGeom prst="rect">
            <a:avLst/>
          </a:prstGeom>
        </p:spPr>
      </p:pic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32FAEC12-1B5D-1FAE-A35E-F4E03120BA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8436960" y="4929169"/>
            <a:ext cx="199000" cy="199000"/>
          </a:xfrm>
          <a:prstGeom prst="rect">
            <a:avLst/>
          </a:prstGeom>
        </p:spPr>
      </p:pic>
      <p:pic>
        <p:nvPicPr>
          <p:cNvPr id="31" name="Gráfico 30" descr="Círculo con flecha a la izquierda con relleno sólido">
            <a:extLst>
              <a:ext uri="{FF2B5EF4-FFF2-40B4-BE49-F238E27FC236}">
                <a16:creationId xmlns:a16="http://schemas.microsoft.com/office/drawing/2014/main" id="{89D749D2-E6A9-2018-1F5F-5970E3AD8B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0064424" y="4954238"/>
            <a:ext cx="199000" cy="199000"/>
          </a:xfrm>
          <a:prstGeom prst="rect">
            <a:avLst/>
          </a:prstGeom>
        </p:spPr>
      </p:pic>
      <p:pic>
        <p:nvPicPr>
          <p:cNvPr id="32" name="Gráfico 31" descr="Círculo con flecha a la izquierda con relleno sólido">
            <a:extLst>
              <a:ext uri="{FF2B5EF4-FFF2-40B4-BE49-F238E27FC236}">
                <a16:creationId xmlns:a16="http://schemas.microsoft.com/office/drawing/2014/main" id="{188B0861-0137-6B8A-7868-05A943EECA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1695996" y="4967632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51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hombre en bicicleta en campo&#10;&#10;Descripción generada automáticamente">
            <a:extLst>
              <a:ext uri="{FF2B5EF4-FFF2-40B4-BE49-F238E27FC236}">
                <a16:creationId xmlns:a16="http://schemas.microsoft.com/office/drawing/2014/main" id="{9DF3FDF0-9648-4DB6-899D-372A17D5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  <p:pic>
        <p:nvPicPr>
          <p:cNvPr id="9218" name="Picture 2" descr="Materiales de comunicación - Desarrollo Sostenible">
            <a:extLst>
              <a:ext uri="{FF2B5EF4-FFF2-40B4-BE49-F238E27FC236}">
                <a16:creationId xmlns:a16="http://schemas.microsoft.com/office/drawing/2014/main" id="{AC4DB212-233A-4C15-A276-34F5086C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458" y="130628"/>
            <a:ext cx="1153886" cy="11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1301CB3-8EEF-40F5-AC66-259FBFB6C0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4025" y="5698170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3FC32C0-33EC-C58F-1DA6-BCDD251E914F}"/>
              </a:ext>
            </a:extLst>
          </p:cNvPr>
          <p:cNvSpPr txBox="1"/>
          <p:nvPr/>
        </p:nvSpPr>
        <p:spPr>
          <a:xfrm>
            <a:off x="7994469" y="836477"/>
            <a:ext cx="326423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CANAIS DE RELAÇÃO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82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Uso dos canais de relação com 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E18BCD92-31AE-44D6-8EE1-02E5F048BF4B}"/>
              </a:ext>
            </a:extLst>
          </p:cNvPr>
          <p:cNvSpPr txBox="1">
            <a:spLocks/>
          </p:cNvSpPr>
          <p:nvPr/>
        </p:nvSpPr>
        <p:spPr>
          <a:xfrm>
            <a:off x="0" y="1512461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Gerente de conta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05" name="Picture 6" descr="Imagen relacionada">
            <a:extLst>
              <a:ext uri="{FF2B5EF4-FFF2-40B4-BE49-F238E27FC236}">
                <a16:creationId xmlns:a16="http://schemas.microsoft.com/office/drawing/2014/main" id="{0B889A3B-2F4E-4B17-B32C-93CC6926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8" y="1844653"/>
            <a:ext cx="505715" cy="5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Resultado de imagen de icono raton pc">
            <a:extLst>
              <a:ext uri="{FF2B5EF4-FFF2-40B4-BE49-F238E27FC236}">
                <a16:creationId xmlns:a16="http://schemas.microsoft.com/office/drawing/2014/main" id="{B4EECA8F-FF2B-4A8E-A0F3-86B51929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3" y="3704755"/>
            <a:ext cx="621175" cy="6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CuadroTexto 137">
            <a:extLst>
              <a:ext uri="{FF2B5EF4-FFF2-40B4-BE49-F238E27FC236}">
                <a16:creationId xmlns:a16="http://schemas.microsoft.com/office/drawing/2014/main" id="{DDA8CD43-1C70-4B55-B2A7-3E78FD988406}"/>
              </a:ext>
            </a:extLst>
          </p:cNvPr>
          <p:cNvSpPr txBox="1">
            <a:spLocks/>
          </p:cNvSpPr>
          <p:nvPr/>
        </p:nvSpPr>
        <p:spPr>
          <a:xfrm>
            <a:off x="-66201" y="4728992"/>
            <a:ext cx="177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Telefone/fax/ correio eletrónico com a balção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39" name="Picture 4" descr="Imagen relacionada">
            <a:extLst>
              <a:ext uri="{FF2B5EF4-FFF2-40B4-BE49-F238E27FC236}">
                <a16:creationId xmlns:a16="http://schemas.microsoft.com/office/drawing/2014/main" id="{7A4D40D5-A37B-4D08-8BB6-0F5675558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2" y="5367475"/>
            <a:ext cx="688207" cy="6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66 Rectángulo">
            <a:extLst>
              <a:ext uri="{FF2B5EF4-FFF2-40B4-BE49-F238E27FC236}">
                <a16:creationId xmlns:a16="http://schemas.microsoft.com/office/drawing/2014/main" id="{762FDCAC-A19A-9FF6-C362-2AE3E2A3A6FA}"/>
              </a:ext>
            </a:extLst>
          </p:cNvPr>
          <p:cNvSpPr/>
          <p:nvPr/>
        </p:nvSpPr>
        <p:spPr>
          <a:xfrm>
            <a:off x="3525975" y="1263501"/>
            <a:ext cx="1523012" cy="1525608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0" name="66 Rectángulo">
            <a:extLst>
              <a:ext uri="{FF2B5EF4-FFF2-40B4-BE49-F238E27FC236}">
                <a16:creationId xmlns:a16="http://schemas.microsoft.com/office/drawing/2014/main" id="{356A85AC-B6F9-98AF-B79E-B53F1773D91A}"/>
              </a:ext>
            </a:extLst>
          </p:cNvPr>
          <p:cNvSpPr/>
          <p:nvPr/>
        </p:nvSpPr>
        <p:spPr>
          <a:xfrm>
            <a:off x="8436516" y="1263501"/>
            <a:ext cx="1523012" cy="1525608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1" name="Text Box 42">
            <a:extLst>
              <a:ext uri="{FF2B5EF4-FFF2-40B4-BE49-F238E27FC236}">
                <a16:creationId xmlns:a16="http://schemas.microsoft.com/office/drawing/2014/main" id="{583CED83-C8A9-4939-B7AD-9463D03F9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212085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10" name="Gráfico 209">
            <a:extLst>
              <a:ext uri="{FF2B5EF4-FFF2-40B4-BE49-F238E27FC236}">
                <a16:creationId xmlns:a16="http://schemas.microsoft.com/office/drawing/2014/main" id="{E8486E7A-64BC-2992-61BB-DC55706DA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292358"/>
              </p:ext>
            </p:extLst>
          </p:nvPr>
        </p:nvGraphicFramePr>
        <p:xfrm>
          <a:off x="1736127" y="141190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4" name="CuadroTexto 123">
            <a:extLst>
              <a:ext uri="{FF2B5EF4-FFF2-40B4-BE49-F238E27FC236}">
                <a16:creationId xmlns:a16="http://schemas.microsoft.com/office/drawing/2014/main" id="{0101BEA8-AF3F-40F1-ACD4-8F948E46EF26}"/>
              </a:ext>
            </a:extLst>
          </p:cNvPr>
          <p:cNvSpPr txBox="1">
            <a:spLocks/>
          </p:cNvSpPr>
          <p:nvPr/>
        </p:nvSpPr>
        <p:spPr>
          <a:xfrm>
            <a:off x="-19818" y="3365955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Homebanking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01" name="Picture 2" descr="Homepage">
            <a:extLst>
              <a:ext uri="{FF2B5EF4-FFF2-40B4-BE49-F238E27FC236}">
                <a16:creationId xmlns:a16="http://schemas.microsoft.com/office/drawing/2014/main" id="{909B4996-4F19-7309-FD9A-99D4D106E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095976" y="243910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C8CA680-447E-55E8-D2F2-22FE10BF3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241760" y="241821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8" descr="Comunicado">
            <a:extLst>
              <a:ext uri="{FF2B5EF4-FFF2-40B4-BE49-F238E27FC236}">
                <a16:creationId xmlns:a16="http://schemas.microsoft.com/office/drawing/2014/main" id="{8D68D455-1AF4-5621-B917-26E408759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5716506" y="2407370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0" descr="Tarjetas de crédito Visa Classic y Oro de Novo Banco">
            <a:extLst>
              <a:ext uri="{FF2B5EF4-FFF2-40B4-BE49-F238E27FC236}">
                <a16:creationId xmlns:a16="http://schemas.microsoft.com/office/drawing/2014/main" id="{CF95BEA2-FCB5-6968-8507-CEF8798E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2143086" y="239983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 Box 30">
            <a:extLst>
              <a:ext uri="{FF2B5EF4-FFF2-40B4-BE49-F238E27FC236}">
                <a16:creationId xmlns:a16="http://schemas.microsoft.com/office/drawing/2014/main" id="{F8CA28CE-6700-90BC-9CC8-2787B393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277466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64108A5D-B5F3-AAD3-5E5D-C12BF9745A32}"/>
              </a:ext>
            </a:extLst>
          </p:cNvPr>
          <p:cNvSpPr txBox="1"/>
          <p:nvPr/>
        </p:nvSpPr>
        <p:spPr>
          <a:xfrm>
            <a:off x="8724853" y="241421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11" name="Picture 2">
            <a:extLst>
              <a:ext uri="{FF2B5EF4-FFF2-40B4-BE49-F238E27FC236}">
                <a16:creationId xmlns:a16="http://schemas.microsoft.com/office/drawing/2014/main" id="{BCE017E9-DB9A-6509-5C99-9CF5D92A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002425" y="2463937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66 Rectángulo">
            <a:extLst>
              <a:ext uri="{FF2B5EF4-FFF2-40B4-BE49-F238E27FC236}">
                <a16:creationId xmlns:a16="http://schemas.microsoft.com/office/drawing/2014/main" id="{E54F7987-F194-A43B-270A-B2C000E7E35F}"/>
              </a:ext>
            </a:extLst>
          </p:cNvPr>
          <p:cNvSpPr/>
          <p:nvPr/>
        </p:nvSpPr>
        <p:spPr>
          <a:xfrm>
            <a:off x="3520213" y="3039262"/>
            <a:ext cx="1523012" cy="1525608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15" name="66 Rectángulo">
            <a:extLst>
              <a:ext uri="{FF2B5EF4-FFF2-40B4-BE49-F238E27FC236}">
                <a16:creationId xmlns:a16="http://schemas.microsoft.com/office/drawing/2014/main" id="{C23A97EC-4C42-B1F6-293F-389ACBA719F7}"/>
              </a:ext>
            </a:extLst>
          </p:cNvPr>
          <p:cNvSpPr/>
          <p:nvPr/>
        </p:nvSpPr>
        <p:spPr>
          <a:xfrm>
            <a:off x="8436673" y="3039262"/>
            <a:ext cx="1523012" cy="1525608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16" name="Text Box 42">
            <a:extLst>
              <a:ext uri="{FF2B5EF4-FFF2-40B4-BE49-F238E27FC236}">
                <a16:creationId xmlns:a16="http://schemas.microsoft.com/office/drawing/2014/main" id="{57B18C52-5323-52ED-EAF7-FADD7241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384436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17" name="Gráfico 216">
            <a:extLst>
              <a:ext uri="{FF2B5EF4-FFF2-40B4-BE49-F238E27FC236}">
                <a16:creationId xmlns:a16="http://schemas.microsoft.com/office/drawing/2014/main" id="{D72B5821-AF57-8EDF-EEA0-2D5CB0327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974369"/>
              </p:ext>
            </p:extLst>
          </p:nvPr>
        </p:nvGraphicFramePr>
        <p:xfrm>
          <a:off x="1736127" y="3135408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218" name="Picture 2" descr="Homepage">
            <a:extLst>
              <a:ext uri="{FF2B5EF4-FFF2-40B4-BE49-F238E27FC236}">
                <a16:creationId xmlns:a16="http://schemas.microsoft.com/office/drawing/2014/main" id="{4A6B64D5-EB87-2AD7-AD7B-E880D85E0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453497" y="4162611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B88708F-9BF1-AECC-4599-7E4EA224D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244942" y="414172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0" descr="Tarjetas de crédito Visa Classic y Oro de Novo Banco">
            <a:extLst>
              <a:ext uri="{FF2B5EF4-FFF2-40B4-BE49-F238E27FC236}">
                <a16:creationId xmlns:a16="http://schemas.microsoft.com/office/drawing/2014/main" id="{D187E2EB-281A-3483-BC92-CBA06465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019043" y="4123339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 Box 30">
            <a:extLst>
              <a:ext uri="{FF2B5EF4-FFF2-40B4-BE49-F238E27FC236}">
                <a16:creationId xmlns:a16="http://schemas.microsoft.com/office/drawing/2014/main" id="{099A086E-7C19-C1FB-8222-AC678EE2E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4498170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4474A7DA-722E-1810-ADBF-E7FF211360E7}"/>
              </a:ext>
            </a:extLst>
          </p:cNvPr>
          <p:cNvSpPr txBox="1"/>
          <p:nvPr/>
        </p:nvSpPr>
        <p:spPr>
          <a:xfrm>
            <a:off x="8725010" y="4137717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27" name="Picture 2">
            <a:extLst>
              <a:ext uri="{FF2B5EF4-FFF2-40B4-BE49-F238E27FC236}">
                <a16:creationId xmlns:a16="http://schemas.microsoft.com/office/drawing/2014/main" id="{1F81FB02-B636-CDBA-EB1A-DF78940A3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996663" y="4187444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66 Rectángulo">
            <a:extLst>
              <a:ext uri="{FF2B5EF4-FFF2-40B4-BE49-F238E27FC236}">
                <a16:creationId xmlns:a16="http://schemas.microsoft.com/office/drawing/2014/main" id="{220EDA0D-5650-A976-F7FD-CBF61C2B2719}"/>
              </a:ext>
            </a:extLst>
          </p:cNvPr>
          <p:cNvSpPr/>
          <p:nvPr/>
        </p:nvSpPr>
        <p:spPr>
          <a:xfrm>
            <a:off x="5154698" y="4858916"/>
            <a:ext cx="1523012" cy="1525608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30" name="66 Rectángulo">
            <a:extLst>
              <a:ext uri="{FF2B5EF4-FFF2-40B4-BE49-F238E27FC236}">
                <a16:creationId xmlns:a16="http://schemas.microsoft.com/office/drawing/2014/main" id="{5C775B71-95C9-8C0B-8944-2D0C8C73BB36}"/>
              </a:ext>
            </a:extLst>
          </p:cNvPr>
          <p:cNvSpPr/>
          <p:nvPr/>
        </p:nvSpPr>
        <p:spPr>
          <a:xfrm>
            <a:off x="8450038" y="4858916"/>
            <a:ext cx="1523012" cy="1525608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31" name="Text Box 42">
            <a:extLst>
              <a:ext uri="{FF2B5EF4-FFF2-40B4-BE49-F238E27FC236}">
                <a16:creationId xmlns:a16="http://schemas.microsoft.com/office/drawing/2014/main" id="{555D3CF2-CD7A-90B2-742E-5FB54839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5664015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32" name="Gráfico 231">
            <a:extLst>
              <a:ext uri="{FF2B5EF4-FFF2-40B4-BE49-F238E27FC236}">
                <a16:creationId xmlns:a16="http://schemas.microsoft.com/office/drawing/2014/main" id="{47A324A0-AA03-00C5-60CD-CE4D114EB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273938"/>
              </p:ext>
            </p:extLst>
          </p:nvPr>
        </p:nvGraphicFramePr>
        <p:xfrm>
          <a:off x="1736127" y="4955062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233" name="Picture 2" descr="Homepage">
            <a:extLst>
              <a:ext uri="{FF2B5EF4-FFF2-40B4-BE49-F238E27FC236}">
                <a16:creationId xmlns:a16="http://schemas.microsoft.com/office/drawing/2014/main" id="{19EE9898-10E2-B31F-663F-C74AB4534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207868" y="5982265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AC30186-C4E7-A556-2F38-217E953A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704837" y="596137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8" descr="Comunicado">
            <a:extLst>
              <a:ext uri="{FF2B5EF4-FFF2-40B4-BE49-F238E27FC236}">
                <a16:creationId xmlns:a16="http://schemas.microsoft.com/office/drawing/2014/main" id="{0817A22E-58FE-617D-A997-C0949703E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18730" y="5941822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10" descr="Tarjetas de crédito Visa Classic y Oro de Novo Banco">
            <a:extLst>
              <a:ext uri="{FF2B5EF4-FFF2-40B4-BE49-F238E27FC236}">
                <a16:creationId xmlns:a16="http://schemas.microsoft.com/office/drawing/2014/main" id="{C6ECB755-7366-F631-6FC1-A7C9434E0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036181" y="594299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Text Box 30">
            <a:extLst>
              <a:ext uri="{FF2B5EF4-FFF2-40B4-BE49-F238E27FC236}">
                <a16:creationId xmlns:a16="http://schemas.microsoft.com/office/drawing/2014/main" id="{BBD953D9-0E14-DBD4-CA2D-CD1F51526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6317824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4D9B3E8C-4D8F-813B-97D9-2A834D172B6B}"/>
              </a:ext>
            </a:extLst>
          </p:cNvPr>
          <p:cNvSpPr txBox="1"/>
          <p:nvPr/>
        </p:nvSpPr>
        <p:spPr>
          <a:xfrm>
            <a:off x="8738375" y="5957371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42" name="Picture 2">
            <a:extLst>
              <a:ext uri="{FF2B5EF4-FFF2-40B4-BE49-F238E27FC236}">
                <a16:creationId xmlns:a16="http://schemas.microsoft.com/office/drawing/2014/main" id="{C94B9B62-E037-DD5D-9F9C-5BD5303FF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5622439" y="6007098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8" descr="Comunicado">
            <a:extLst>
              <a:ext uri="{FF2B5EF4-FFF2-40B4-BE49-F238E27FC236}">
                <a16:creationId xmlns:a16="http://schemas.microsoft.com/office/drawing/2014/main" id="{6791B64F-5A3D-7C79-8958-3BD8F3C10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454078" y="410475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1829662F-5BF3-62CA-BE4D-A8655D4F3E3B}"/>
              </a:ext>
            </a:extLst>
          </p:cNvPr>
          <p:cNvGrpSpPr/>
          <p:nvPr/>
        </p:nvGrpSpPr>
        <p:grpSpPr>
          <a:xfrm>
            <a:off x="369079" y="6403856"/>
            <a:ext cx="1245355" cy="261610"/>
            <a:chOff x="9164719" y="392389"/>
            <a:chExt cx="1245355" cy="261610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FAD7927-120B-636C-E995-7AC5FFD39D35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1003D8E-A57A-18F8-7C7C-EAE516764720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7AD0E65-050A-66C5-5901-F9143F8878FB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DC0E569-DF3A-75CF-3D76-2A4AB5B61634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963CF30B-E6B0-3E9C-F2C0-E5E69E0378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184191" y="1400398"/>
            <a:ext cx="199000" cy="19900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FE03C7EC-C89A-2311-480F-8019A93DFE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778455" y="1409108"/>
            <a:ext cx="199000" cy="19900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AC7FBC59-D383-696F-E6CB-8B247B34DC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13911" y="1400398"/>
            <a:ext cx="199000" cy="19900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FFBE88B3-5F16-D239-C40E-EE10F023B6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040604" y="1409108"/>
            <a:ext cx="199000" cy="19900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D609EA9B-2957-D51B-5590-591312051E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9667297" y="1400398"/>
            <a:ext cx="199000" cy="19900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0B53D745-0BA4-75A6-2252-B12D25C50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1292398" y="1409108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DA5D5E48-7F97-88CB-B1B9-4C1BCBC64C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140487" y="3144519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EFE6C18B-F006-7385-2042-70CDB78188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769746" y="3135408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24A6BF90-EC17-6686-A0AF-1001774F38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06286" y="3150210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A58A75F0-6C91-976F-21AB-E87B169206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030413" y="3160683"/>
            <a:ext cx="199000" cy="199000"/>
          </a:xfrm>
          <a:prstGeom prst="rect">
            <a:avLst/>
          </a:prstGeom>
        </p:spPr>
      </p:pic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2CEA4658-7045-2517-7D43-96EAB78809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9667297" y="3144519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DFB7BB72-B235-637D-24B6-34071BD416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1269331" y="3160683"/>
            <a:ext cx="199000" cy="199000"/>
          </a:xfrm>
          <a:prstGeom prst="rect">
            <a:avLst/>
          </a:prstGeom>
        </p:spPr>
      </p:pic>
      <p:pic>
        <p:nvPicPr>
          <p:cNvPr id="25" name="Gráfico 24" descr="Círculo con flecha a la izquierda con relleno sólido">
            <a:extLst>
              <a:ext uri="{FF2B5EF4-FFF2-40B4-BE49-F238E27FC236}">
                <a16:creationId xmlns:a16="http://schemas.microsoft.com/office/drawing/2014/main" id="{849D7008-C1D7-5DC6-FE6E-426D16EF60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134784" y="5018376"/>
            <a:ext cx="199000" cy="199000"/>
          </a:xfrm>
          <a:prstGeom prst="rect">
            <a:avLst/>
          </a:prstGeom>
        </p:spPr>
      </p:pic>
      <p:pic>
        <p:nvPicPr>
          <p:cNvPr id="26" name="Gráfico 25" descr="Círculo con flecha a la izquierda con relleno sólido">
            <a:extLst>
              <a:ext uri="{FF2B5EF4-FFF2-40B4-BE49-F238E27FC236}">
                <a16:creationId xmlns:a16="http://schemas.microsoft.com/office/drawing/2014/main" id="{74F7CB38-83E2-F5F8-093D-1FC49614DF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778078" y="5050448"/>
            <a:ext cx="199000" cy="199000"/>
          </a:xfrm>
          <a:prstGeom prst="rect">
            <a:avLst/>
          </a:prstGeom>
        </p:spPr>
      </p:pic>
      <p:pic>
        <p:nvPicPr>
          <p:cNvPr id="27" name="Gráfico 26" descr="Círculo con flecha a la izquierda con relleno sólido">
            <a:extLst>
              <a:ext uri="{FF2B5EF4-FFF2-40B4-BE49-F238E27FC236}">
                <a16:creationId xmlns:a16="http://schemas.microsoft.com/office/drawing/2014/main" id="{1B49309A-B8DB-44AC-D044-42A301F454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06286" y="5050448"/>
            <a:ext cx="199000" cy="199000"/>
          </a:xfrm>
          <a:prstGeom prst="rect">
            <a:avLst/>
          </a:prstGeom>
        </p:spPr>
      </p:pic>
      <p:pic>
        <p:nvPicPr>
          <p:cNvPr id="28" name="Gráfico 27" descr="Círculo con flecha a la izquierda con relleno sólido">
            <a:extLst>
              <a:ext uri="{FF2B5EF4-FFF2-40B4-BE49-F238E27FC236}">
                <a16:creationId xmlns:a16="http://schemas.microsoft.com/office/drawing/2014/main" id="{670A1457-CB45-C22D-DD28-4C6E210338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047997" y="5058788"/>
            <a:ext cx="199000" cy="199000"/>
          </a:xfrm>
          <a:prstGeom prst="rect">
            <a:avLst/>
          </a:prstGeom>
        </p:spPr>
      </p:pic>
      <p:pic>
        <p:nvPicPr>
          <p:cNvPr id="29" name="Gráfico 28" descr="Círculo con flecha a la izquierda con relleno sólido">
            <a:extLst>
              <a:ext uri="{FF2B5EF4-FFF2-40B4-BE49-F238E27FC236}">
                <a16:creationId xmlns:a16="http://schemas.microsoft.com/office/drawing/2014/main" id="{27235CC4-966C-6B5E-E2A6-7589A776AA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9667297" y="5058788"/>
            <a:ext cx="199000" cy="199000"/>
          </a:xfrm>
          <a:prstGeom prst="rect">
            <a:avLst/>
          </a:prstGeom>
        </p:spPr>
      </p:pic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5155C62F-11F2-A073-5102-AEC31C2901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1278040" y="5093369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8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66 Rectángulo">
            <a:extLst>
              <a:ext uri="{FF2B5EF4-FFF2-40B4-BE49-F238E27FC236}">
                <a16:creationId xmlns:a16="http://schemas.microsoft.com/office/drawing/2014/main" id="{A0459C5F-658D-6A21-60EC-85C98582E63F}"/>
              </a:ext>
            </a:extLst>
          </p:cNvPr>
          <p:cNvSpPr/>
          <p:nvPr/>
        </p:nvSpPr>
        <p:spPr>
          <a:xfrm>
            <a:off x="8400921" y="3153228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8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82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Uso dos canais de relação com 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02" name="66 Rectángulo">
            <a:extLst>
              <a:ext uri="{FF2B5EF4-FFF2-40B4-BE49-F238E27FC236}">
                <a16:creationId xmlns:a16="http://schemas.microsoft.com/office/drawing/2014/main" id="{762FDCAC-A19A-9FF6-C362-2AE3E2A3A6FA}"/>
              </a:ext>
            </a:extLst>
          </p:cNvPr>
          <p:cNvSpPr/>
          <p:nvPr/>
        </p:nvSpPr>
        <p:spPr>
          <a:xfrm>
            <a:off x="8410094" y="1429721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0" name="66 Rectángulo">
            <a:extLst>
              <a:ext uri="{FF2B5EF4-FFF2-40B4-BE49-F238E27FC236}">
                <a16:creationId xmlns:a16="http://schemas.microsoft.com/office/drawing/2014/main" id="{356A85AC-B6F9-98AF-B79E-B53F1773D91A}"/>
              </a:ext>
            </a:extLst>
          </p:cNvPr>
          <p:cNvSpPr/>
          <p:nvPr/>
        </p:nvSpPr>
        <p:spPr>
          <a:xfrm>
            <a:off x="6810620" y="1429721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11" name="Text Box 42">
            <a:extLst>
              <a:ext uri="{FF2B5EF4-FFF2-40B4-BE49-F238E27FC236}">
                <a16:creationId xmlns:a16="http://schemas.microsoft.com/office/drawing/2014/main" id="{583CED83-C8A9-4939-B7AD-9463D03F9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212085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10" name="Gráfico 209">
            <a:extLst>
              <a:ext uri="{FF2B5EF4-FFF2-40B4-BE49-F238E27FC236}">
                <a16:creationId xmlns:a16="http://schemas.microsoft.com/office/drawing/2014/main" id="{E8486E7A-64BC-2992-61BB-DC55706DA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6367408"/>
              </p:ext>
            </p:extLst>
          </p:nvPr>
        </p:nvGraphicFramePr>
        <p:xfrm>
          <a:off x="1736127" y="141190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1" name="Picture 2" descr="Homepage">
            <a:extLst>
              <a:ext uri="{FF2B5EF4-FFF2-40B4-BE49-F238E27FC236}">
                <a16:creationId xmlns:a16="http://schemas.microsoft.com/office/drawing/2014/main" id="{909B4996-4F19-7309-FD9A-99D4D106E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831343" y="243910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C8CA680-447E-55E8-D2F2-22FE10BF3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80710" y="241821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8" descr="Comunicado">
            <a:extLst>
              <a:ext uri="{FF2B5EF4-FFF2-40B4-BE49-F238E27FC236}">
                <a16:creationId xmlns:a16="http://schemas.microsoft.com/office/drawing/2014/main" id="{8D68D455-1AF4-5621-B917-26E408759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28885" y="238124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0" descr="Tarjetas de crédito Visa Classic y Oro de Novo Banco">
            <a:extLst>
              <a:ext uri="{FF2B5EF4-FFF2-40B4-BE49-F238E27FC236}">
                <a16:creationId xmlns:a16="http://schemas.microsoft.com/office/drawing/2014/main" id="{CF95BEA2-FCB5-6968-8507-CEF8798E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377790" y="239983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 Box 30">
            <a:extLst>
              <a:ext uri="{FF2B5EF4-FFF2-40B4-BE49-F238E27FC236}">
                <a16:creationId xmlns:a16="http://schemas.microsoft.com/office/drawing/2014/main" id="{F8CA28CE-6700-90BC-9CC8-2787B393B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277466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08" name="CuadroTexto 207">
            <a:extLst>
              <a:ext uri="{FF2B5EF4-FFF2-40B4-BE49-F238E27FC236}">
                <a16:creationId xmlns:a16="http://schemas.microsoft.com/office/drawing/2014/main" id="{64108A5D-B5F3-AAD3-5E5D-C12BF9745A32}"/>
              </a:ext>
            </a:extLst>
          </p:cNvPr>
          <p:cNvSpPr txBox="1"/>
          <p:nvPr/>
        </p:nvSpPr>
        <p:spPr>
          <a:xfrm>
            <a:off x="7098957" y="241421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11" name="Picture 2">
            <a:extLst>
              <a:ext uri="{FF2B5EF4-FFF2-40B4-BE49-F238E27FC236}">
                <a16:creationId xmlns:a16="http://schemas.microsoft.com/office/drawing/2014/main" id="{BCE017E9-DB9A-6509-5C99-9CF5D92A1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869126" y="2463937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66 Rectángulo">
            <a:extLst>
              <a:ext uri="{FF2B5EF4-FFF2-40B4-BE49-F238E27FC236}">
                <a16:creationId xmlns:a16="http://schemas.microsoft.com/office/drawing/2014/main" id="{C23A97EC-4C42-B1F6-293F-389ACBA719F7}"/>
              </a:ext>
            </a:extLst>
          </p:cNvPr>
          <p:cNvSpPr/>
          <p:nvPr/>
        </p:nvSpPr>
        <p:spPr>
          <a:xfrm>
            <a:off x="6780072" y="3153228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16" name="Text Box 42">
            <a:extLst>
              <a:ext uri="{FF2B5EF4-FFF2-40B4-BE49-F238E27FC236}">
                <a16:creationId xmlns:a16="http://schemas.microsoft.com/office/drawing/2014/main" id="{57B18C52-5323-52ED-EAF7-FADD7241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384436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17" name="Gráfico 216">
            <a:extLst>
              <a:ext uri="{FF2B5EF4-FFF2-40B4-BE49-F238E27FC236}">
                <a16:creationId xmlns:a16="http://schemas.microsoft.com/office/drawing/2014/main" id="{D72B5821-AF57-8EDF-EEA0-2D5CB0327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7988527"/>
              </p:ext>
            </p:extLst>
          </p:nvPr>
        </p:nvGraphicFramePr>
        <p:xfrm>
          <a:off x="1736127" y="3135408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218" name="Picture 2" descr="Homepage">
            <a:extLst>
              <a:ext uri="{FF2B5EF4-FFF2-40B4-BE49-F238E27FC236}">
                <a16:creationId xmlns:a16="http://schemas.microsoft.com/office/drawing/2014/main" id="{4A6B64D5-EB87-2AD7-AD7B-E880D85E0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455474" y="4162611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B88708F-9BF1-AECC-4599-7E4EA224D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77152" y="414172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0" descr="Tarjetas de crédito Visa Classic y Oro de Novo Banco">
            <a:extLst>
              <a:ext uri="{FF2B5EF4-FFF2-40B4-BE49-F238E27FC236}">
                <a16:creationId xmlns:a16="http://schemas.microsoft.com/office/drawing/2014/main" id="{D187E2EB-281A-3483-BC92-CBA06465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3760324" y="4123339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 Box 30">
            <a:extLst>
              <a:ext uri="{FF2B5EF4-FFF2-40B4-BE49-F238E27FC236}">
                <a16:creationId xmlns:a16="http://schemas.microsoft.com/office/drawing/2014/main" id="{099A086E-7C19-C1FB-8222-AC678EE2E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4498170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4474A7DA-722E-1810-ADBF-E7FF211360E7}"/>
              </a:ext>
            </a:extLst>
          </p:cNvPr>
          <p:cNvSpPr txBox="1"/>
          <p:nvPr/>
        </p:nvSpPr>
        <p:spPr>
          <a:xfrm>
            <a:off x="7106130" y="4137717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229" name="66 Rectángulo">
            <a:extLst>
              <a:ext uri="{FF2B5EF4-FFF2-40B4-BE49-F238E27FC236}">
                <a16:creationId xmlns:a16="http://schemas.microsoft.com/office/drawing/2014/main" id="{220EDA0D-5650-A976-F7FD-CBF61C2B2719}"/>
              </a:ext>
            </a:extLst>
          </p:cNvPr>
          <p:cNvSpPr/>
          <p:nvPr/>
        </p:nvSpPr>
        <p:spPr>
          <a:xfrm>
            <a:off x="3510356" y="4972882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30" name="66 Rectángulo">
            <a:extLst>
              <a:ext uri="{FF2B5EF4-FFF2-40B4-BE49-F238E27FC236}">
                <a16:creationId xmlns:a16="http://schemas.microsoft.com/office/drawing/2014/main" id="{5C775B71-95C9-8C0B-8944-2D0C8C73BB36}"/>
              </a:ext>
            </a:extLst>
          </p:cNvPr>
          <p:cNvSpPr/>
          <p:nvPr/>
        </p:nvSpPr>
        <p:spPr>
          <a:xfrm>
            <a:off x="8442622" y="4972882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31" name="Text Box 42">
            <a:extLst>
              <a:ext uri="{FF2B5EF4-FFF2-40B4-BE49-F238E27FC236}">
                <a16:creationId xmlns:a16="http://schemas.microsoft.com/office/drawing/2014/main" id="{555D3CF2-CD7A-90B2-742E-5FB54839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5664015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32" name="Gráfico 231">
            <a:extLst>
              <a:ext uri="{FF2B5EF4-FFF2-40B4-BE49-F238E27FC236}">
                <a16:creationId xmlns:a16="http://schemas.microsoft.com/office/drawing/2014/main" id="{47A324A0-AA03-00C5-60CD-CE4D114EB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317108"/>
              </p:ext>
            </p:extLst>
          </p:nvPr>
        </p:nvGraphicFramePr>
        <p:xfrm>
          <a:off x="1736127" y="4955062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33" name="Picture 2" descr="Homepage">
            <a:extLst>
              <a:ext uri="{FF2B5EF4-FFF2-40B4-BE49-F238E27FC236}">
                <a16:creationId xmlns:a16="http://schemas.microsoft.com/office/drawing/2014/main" id="{19EE9898-10E2-B31F-663F-C74AB4534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203390" y="5982265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AC30186-C4E7-A556-2F38-217E953A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340060" y="5961377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8" descr="Comunicado">
            <a:extLst>
              <a:ext uri="{FF2B5EF4-FFF2-40B4-BE49-F238E27FC236}">
                <a16:creationId xmlns:a16="http://schemas.microsoft.com/office/drawing/2014/main" id="{0817A22E-58FE-617D-A997-C0949703E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364327" y="593311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10" descr="Tarjetas de crédito Visa Classic y Oro de Novo Banco">
            <a:extLst>
              <a:ext uri="{FF2B5EF4-FFF2-40B4-BE49-F238E27FC236}">
                <a16:creationId xmlns:a16="http://schemas.microsoft.com/office/drawing/2014/main" id="{C6ECB755-7366-F631-6FC1-A7C9434E0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281870" y="594299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Text Box 30">
            <a:extLst>
              <a:ext uri="{FF2B5EF4-FFF2-40B4-BE49-F238E27FC236}">
                <a16:creationId xmlns:a16="http://schemas.microsoft.com/office/drawing/2014/main" id="{BBD953D9-0E14-DBD4-CA2D-CD1F51526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6317824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240" name="CuadroTexto 239">
            <a:extLst>
              <a:ext uri="{FF2B5EF4-FFF2-40B4-BE49-F238E27FC236}">
                <a16:creationId xmlns:a16="http://schemas.microsoft.com/office/drawing/2014/main" id="{4D9B3E8C-4D8F-813B-97D9-2A834D172B6B}"/>
              </a:ext>
            </a:extLst>
          </p:cNvPr>
          <p:cNvSpPr txBox="1"/>
          <p:nvPr/>
        </p:nvSpPr>
        <p:spPr>
          <a:xfrm>
            <a:off x="8739668" y="5957371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42" name="Picture 2">
            <a:extLst>
              <a:ext uri="{FF2B5EF4-FFF2-40B4-BE49-F238E27FC236}">
                <a16:creationId xmlns:a16="http://schemas.microsoft.com/office/drawing/2014/main" id="{C94B9B62-E037-DD5D-9F9C-5BD5303FF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986806" y="6007098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8" descr="Comunicado">
            <a:extLst>
              <a:ext uri="{FF2B5EF4-FFF2-40B4-BE49-F238E27FC236}">
                <a16:creationId xmlns:a16="http://schemas.microsoft.com/office/drawing/2014/main" id="{6791B64F-5A3D-7C79-8958-3BD8F3C10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28885" y="407862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9E132A03-EA7E-460E-FA57-B1AA22081514}"/>
              </a:ext>
            </a:extLst>
          </p:cNvPr>
          <p:cNvSpPr txBox="1">
            <a:spLocks/>
          </p:cNvSpPr>
          <p:nvPr/>
        </p:nvSpPr>
        <p:spPr>
          <a:xfrm>
            <a:off x="168061" y="1473198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Balcões do banco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55" name="Picture 4" descr="Resultado de imagen de icono oficina bancaria">
            <a:extLst>
              <a:ext uri="{FF2B5EF4-FFF2-40B4-BE49-F238E27FC236}">
                <a16:creationId xmlns:a16="http://schemas.microsoft.com/office/drawing/2014/main" id="{818F1E2C-D896-D21D-A478-34F7366AB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22526" r="20006" b="22182"/>
          <a:stretch/>
        </p:blipFill>
        <p:spPr bwMode="auto">
          <a:xfrm>
            <a:off x="614658" y="1763149"/>
            <a:ext cx="617342" cy="56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E30AD909-F10C-B4B5-37F5-E5C32FFA738C}"/>
              </a:ext>
            </a:extLst>
          </p:cNvPr>
          <p:cNvSpPr txBox="1">
            <a:spLocks/>
          </p:cNvSpPr>
          <p:nvPr/>
        </p:nvSpPr>
        <p:spPr>
          <a:xfrm>
            <a:off x="63365" y="3268529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APP do banco</a:t>
            </a:r>
          </a:p>
        </p:txBody>
      </p:sp>
      <p:pic>
        <p:nvPicPr>
          <p:cNvPr id="57" name="Picture 2" descr="Resultado de imagen de icono movil">
            <a:extLst>
              <a:ext uri="{FF2B5EF4-FFF2-40B4-BE49-F238E27FC236}">
                <a16:creationId xmlns:a16="http://schemas.microsoft.com/office/drawing/2014/main" id="{573D7F2A-77B5-E9E9-DC05-9737DC1C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7" y="3638207"/>
            <a:ext cx="490782" cy="4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94CBFD89-7A14-83E2-34C8-696A13A8659B}"/>
              </a:ext>
            </a:extLst>
          </p:cNvPr>
          <p:cNvSpPr txBox="1">
            <a:spLocks/>
          </p:cNvSpPr>
          <p:nvPr/>
        </p:nvSpPr>
        <p:spPr>
          <a:xfrm>
            <a:off x="21244" y="4959740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Caixa MB/ATM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59" name="Picture 2" descr="Imagen relacionada">
            <a:extLst>
              <a:ext uri="{FF2B5EF4-FFF2-40B4-BE49-F238E27FC236}">
                <a16:creationId xmlns:a16="http://schemas.microsoft.com/office/drawing/2014/main" id="{2EA5D39F-316F-4475-12E8-249BF37A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3" y="5354858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20FDB147-640F-3B61-B4AF-1594B37C1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877371" y="4187444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CD44C3EC-A624-DCE1-CF22-EB10C087F1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V="1">
            <a:off x="3133316" y="1681475"/>
            <a:ext cx="199000" cy="19900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A9CBFDD5-49E4-19CD-C46D-B1085D88A4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4755783" y="1663649"/>
            <a:ext cx="199000" cy="19900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AB3A7B59-41A6-DA9A-F8A7-CD6D3235C2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V="1">
            <a:off x="6386959" y="1690184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09D9DE8E-7CF4-6105-1DFD-4CC27BF613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V="1">
            <a:off x="8026844" y="1714257"/>
            <a:ext cx="199000" cy="199000"/>
          </a:xfrm>
          <a:prstGeom prst="rect">
            <a:avLst/>
          </a:prstGeom>
        </p:spPr>
      </p:pic>
      <p:pic>
        <p:nvPicPr>
          <p:cNvPr id="13" name="Gráfico 12" descr="Círculo con flecha a la izquierda con relleno sólido">
            <a:extLst>
              <a:ext uri="{FF2B5EF4-FFF2-40B4-BE49-F238E27FC236}">
                <a16:creationId xmlns:a16="http://schemas.microsoft.com/office/drawing/2014/main" id="{CA5FBD76-4432-D2FD-7631-F307EE7D11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9662215" y="1709566"/>
            <a:ext cx="199000" cy="199000"/>
          </a:xfrm>
          <a:prstGeom prst="rect">
            <a:avLst/>
          </a:prstGeom>
        </p:spPr>
      </p:pic>
      <p:pic>
        <p:nvPicPr>
          <p:cNvPr id="14" name="Gráfico 13" descr="Círculo con flecha a la izquierda con relleno sólido">
            <a:extLst>
              <a:ext uri="{FF2B5EF4-FFF2-40B4-BE49-F238E27FC236}">
                <a16:creationId xmlns:a16="http://schemas.microsoft.com/office/drawing/2014/main" id="{E6CD4F8D-AA2F-10F9-EE19-2288D71969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V="1">
            <a:off x="11321553" y="1780975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DED6005E-B2B7-2406-857B-578B8DB4EF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13614" y="3460642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757D0D25-BEB1-C8E0-BF33-17C19CE85F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4739258" y="3471147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AE732D2D-3280-E9A7-E9A5-ED1B673C49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6386959" y="3471147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DC78EF3F-D536-9F97-8D6A-26E1942FFD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8025735" y="3471147"/>
            <a:ext cx="199000" cy="199000"/>
          </a:xfrm>
          <a:prstGeom prst="rect">
            <a:avLst/>
          </a:prstGeom>
        </p:spPr>
      </p:pic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8BE6A45A-012F-9BD3-6BC9-A1DBEED1EC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9662215" y="3506779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CB89648A-B656-C2FB-D69B-B3721A0272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299670" y="3512580"/>
            <a:ext cx="199000" cy="199000"/>
          </a:xfrm>
          <a:prstGeom prst="rect">
            <a:avLst/>
          </a:prstGeom>
        </p:spPr>
      </p:pic>
      <p:pic>
        <p:nvPicPr>
          <p:cNvPr id="25" name="Gráfico 24" descr="Círculo con flecha a la izquierda con relleno sólido">
            <a:extLst>
              <a:ext uri="{FF2B5EF4-FFF2-40B4-BE49-F238E27FC236}">
                <a16:creationId xmlns:a16="http://schemas.microsoft.com/office/drawing/2014/main" id="{AEB194E4-890E-54BB-FE61-5C80F21CFC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3151055" y="5333133"/>
            <a:ext cx="199000" cy="199000"/>
          </a:xfrm>
          <a:prstGeom prst="rect">
            <a:avLst/>
          </a:prstGeom>
        </p:spPr>
      </p:pic>
      <p:pic>
        <p:nvPicPr>
          <p:cNvPr id="26" name="Gráfico 25" descr="Círculo con flecha a la izquierda con relleno sólido">
            <a:extLst>
              <a:ext uri="{FF2B5EF4-FFF2-40B4-BE49-F238E27FC236}">
                <a16:creationId xmlns:a16="http://schemas.microsoft.com/office/drawing/2014/main" id="{4B97014D-7368-A4C8-4E4B-31B4C8106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V="1">
            <a:off x="4762985" y="5354654"/>
            <a:ext cx="199000" cy="199000"/>
          </a:xfrm>
          <a:prstGeom prst="rect">
            <a:avLst/>
          </a:prstGeom>
        </p:spPr>
      </p:pic>
      <p:pic>
        <p:nvPicPr>
          <p:cNvPr id="27" name="Gráfico 26" descr="Círculo con flecha a la izquierda con relleno sólido">
            <a:extLst>
              <a:ext uri="{FF2B5EF4-FFF2-40B4-BE49-F238E27FC236}">
                <a16:creationId xmlns:a16="http://schemas.microsoft.com/office/drawing/2014/main" id="{A2288DE5-38DA-FFC8-0507-E814A08BE0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6386572" y="5346599"/>
            <a:ext cx="199000" cy="199000"/>
          </a:xfrm>
          <a:prstGeom prst="rect">
            <a:avLst/>
          </a:prstGeom>
        </p:spPr>
      </p:pic>
      <p:pic>
        <p:nvPicPr>
          <p:cNvPr id="28" name="Gráfico 27" descr="Círculo con flecha a la izquierda con relleno sólido">
            <a:extLst>
              <a:ext uri="{FF2B5EF4-FFF2-40B4-BE49-F238E27FC236}">
                <a16:creationId xmlns:a16="http://schemas.microsoft.com/office/drawing/2014/main" id="{F96BF24B-4126-3CCB-6A9C-1AF4E09EB5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8022053" y="5354654"/>
            <a:ext cx="199000" cy="199000"/>
          </a:xfrm>
          <a:prstGeom prst="rect">
            <a:avLst/>
          </a:prstGeom>
        </p:spPr>
      </p:pic>
      <p:pic>
        <p:nvPicPr>
          <p:cNvPr id="29" name="Gráfico 28" descr="Círculo con flecha a la izquierda con relleno sólido">
            <a:extLst>
              <a:ext uri="{FF2B5EF4-FFF2-40B4-BE49-F238E27FC236}">
                <a16:creationId xmlns:a16="http://schemas.microsoft.com/office/drawing/2014/main" id="{AA403F82-EF73-6B22-B488-F23B6833F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9646416" y="5354654"/>
            <a:ext cx="199000" cy="199000"/>
          </a:xfrm>
          <a:prstGeom prst="rect">
            <a:avLst/>
          </a:prstGeom>
        </p:spPr>
      </p:pic>
      <p:pic>
        <p:nvPicPr>
          <p:cNvPr id="30" name="Gráfico 29" descr="Círculo con flecha a la izquierda con relleno sólido">
            <a:extLst>
              <a:ext uri="{FF2B5EF4-FFF2-40B4-BE49-F238E27FC236}">
                <a16:creationId xmlns:a16="http://schemas.microsoft.com/office/drawing/2014/main" id="{CB3E5DFF-7E1E-3076-56F1-5C2D8BB82D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5400000">
            <a:off x="11292398" y="5387902"/>
            <a:ext cx="199000" cy="199000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6E6331BD-DB6F-4982-96D5-9D9A12F4690C}"/>
              </a:ext>
            </a:extLst>
          </p:cNvPr>
          <p:cNvGrpSpPr/>
          <p:nvPr/>
        </p:nvGrpSpPr>
        <p:grpSpPr>
          <a:xfrm>
            <a:off x="369079" y="6403856"/>
            <a:ext cx="1245355" cy="261610"/>
            <a:chOff x="9164719" y="392389"/>
            <a:chExt cx="1245355" cy="261610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926AD6D-48A6-369A-889E-08DC170770F9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A91ECDA7-27BF-106D-169F-2FA7CC97A91E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31534BB4-9188-5051-D42B-A52DE6197595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454EA986-CA7F-035C-4689-FA2E0E702A98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692156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66 Rectángulo">
            <a:extLst>
              <a:ext uri="{FF2B5EF4-FFF2-40B4-BE49-F238E27FC236}">
                <a16:creationId xmlns:a16="http://schemas.microsoft.com/office/drawing/2014/main" id="{807A5BD6-75FC-972F-14AC-313A572134CE}"/>
              </a:ext>
            </a:extLst>
          </p:cNvPr>
          <p:cNvSpPr/>
          <p:nvPr/>
        </p:nvSpPr>
        <p:spPr>
          <a:xfrm>
            <a:off x="8409626" y="1291755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3" name="66 Rectángulo">
            <a:extLst>
              <a:ext uri="{FF2B5EF4-FFF2-40B4-BE49-F238E27FC236}">
                <a16:creationId xmlns:a16="http://schemas.microsoft.com/office/drawing/2014/main" id="{BEAC2E8C-59C0-ABF4-0661-8A5163291ADA}"/>
              </a:ext>
            </a:extLst>
          </p:cNvPr>
          <p:cNvSpPr/>
          <p:nvPr/>
        </p:nvSpPr>
        <p:spPr>
          <a:xfrm>
            <a:off x="5131563" y="1291755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8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82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521707" y="707217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Uso dos canais de relação com o banco preferente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216" name="Text Box 42">
            <a:extLst>
              <a:ext uri="{FF2B5EF4-FFF2-40B4-BE49-F238E27FC236}">
                <a16:creationId xmlns:a16="http://schemas.microsoft.com/office/drawing/2014/main" id="{57B18C52-5323-52ED-EAF7-FADD7241D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198288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217" name="Gráfico 216">
            <a:extLst>
              <a:ext uri="{FF2B5EF4-FFF2-40B4-BE49-F238E27FC236}">
                <a16:creationId xmlns:a16="http://schemas.microsoft.com/office/drawing/2014/main" id="{D72B5821-AF57-8EDF-EEA0-2D5CB0327C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530310"/>
              </p:ext>
            </p:extLst>
          </p:nvPr>
        </p:nvGraphicFramePr>
        <p:xfrm>
          <a:off x="1736127" y="1273935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18" name="Picture 2" descr="Homepage">
            <a:extLst>
              <a:ext uri="{FF2B5EF4-FFF2-40B4-BE49-F238E27FC236}">
                <a16:creationId xmlns:a16="http://schemas.microsoft.com/office/drawing/2014/main" id="{4A6B64D5-EB87-2AD7-AD7B-E880D85E0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837044" y="2301138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B88708F-9BF1-AECC-4599-7E4EA224D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984918" y="22802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0" descr="Tarjetas de crédito Visa Classic y Oro de Novo Banco">
            <a:extLst>
              <a:ext uri="{FF2B5EF4-FFF2-40B4-BE49-F238E27FC236}">
                <a16:creationId xmlns:a16="http://schemas.microsoft.com/office/drawing/2014/main" id="{D187E2EB-281A-3483-BC92-CBA064653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2128611" y="2261866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Text Box 30">
            <a:extLst>
              <a:ext uri="{FF2B5EF4-FFF2-40B4-BE49-F238E27FC236}">
                <a16:creationId xmlns:a16="http://schemas.microsoft.com/office/drawing/2014/main" id="{099A086E-7C19-C1FB-8222-AC678EE2E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2636697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pic>
        <p:nvPicPr>
          <p:cNvPr id="244" name="Picture 8" descr="Comunicado">
            <a:extLst>
              <a:ext uri="{FF2B5EF4-FFF2-40B4-BE49-F238E27FC236}">
                <a16:creationId xmlns:a16="http://schemas.microsoft.com/office/drawing/2014/main" id="{6791B64F-5A3D-7C79-8958-3BD8F3C10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29820" y="2243278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65423601-1D0C-C38F-6D4D-2343C63915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2" y="1831176"/>
            <a:ext cx="408302" cy="408302"/>
          </a:xfrm>
          <a:prstGeom prst="rect">
            <a:avLst/>
          </a:prstGeom>
          <a:noFill/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DC6E7FE1-24AA-8E2C-C4C8-489DA3EA3499}"/>
              </a:ext>
            </a:extLst>
          </p:cNvPr>
          <p:cNvSpPr txBox="1">
            <a:spLocks/>
          </p:cNvSpPr>
          <p:nvPr/>
        </p:nvSpPr>
        <p:spPr>
          <a:xfrm>
            <a:off x="21346" y="1504064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Call</a:t>
            </a:r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</a:t>
            </a:r>
            <a:r>
              <a:rPr lang="pt-PT" sz="14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center</a:t>
            </a:r>
            <a:endParaRPr lang="pt-PT" sz="1400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6F3315FB-8242-DF6F-1626-21D6A429A54D}"/>
              </a:ext>
            </a:extLst>
          </p:cNvPr>
          <p:cNvSpPr txBox="1"/>
          <p:nvPr/>
        </p:nvSpPr>
        <p:spPr>
          <a:xfrm>
            <a:off x="5457621" y="2276244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663AD59D-F2C5-B2C6-C35B-F293ACC82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886076" y="2325971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Círculo con flecha a la izquierda con relleno sólido">
            <a:extLst>
              <a:ext uri="{FF2B5EF4-FFF2-40B4-BE49-F238E27FC236}">
                <a16:creationId xmlns:a16="http://schemas.microsoft.com/office/drawing/2014/main" id="{76020569-F4C5-53AD-F565-9FB0A3CC9F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8010039" y="1731676"/>
            <a:ext cx="199000" cy="19900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B42AEB44-0B02-AE37-FDB8-7F00363EF2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4755783" y="1663649"/>
            <a:ext cx="199000" cy="19900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12ABBDE2-A139-8BAE-BD3A-D24B279BAF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9674652" y="1763607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44691264-5C03-64CE-2262-3FAF2C407C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11306698" y="1831634"/>
            <a:ext cx="199000" cy="199000"/>
          </a:xfrm>
          <a:prstGeom prst="rect">
            <a:avLst/>
          </a:prstGeom>
        </p:spPr>
      </p:pic>
      <p:pic>
        <p:nvPicPr>
          <p:cNvPr id="13" name="Gráfico 12" descr="Círculo con flecha a la izquierda con relleno sólido">
            <a:extLst>
              <a:ext uri="{FF2B5EF4-FFF2-40B4-BE49-F238E27FC236}">
                <a16:creationId xmlns:a16="http://schemas.microsoft.com/office/drawing/2014/main" id="{AB1377B9-0BF0-55BF-A72B-09D886CA8C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157128" y="1647120"/>
            <a:ext cx="199000" cy="199000"/>
          </a:xfrm>
          <a:prstGeom prst="rect">
            <a:avLst/>
          </a:prstGeom>
        </p:spPr>
      </p:pic>
      <p:sp>
        <p:nvSpPr>
          <p:cNvPr id="29" name="66 Rectángulo">
            <a:extLst>
              <a:ext uri="{FF2B5EF4-FFF2-40B4-BE49-F238E27FC236}">
                <a16:creationId xmlns:a16="http://schemas.microsoft.com/office/drawing/2014/main" id="{CA8A3799-6EA9-8CE7-A3B7-AD213C51E2DC}"/>
              </a:ext>
            </a:extLst>
          </p:cNvPr>
          <p:cNvSpPr/>
          <p:nvPr/>
        </p:nvSpPr>
        <p:spPr>
          <a:xfrm>
            <a:off x="3506603" y="3180153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0" name="66 Rectángulo">
            <a:extLst>
              <a:ext uri="{FF2B5EF4-FFF2-40B4-BE49-F238E27FC236}">
                <a16:creationId xmlns:a16="http://schemas.microsoft.com/office/drawing/2014/main" id="{54963592-45CD-124F-0AC0-AFE33ED951E2}"/>
              </a:ext>
            </a:extLst>
          </p:cNvPr>
          <p:cNvSpPr/>
          <p:nvPr/>
        </p:nvSpPr>
        <p:spPr>
          <a:xfrm>
            <a:off x="5169284" y="3180153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1" name="Text Box 42">
            <a:extLst>
              <a:ext uri="{FF2B5EF4-FFF2-40B4-BE49-F238E27FC236}">
                <a16:creationId xmlns:a16="http://schemas.microsoft.com/office/drawing/2014/main" id="{2E55FF8F-B6F9-96DB-2128-7C0A200F0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3871286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78FBE73C-A191-10A2-DF20-04730DA82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139421"/>
              </p:ext>
            </p:extLst>
          </p:nvPr>
        </p:nvGraphicFramePr>
        <p:xfrm>
          <a:off x="1736127" y="3162333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pic>
        <p:nvPicPr>
          <p:cNvPr id="33" name="Picture 2" descr="Homepage">
            <a:extLst>
              <a:ext uri="{FF2B5EF4-FFF2-40B4-BE49-F238E27FC236}">
                <a16:creationId xmlns:a16="http://schemas.microsoft.com/office/drawing/2014/main" id="{C784808D-73BA-92E0-6115-E870AAD25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2213913" y="4189536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7A7DF3F-BE4C-7450-EF52-5758DF631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984918" y="4168648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omunicado">
            <a:extLst>
              <a:ext uri="{FF2B5EF4-FFF2-40B4-BE49-F238E27FC236}">
                <a16:creationId xmlns:a16="http://schemas.microsoft.com/office/drawing/2014/main" id="{C820AAEC-099F-0955-8C52-FBDC9557D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29820" y="4105549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Tarjetas de crédito Visa Classic y Oro de Novo Banco">
            <a:extLst>
              <a:ext uri="{FF2B5EF4-FFF2-40B4-BE49-F238E27FC236}">
                <a16:creationId xmlns:a16="http://schemas.microsoft.com/office/drawing/2014/main" id="{7137E19C-A64F-6777-2492-E342F5D36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633115" y="4150264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Box 30">
            <a:extLst>
              <a:ext uri="{FF2B5EF4-FFF2-40B4-BE49-F238E27FC236}">
                <a16:creationId xmlns:a16="http://schemas.microsoft.com/office/drawing/2014/main" id="{FC1BB23E-F98E-E803-A4F9-C9BCEBACC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4525095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EFFD42D-E345-ED70-DE12-41A28C5700F2}"/>
              </a:ext>
            </a:extLst>
          </p:cNvPr>
          <p:cNvSpPr txBox="1"/>
          <p:nvPr/>
        </p:nvSpPr>
        <p:spPr>
          <a:xfrm>
            <a:off x="5457621" y="4164642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F5D91332-9226-EF2F-D8F5-0AFDD1A5B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983053" y="4214369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4ADA54DD-9765-D360-D5D4-43D98E2A7437}"/>
              </a:ext>
            </a:extLst>
          </p:cNvPr>
          <p:cNvSpPr txBox="1">
            <a:spLocks/>
          </p:cNvSpPr>
          <p:nvPr/>
        </p:nvSpPr>
        <p:spPr>
          <a:xfrm>
            <a:off x="280730" y="3069013"/>
            <a:ext cx="136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Zonas automáticas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1" name="Picture 4" descr="Resultado de imagen de icono zona automatica">
            <a:extLst>
              <a:ext uri="{FF2B5EF4-FFF2-40B4-BE49-F238E27FC236}">
                <a16:creationId xmlns:a16="http://schemas.microsoft.com/office/drawing/2014/main" id="{B7FBE7CA-7DDE-1460-2BC3-22DE0DE60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883" r="12404" b="12883"/>
          <a:stretch/>
        </p:blipFill>
        <p:spPr bwMode="auto">
          <a:xfrm>
            <a:off x="722714" y="3608412"/>
            <a:ext cx="432735" cy="42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áfico 43" descr="Círculo con flecha a la izquierda con relleno sólido">
            <a:extLst>
              <a:ext uri="{FF2B5EF4-FFF2-40B4-BE49-F238E27FC236}">
                <a16:creationId xmlns:a16="http://schemas.microsoft.com/office/drawing/2014/main" id="{1B5B18A5-C260-A80A-0E21-03594F165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129212" y="3546601"/>
            <a:ext cx="199000" cy="199000"/>
          </a:xfrm>
          <a:prstGeom prst="rect">
            <a:avLst/>
          </a:prstGeom>
        </p:spPr>
      </p:pic>
      <p:pic>
        <p:nvPicPr>
          <p:cNvPr id="45" name="Gráfico 44" descr="Círculo con flecha a la izquierda con relleno sólido">
            <a:extLst>
              <a:ext uri="{FF2B5EF4-FFF2-40B4-BE49-F238E27FC236}">
                <a16:creationId xmlns:a16="http://schemas.microsoft.com/office/drawing/2014/main" id="{A2BF5121-8842-A59E-221C-E70C62765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4755783" y="3572728"/>
            <a:ext cx="199000" cy="199000"/>
          </a:xfrm>
          <a:prstGeom prst="rect">
            <a:avLst/>
          </a:prstGeom>
        </p:spPr>
      </p:pic>
      <p:pic>
        <p:nvPicPr>
          <p:cNvPr id="46" name="Gráfico 45" descr="Círculo con flecha a la izquierda con relleno sólido">
            <a:extLst>
              <a:ext uri="{FF2B5EF4-FFF2-40B4-BE49-F238E27FC236}">
                <a16:creationId xmlns:a16="http://schemas.microsoft.com/office/drawing/2014/main" id="{87BDC9F3-DCF9-A0B5-1D9A-E1F61C70A0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6403961" y="3598199"/>
            <a:ext cx="199000" cy="199000"/>
          </a:xfrm>
          <a:prstGeom prst="rect">
            <a:avLst/>
          </a:prstGeom>
        </p:spPr>
      </p:pic>
      <p:pic>
        <p:nvPicPr>
          <p:cNvPr id="47" name="Gráfico 46" descr="Círculo con flecha a la izquierda con relleno sólido">
            <a:extLst>
              <a:ext uri="{FF2B5EF4-FFF2-40B4-BE49-F238E27FC236}">
                <a16:creationId xmlns:a16="http://schemas.microsoft.com/office/drawing/2014/main" id="{7BAFDEA8-8CBA-7D16-9D35-CC9947E5A4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010039" y="3637890"/>
            <a:ext cx="199000" cy="199000"/>
          </a:xfrm>
          <a:prstGeom prst="rect">
            <a:avLst/>
          </a:prstGeom>
        </p:spPr>
      </p:pic>
      <p:pic>
        <p:nvPicPr>
          <p:cNvPr id="48" name="Gráfico 47" descr="Círculo con flecha a la izquierda con relleno sólido">
            <a:extLst>
              <a:ext uri="{FF2B5EF4-FFF2-40B4-BE49-F238E27FC236}">
                <a16:creationId xmlns:a16="http://schemas.microsoft.com/office/drawing/2014/main" id="{9AABD8C8-C75C-9B07-DEEF-46EADBCBB4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9644485" y="3679828"/>
            <a:ext cx="199000" cy="199000"/>
          </a:xfrm>
          <a:prstGeom prst="rect">
            <a:avLst/>
          </a:prstGeom>
        </p:spPr>
      </p:pic>
      <p:pic>
        <p:nvPicPr>
          <p:cNvPr id="49" name="Gráfico 48" descr="Círculo con flecha a la izquierda con relleno sólido">
            <a:extLst>
              <a:ext uri="{FF2B5EF4-FFF2-40B4-BE49-F238E27FC236}">
                <a16:creationId xmlns:a16="http://schemas.microsoft.com/office/drawing/2014/main" id="{AEEA892B-1070-521B-D6F8-33C4236514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11306698" y="3678145"/>
            <a:ext cx="199000" cy="199000"/>
          </a:xfrm>
          <a:prstGeom prst="rect">
            <a:avLst/>
          </a:prstGeom>
        </p:spPr>
      </p:pic>
      <p:sp>
        <p:nvSpPr>
          <p:cNvPr id="50" name="66 Rectángulo">
            <a:extLst>
              <a:ext uri="{FF2B5EF4-FFF2-40B4-BE49-F238E27FC236}">
                <a16:creationId xmlns:a16="http://schemas.microsoft.com/office/drawing/2014/main" id="{FFEF8496-ECEE-B1AE-6996-99C120123889}"/>
              </a:ext>
            </a:extLst>
          </p:cNvPr>
          <p:cNvSpPr/>
          <p:nvPr/>
        </p:nvSpPr>
        <p:spPr>
          <a:xfrm>
            <a:off x="1895341" y="4851398"/>
            <a:ext cx="1523012" cy="14116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51" name="66 Rectángulo">
            <a:extLst>
              <a:ext uri="{FF2B5EF4-FFF2-40B4-BE49-F238E27FC236}">
                <a16:creationId xmlns:a16="http://schemas.microsoft.com/office/drawing/2014/main" id="{95C39864-CC09-0905-FE2F-C667F59E496F}"/>
              </a:ext>
            </a:extLst>
          </p:cNvPr>
          <p:cNvSpPr/>
          <p:nvPr/>
        </p:nvSpPr>
        <p:spPr>
          <a:xfrm>
            <a:off x="5135782" y="4851398"/>
            <a:ext cx="1523012" cy="1411641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52" name="Text Box 42">
            <a:extLst>
              <a:ext uri="{FF2B5EF4-FFF2-40B4-BE49-F238E27FC236}">
                <a16:creationId xmlns:a16="http://schemas.microsoft.com/office/drawing/2014/main" id="{65581C21-6F11-5F6F-7C6E-D7022444F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554253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53" name="Gráfico 52">
            <a:extLst>
              <a:ext uri="{FF2B5EF4-FFF2-40B4-BE49-F238E27FC236}">
                <a16:creationId xmlns:a16="http://schemas.microsoft.com/office/drawing/2014/main" id="{1B5C586C-EE76-12F2-A8CF-42EBBD29AB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820706"/>
              </p:ext>
            </p:extLst>
          </p:nvPr>
        </p:nvGraphicFramePr>
        <p:xfrm>
          <a:off x="1736127" y="4833578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54" name="Picture 2" descr="Homepage">
            <a:extLst>
              <a:ext uri="{FF2B5EF4-FFF2-40B4-BE49-F238E27FC236}">
                <a16:creationId xmlns:a16="http://schemas.microsoft.com/office/drawing/2014/main" id="{8F92CB6A-969B-4145-CD69-70B55E900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826897" y="5860781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575C1ED-431D-1865-E6D6-25E73AE52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246865" y="583989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Tarjetas de crédito Visa Classic y Oro de Novo Banco">
            <a:extLst>
              <a:ext uri="{FF2B5EF4-FFF2-40B4-BE49-F238E27FC236}">
                <a16:creationId xmlns:a16="http://schemas.microsoft.com/office/drawing/2014/main" id="{6F374E8A-00B9-BE83-7FBC-561BC764E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021169" y="5821509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Box 30">
            <a:extLst>
              <a:ext uri="{FF2B5EF4-FFF2-40B4-BE49-F238E27FC236}">
                <a16:creationId xmlns:a16="http://schemas.microsoft.com/office/drawing/2014/main" id="{D0AF20F3-FB4F-A22D-CB2B-267409A68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6196340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pic>
        <p:nvPicPr>
          <p:cNvPr id="58" name="Picture 8" descr="Comunicado">
            <a:extLst>
              <a:ext uri="{FF2B5EF4-FFF2-40B4-BE49-F238E27FC236}">
                <a16:creationId xmlns:a16="http://schemas.microsoft.com/office/drawing/2014/main" id="{60220164-B88A-3425-377A-3BC5B904B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8987297" y="5837755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F045E550-0550-E34A-25E7-59378A331B73}"/>
              </a:ext>
            </a:extLst>
          </p:cNvPr>
          <p:cNvSpPr txBox="1"/>
          <p:nvPr/>
        </p:nvSpPr>
        <p:spPr>
          <a:xfrm>
            <a:off x="5461840" y="5835887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CAE61315-FF97-B2F4-25B6-F71B2E01F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2371791" y="5885614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64">
            <a:extLst>
              <a:ext uri="{FF2B5EF4-FFF2-40B4-BE49-F238E27FC236}">
                <a16:creationId xmlns:a16="http://schemas.microsoft.com/office/drawing/2014/main" id="{364FAF55-69DD-0410-3203-CD585614A233}"/>
              </a:ext>
            </a:extLst>
          </p:cNvPr>
          <p:cNvSpPr txBox="1">
            <a:spLocks/>
          </p:cNvSpPr>
          <p:nvPr/>
        </p:nvSpPr>
        <p:spPr>
          <a:xfrm>
            <a:off x="100174" y="5001033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Soluções de depósito</a:t>
            </a:r>
          </a:p>
        </p:txBody>
      </p:sp>
      <p:pic>
        <p:nvPicPr>
          <p:cNvPr id="68" name="Picture 2" descr="Resultado de imagen de icono zona automatica de banco">
            <a:extLst>
              <a:ext uri="{FF2B5EF4-FFF2-40B4-BE49-F238E27FC236}">
                <a16:creationId xmlns:a16="http://schemas.microsoft.com/office/drawing/2014/main" id="{21D268EF-021F-CE0E-973E-2BBBE0FBF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8" y="5576235"/>
            <a:ext cx="536909" cy="5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upo 68">
            <a:extLst>
              <a:ext uri="{FF2B5EF4-FFF2-40B4-BE49-F238E27FC236}">
                <a16:creationId xmlns:a16="http://schemas.microsoft.com/office/drawing/2014/main" id="{7B4F3883-6468-92AE-7D7B-79C87E0B00C5}"/>
              </a:ext>
            </a:extLst>
          </p:cNvPr>
          <p:cNvGrpSpPr/>
          <p:nvPr/>
        </p:nvGrpSpPr>
        <p:grpSpPr>
          <a:xfrm>
            <a:off x="369079" y="6403856"/>
            <a:ext cx="1245355" cy="261610"/>
            <a:chOff x="9164719" y="392389"/>
            <a:chExt cx="1245355" cy="261610"/>
          </a:xfrm>
        </p:grpSpPr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7E352278-C4A4-A270-C3F0-3394C7927E2F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2DF00DAE-C3A3-5C00-7E09-55929CFAD830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74A8C60E-471C-2A98-35A9-F571951F161A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0D5FE1C5-BE67-0A46-F58B-B1967A995F61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84" name="Gráfico 83" descr="Círculo con flecha a la izquierda con relleno sólido">
            <a:extLst>
              <a:ext uri="{FF2B5EF4-FFF2-40B4-BE49-F238E27FC236}">
                <a16:creationId xmlns:a16="http://schemas.microsoft.com/office/drawing/2014/main" id="{D4A14F64-F642-B403-C4B1-C64E12A83C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V="1">
            <a:off x="9644485" y="5342399"/>
            <a:ext cx="199000" cy="199000"/>
          </a:xfrm>
          <a:prstGeom prst="rect">
            <a:avLst/>
          </a:prstGeom>
        </p:spPr>
      </p:pic>
      <p:pic>
        <p:nvPicPr>
          <p:cNvPr id="85" name="Gráfico 84" descr="Círculo con flecha a la izquierda con relleno sólido">
            <a:extLst>
              <a:ext uri="{FF2B5EF4-FFF2-40B4-BE49-F238E27FC236}">
                <a16:creationId xmlns:a16="http://schemas.microsoft.com/office/drawing/2014/main" id="{11BBE885-D323-F8F1-9725-D0CC2A90B1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129212" y="5208218"/>
            <a:ext cx="199000" cy="199000"/>
          </a:xfrm>
          <a:prstGeom prst="rect">
            <a:avLst/>
          </a:prstGeom>
        </p:spPr>
      </p:pic>
      <p:pic>
        <p:nvPicPr>
          <p:cNvPr id="86" name="Gráfico 85" descr="Círculo con flecha a la izquierda con relleno sólido">
            <a:extLst>
              <a:ext uri="{FF2B5EF4-FFF2-40B4-BE49-F238E27FC236}">
                <a16:creationId xmlns:a16="http://schemas.microsoft.com/office/drawing/2014/main" id="{A56F1A92-0BF0-A4F5-BAA8-F8AA6D547E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4793097" y="5242899"/>
            <a:ext cx="199000" cy="199000"/>
          </a:xfrm>
          <a:prstGeom prst="rect">
            <a:avLst/>
          </a:prstGeom>
        </p:spPr>
      </p:pic>
      <p:pic>
        <p:nvPicPr>
          <p:cNvPr id="87" name="Gráfico 86" descr="Círculo con flecha a la izquierda con relleno sólido">
            <a:extLst>
              <a:ext uri="{FF2B5EF4-FFF2-40B4-BE49-F238E27FC236}">
                <a16:creationId xmlns:a16="http://schemas.microsoft.com/office/drawing/2014/main" id="{E2EB85C3-508F-D79D-AC1F-77990BAB8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6403961" y="5276332"/>
            <a:ext cx="199000" cy="199000"/>
          </a:xfrm>
          <a:prstGeom prst="rect">
            <a:avLst/>
          </a:prstGeom>
        </p:spPr>
      </p:pic>
      <p:pic>
        <p:nvPicPr>
          <p:cNvPr id="88" name="Gráfico 87" descr="Círculo con flecha a la izquierda con relleno sólido">
            <a:extLst>
              <a:ext uri="{FF2B5EF4-FFF2-40B4-BE49-F238E27FC236}">
                <a16:creationId xmlns:a16="http://schemas.microsoft.com/office/drawing/2014/main" id="{BADDC378-E509-6ABA-E2EC-2C9A2A9580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8052139" y="5307718"/>
            <a:ext cx="199000" cy="199000"/>
          </a:xfrm>
          <a:prstGeom prst="rect">
            <a:avLst/>
          </a:prstGeom>
        </p:spPr>
      </p:pic>
      <p:pic>
        <p:nvPicPr>
          <p:cNvPr id="90" name="Gráfico 89" descr="Círculo con flecha a la izquierda con relleno sólido">
            <a:extLst>
              <a:ext uri="{FF2B5EF4-FFF2-40B4-BE49-F238E27FC236}">
                <a16:creationId xmlns:a16="http://schemas.microsoft.com/office/drawing/2014/main" id="{DA7E8AD4-762A-9EE3-04E8-AF6F0B28B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11311738" y="5358218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00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66 Rectángulo">
            <a:extLst>
              <a:ext uri="{FF2B5EF4-FFF2-40B4-BE49-F238E27FC236}">
                <a16:creationId xmlns:a16="http://schemas.microsoft.com/office/drawing/2014/main" id="{49CC1C55-3861-CEAA-EFEA-BFC3B6E18328}"/>
              </a:ext>
            </a:extLst>
          </p:cNvPr>
          <p:cNvSpPr/>
          <p:nvPr/>
        </p:nvSpPr>
        <p:spPr>
          <a:xfrm>
            <a:off x="8416790" y="3371246"/>
            <a:ext cx="1523012" cy="155938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4354188" y="687809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Uso dos canais de relação (total clientes)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39" name="Text Box 30">
            <a:extLst>
              <a:ext uri="{FF2B5EF4-FFF2-40B4-BE49-F238E27FC236}">
                <a16:creationId xmlns:a16="http://schemas.microsoft.com/office/drawing/2014/main" id="{DCEB32B0-3E07-4A84-BE57-96585A4C7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283" y="1108069"/>
            <a:ext cx="747042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sz="900" dirty="0">
                <a:latin typeface="Lato" panose="020F0502020204030203" pitchFamily="34" charset="0"/>
              </a:rPr>
              <a:t>A pedido do cliente, foi questionada a utilização dos canais "</a:t>
            </a:r>
            <a:r>
              <a:rPr lang="pt-BR" sz="900" dirty="0" err="1">
                <a:latin typeface="Lato" panose="020F0502020204030203" pitchFamily="34" charset="0"/>
              </a:rPr>
              <a:t>Homebanking</a:t>
            </a:r>
            <a:r>
              <a:rPr lang="pt-BR" sz="900" dirty="0">
                <a:latin typeface="Lato" panose="020F0502020204030203" pitchFamily="34" charset="0"/>
              </a:rPr>
              <a:t>" e "App" do banco, para todos os bancos de que é cliente</a:t>
            </a:r>
            <a:endParaRPr lang="pt-PT" sz="900" dirty="0">
              <a:latin typeface="Lato" panose="020F0502020204030203" pitchFamily="34" charset="0"/>
            </a:endParaRPr>
          </a:p>
        </p:txBody>
      </p:sp>
      <p:pic>
        <p:nvPicPr>
          <p:cNvPr id="42" name="Picture 8" descr="Resultado de imagen de icono raton pc">
            <a:extLst>
              <a:ext uri="{FF2B5EF4-FFF2-40B4-BE49-F238E27FC236}">
                <a16:creationId xmlns:a16="http://schemas.microsoft.com/office/drawing/2014/main" id="{5DFAFCE1-DBDE-4AAF-22CC-F895CC25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3" y="2112392"/>
            <a:ext cx="621175" cy="6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66 Rectángulo">
            <a:extLst>
              <a:ext uri="{FF2B5EF4-FFF2-40B4-BE49-F238E27FC236}">
                <a16:creationId xmlns:a16="http://schemas.microsoft.com/office/drawing/2014/main" id="{10BDA196-9745-C297-784F-9B2250064438}"/>
              </a:ext>
            </a:extLst>
          </p:cNvPr>
          <p:cNvSpPr/>
          <p:nvPr/>
        </p:nvSpPr>
        <p:spPr>
          <a:xfrm>
            <a:off x="3528604" y="1647739"/>
            <a:ext cx="1523012" cy="155938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44" name="66 Rectángulo">
            <a:extLst>
              <a:ext uri="{FF2B5EF4-FFF2-40B4-BE49-F238E27FC236}">
                <a16:creationId xmlns:a16="http://schemas.microsoft.com/office/drawing/2014/main" id="{4CCB5AEC-481B-F4B8-7611-0FA3224551D8}"/>
              </a:ext>
            </a:extLst>
          </p:cNvPr>
          <p:cNvSpPr/>
          <p:nvPr/>
        </p:nvSpPr>
        <p:spPr>
          <a:xfrm>
            <a:off x="5171820" y="1647739"/>
            <a:ext cx="1523012" cy="1559384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45" name="Text Box 42">
            <a:extLst>
              <a:ext uri="{FF2B5EF4-FFF2-40B4-BE49-F238E27FC236}">
                <a16:creationId xmlns:a16="http://schemas.microsoft.com/office/drawing/2014/main" id="{CD4E220E-27E4-DE21-A177-728E3B393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2486614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48" name="Gráfico 47">
            <a:extLst>
              <a:ext uri="{FF2B5EF4-FFF2-40B4-BE49-F238E27FC236}">
                <a16:creationId xmlns:a16="http://schemas.microsoft.com/office/drawing/2014/main" id="{FB54A925-2BD2-7712-AC12-AADFFA723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710611"/>
              </p:ext>
            </p:extLst>
          </p:nvPr>
        </p:nvGraphicFramePr>
        <p:xfrm>
          <a:off x="1736127" y="1777661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CuadroTexto 48">
            <a:extLst>
              <a:ext uri="{FF2B5EF4-FFF2-40B4-BE49-F238E27FC236}">
                <a16:creationId xmlns:a16="http://schemas.microsoft.com/office/drawing/2014/main" id="{597632F8-FC33-5260-316E-76A826D4849C}"/>
              </a:ext>
            </a:extLst>
          </p:cNvPr>
          <p:cNvSpPr txBox="1">
            <a:spLocks/>
          </p:cNvSpPr>
          <p:nvPr/>
        </p:nvSpPr>
        <p:spPr>
          <a:xfrm>
            <a:off x="-19818" y="1773592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Homebanking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50" name="Picture 2" descr="Homepage">
            <a:extLst>
              <a:ext uri="{FF2B5EF4-FFF2-40B4-BE49-F238E27FC236}">
                <a16:creationId xmlns:a16="http://schemas.microsoft.com/office/drawing/2014/main" id="{1DA8CE98-5B17-ABE1-D32E-5451EC986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7105105" y="2804864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7BAB9C5-27BB-40AA-FC7E-11A97CD291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228972" y="278397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Comunicado">
            <a:extLst>
              <a:ext uri="{FF2B5EF4-FFF2-40B4-BE49-F238E27FC236}">
                <a16:creationId xmlns:a16="http://schemas.microsoft.com/office/drawing/2014/main" id="{30494624-E782-CBCF-C414-1E347862D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466994" y="274700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Tarjetas de crédito Visa Classic y Oro de Novo Banco">
            <a:extLst>
              <a:ext uri="{FF2B5EF4-FFF2-40B4-BE49-F238E27FC236}">
                <a16:creationId xmlns:a16="http://schemas.microsoft.com/office/drawing/2014/main" id="{B3072F2D-42C5-A0F5-790D-7F1EBC6C6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645014" y="276559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 Box 30">
            <a:extLst>
              <a:ext uri="{FF2B5EF4-FFF2-40B4-BE49-F238E27FC236}">
                <a16:creationId xmlns:a16="http://schemas.microsoft.com/office/drawing/2014/main" id="{DC03F987-A0F1-4EDA-9497-C72EE476B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3140423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do banco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22EEC3A-78D9-1E2E-6AED-BFD5E1E52F0F}"/>
              </a:ext>
            </a:extLst>
          </p:cNvPr>
          <p:cNvSpPr txBox="1"/>
          <p:nvPr/>
        </p:nvSpPr>
        <p:spPr>
          <a:xfrm>
            <a:off x="5460157" y="277997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EBF5E150-4DCF-6DA9-9D2C-0F43E8B4F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005054" y="2829697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66 Rectángulo">
            <a:extLst>
              <a:ext uri="{FF2B5EF4-FFF2-40B4-BE49-F238E27FC236}">
                <a16:creationId xmlns:a16="http://schemas.microsoft.com/office/drawing/2014/main" id="{9E793239-15E4-9E56-E552-852AC61FEB55}"/>
              </a:ext>
            </a:extLst>
          </p:cNvPr>
          <p:cNvSpPr/>
          <p:nvPr/>
        </p:nvSpPr>
        <p:spPr>
          <a:xfrm>
            <a:off x="6820653" y="3371246"/>
            <a:ext cx="1523012" cy="1559384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2" name="Text Box 42">
            <a:extLst>
              <a:ext uri="{FF2B5EF4-FFF2-40B4-BE49-F238E27FC236}">
                <a16:creationId xmlns:a16="http://schemas.microsoft.com/office/drawing/2014/main" id="{49A8C47C-4F6F-47F5-210B-7F5A8B449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34" y="421012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63" name="Gráfico 62">
            <a:extLst>
              <a:ext uri="{FF2B5EF4-FFF2-40B4-BE49-F238E27FC236}">
                <a16:creationId xmlns:a16="http://schemas.microsoft.com/office/drawing/2014/main" id="{AB2AC0C3-CB6A-4487-DD3A-4C5CF6752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382089"/>
              </p:ext>
            </p:extLst>
          </p:nvPr>
        </p:nvGraphicFramePr>
        <p:xfrm>
          <a:off x="1736127" y="3501168"/>
          <a:ext cx="10047006" cy="1275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64" name="Picture 2" descr="Homepage">
            <a:extLst>
              <a:ext uri="{FF2B5EF4-FFF2-40B4-BE49-F238E27FC236}">
                <a16:creationId xmlns:a16="http://schemas.microsoft.com/office/drawing/2014/main" id="{ED715B74-884D-248F-7FE2-196B05A54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832373" y="4528371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BB3A2AF-57BA-C6EB-C578-BAA593A6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79509" y="450748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Tarjetas de crédito Visa Classic y Oro de Novo Banco">
            <a:extLst>
              <a:ext uri="{FF2B5EF4-FFF2-40B4-BE49-F238E27FC236}">
                <a16:creationId xmlns:a16="http://schemas.microsoft.com/office/drawing/2014/main" id="{17C3E777-6642-C394-18B3-5ABB6B4CA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384869" y="4514923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Box 30">
            <a:extLst>
              <a:ext uri="{FF2B5EF4-FFF2-40B4-BE49-F238E27FC236}">
                <a16:creationId xmlns:a16="http://schemas.microsoft.com/office/drawing/2014/main" id="{F232855A-7DA4-0318-6CD5-E84E687D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134" y="4863930"/>
            <a:ext cx="477926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do banco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16EDC5DC-777E-740C-2FFC-C58C06BF2DFD}"/>
              </a:ext>
            </a:extLst>
          </p:cNvPr>
          <p:cNvSpPr txBox="1"/>
          <p:nvPr/>
        </p:nvSpPr>
        <p:spPr>
          <a:xfrm>
            <a:off x="7108990" y="4503477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72" name="Picture 8" descr="Comunicado">
            <a:extLst>
              <a:ext uri="{FF2B5EF4-FFF2-40B4-BE49-F238E27FC236}">
                <a16:creationId xmlns:a16="http://schemas.microsoft.com/office/drawing/2014/main" id="{C1524DF0-2E79-0FA5-E948-776C5B001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28719" y="4470511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59E5C258-0497-CD50-ACEF-3C93B121F3B4}"/>
              </a:ext>
            </a:extLst>
          </p:cNvPr>
          <p:cNvSpPr txBox="1">
            <a:spLocks/>
          </p:cNvSpPr>
          <p:nvPr/>
        </p:nvSpPr>
        <p:spPr>
          <a:xfrm>
            <a:off x="63365" y="3758239"/>
            <a:ext cx="17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APP do banco</a:t>
            </a:r>
          </a:p>
        </p:txBody>
      </p:sp>
      <p:pic>
        <p:nvPicPr>
          <p:cNvPr id="82" name="Picture 2" descr="Resultado de imagen de icono movil">
            <a:extLst>
              <a:ext uri="{FF2B5EF4-FFF2-40B4-BE49-F238E27FC236}">
                <a16:creationId xmlns:a16="http://schemas.microsoft.com/office/drawing/2014/main" id="{25C3B896-A925-2E1D-4F7F-E40A184C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37" y="4127917"/>
            <a:ext cx="490782" cy="49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9822A07B-717D-0694-3500-B6406F950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884531" y="4553204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6AE0CC0-16D2-12F4-927A-B2BF97A08C71}"/>
              </a:ext>
            </a:extLst>
          </p:cNvPr>
          <p:cNvGrpSpPr/>
          <p:nvPr/>
        </p:nvGrpSpPr>
        <p:grpSpPr>
          <a:xfrm>
            <a:off x="406121" y="6244813"/>
            <a:ext cx="1245355" cy="261610"/>
            <a:chOff x="9164719" y="392389"/>
            <a:chExt cx="1245355" cy="261610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435FE39-A9A4-B841-9CAC-D3AF1CD17F5E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BA395DA6-7E97-7F58-CDA0-229AAE77CC40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63BFFB97-C3AD-6FD9-AF9D-03BFE6F85C61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0CCD32E2-62A2-9EBC-89D6-11BF0F983068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5D4EA646-3A61-8765-CFA7-ADBAE3DBA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3151055" y="1927480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A0F3BF89-6C7E-87C6-164F-354EC6B3E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6412774" y="1958483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7FA80E0E-1002-2F7D-36C0-6D8A1EBAAD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9656384" y="1958483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01D6EB9C-CEF2-2BA7-004A-D926A8E07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V="1">
            <a:off x="11296211" y="1969952"/>
            <a:ext cx="199000" cy="199000"/>
          </a:xfrm>
          <a:prstGeom prst="rect">
            <a:avLst/>
          </a:prstGeom>
        </p:spPr>
      </p:pic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949C440A-C2D2-CEED-B0D2-C02D4C7AF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3151055" y="3970130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1D7BFE20-6687-9397-D2F3-0F7F79B9F1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406497" y="3951938"/>
            <a:ext cx="199000" cy="199000"/>
          </a:xfrm>
          <a:prstGeom prst="rect">
            <a:avLst/>
          </a:prstGeom>
        </p:spPr>
      </p:pic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C1081A34-FBFE-A646-C4C0-60F1AC4DB2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8018023" y="3982885"/>
            <a:ext cx="199000" cy="19900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EB7DAA0A-0430-DC86-1176-AA6AD1465E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1292398" y="3982885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ostre con frutas&#10;&#10;Descripción generada automáticamente con confianza baja">
            <a:extLst>
              <a:ext uri="{FF2B5EF4-FFF2-40B4-BE49-F238E27FC236}">
                <a16:creationId xmlns:a16="http://schemas.microsoft.com/office/drawing/2014/main" id="{960E4D36-D499-428A-A695-635BF01D5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00" name="Picture 4" descr="Materiales de comunicación - Desarrollo Sostenible">
            <a:extLst>
              <a:ext uri="{FF2B5EF4-FFF2-40B4-BE49-F238E27FC236}">
                <a16:creationId xmlns:a16="http://schemas.microsoft.com/office/drawing/2014/main" id="{33CB3CC7-A085-457B-A4B0-877149EF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79" y="224640"/>
            <a:ext cx="1037508" cy="103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9CE63C-0902-40BC-88DC-CCA8807A2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268" y="5630437"/>
            <a:ext cx="2910840" cy="102108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163607E4-DBF8-FE9B-A3FB-47C3EB2D997E}"/>
              </a:ext>
            </a:extLst>
          </p:cNvPr>
          <p:cNvSpPr txBox="1"/>
          <p:nvPr/>
        </p:nvSpPr>
        <p:spPr>
          <a:xfrm>
            <a:off x="7248088" y="836477"/>
            <a:ext cx="432927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defTabSz="457200">
              <a:defRPr/>
            </a:pPr>
            <a:r>
              <a:rPr lang="es-ES" sz="3600" dirty="0">
                <a:highlight>
                  <a:srgbClr val="B1DDC8"/>
                </a:highlight>
                <a:latin typeface="Zilla Slab SemiBold" pitchFamily="2" charset="0"/>
                <a:ea typeface="Zilla Slab SemiBold" pitchFamily="2" charset="0"/>
              </a:rPr>
              <a:t>CARACTERÍSTICAS DA AMOSTRA</a:t>
            </a:r>
          </a:p>
        </p:txBody>
      </p:sp>
    </p:spTree>
    <p:extLst>
      <p:ext uri="{BB962C8B-B14F-4D97-AF65-F5344CB8AC3E}">
        <p14:creationId xmlns:p14="http://schemas.microsoft.com/office/powerpoint/2010/main" val="2425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adroTexto 30">
            <a:extLst>
              <a:ext uri="{FF2B5EF4-FFF2-40B4-BE49-F238E27FC236}">
                <a16:creationId xmlns:a16="http://schemas.microsoft.com/office/drawing/2014/main" id="{61AD90B8-258B-4145-89CA-0F0F94E352A2}"/>
              </a:ext>
            </a:extLst>
          </p:cNvPr>
          <p:cNvSpPr txBox="1">
            <a:spLocks/>
          </p:cNvSpPr>
          <p:nvPr/>
        </p:nvSpPr>
        <p:spPr>
          <a:xfrm>
            <a:off x="3330218" y="730453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Distribuição dos contactos/mês com o banco principal 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33" name="51 Gráfico">
            <a:extLst>
              <a:ext uri="{FF2B5EF4-FFF2-40B4-BE49-F238E27FC236}">
                <a16:creationId xmlns:a16="http://schemas.microsoft.com/office/drawing/2014/main" id="{54EDB638-4A22-4414-9B3B-AB556361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560507"/>
              </p:ext>
            </p:extLst>
          </p:nvPr>
        </p:nvGraphicFramePr>
        <p:xfrm>
          <a:off x="521377" y="1915045"/>
          <a:ext cx="5315687" cy="4292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4" name="Picture 2" descr="Resultado de imagen de icono movil">
            <a:extLst>
              <a:ext uri="{FF2B5EF4-FFF2-40B4-BE49-F238E27FC236}">
                <a16:creationId xmlns:a16="http://schemas.microsoft.com/office/drawing/2014/main" id="{1B4CFFBA-4B3C-42CD-BA3C-732B9F94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64" y="5904971"/>
            <a:ext cx="298435" cy="2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Box 2">
            <a:extLst>
              <a:ext uri="{FF2B5EF4-FFF2-40B4-BE49-F238E27FC236}">
                <a16:creationId xmlns:a16="http://schemas.microsoft.com/office/drawing/2014/main" id="{90292F4C-62C5-4137-98C5-264890B1C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8282" y="3871242"/>
            <a:ext cx="1083872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 panose="020F0502020204030203" pitchFamily="34" charset="0"/>
                <a:cs typeface="Arial" pitchFamily="34" charset="0"/>
              </a:rPr>
              <a:t>Média contactos/mes  </a:t>
            </a:r>
            <a:r>
              <a:rPr lang="pt-PT" sz="1050" dirty="0">
                <a:solidFill>
                  <a:srgbClr val="262626"/>
                </a:solidFill>
                <a:latin typeface="Lato" panose="020F0502020204030203" pitchFamily="34" charset="0"/>
                <a:cs typeface="Arial" pitchFamily="34" charset="0"/>
              </a:rPr>
              <a:t>52,30</a:t>
            </a:r>
            <a:endParaRPr kumimoji="0" lang="pt-PT" sz="1050" b="0" i="0" u="none" strike="noStrike" kern="1200" cap="none" spc="0" normalizeH="0" baseline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 panose="020F0502020204030203" pitchFamily="34" charset="0"/>
              <a:cs typeface="Arial" pitchFamily="34" charset="0"/>
            </a:endParaRPr>
          </a:p>
        </p:txBody>
      </p:sp>
      <p:pic>
        <p:nvPicPr>
          <p:cNvPr id="47" name="Picture 6" descr="Imagen relacionada">
            <a:extLst>
              <a:ext uri="{FF2B5EF4-FFF2-40B4-BE49-F238E27FC236}">
                <a16:creationId xmlns:a16="http://schemas.microsoft.com/office/drawing/2014/main" id="{964DF196-6421-4DE7-9D82-C5EBEE843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084" y="2121161"/>
            <a:ext cx="229076" cy="2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n relacionada">
            <a:extLst>
              <a:ext uri="{FF2B5EF4-FFF2-40B4-BE49-F238E27FC236}">
                <a16:creationId xmlns:a16="http://schemas.microsoft.com/office/drawing/2014/main" id="{A788B0BB-5902-45A1-A705-00007685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0" y="2277820"/>
            <a:ext cx="295284" cy="2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18675314-A1F9-4558-A26B-A6ED5C82B0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96" y="1898445"/>
            <a:ext cx="319092" cy="319092"/>
          </a:xfrm>
          <a:prstGeom prst="rect">
            <a:avLst/>
          </a:prstGeom>
          <a:noFill/>
        </p:spPr>
      </p:pic>
      <p:sp>
        <p:nvSpPr>
          <p:cNvPr id="52" name="Text Box 21">
            <a:extLst>
              <a:ext uri="{FF2B5EF4-FFF2-40B4-BE49-F238E27FC236}">
                <a16:creationId xmlns:a16="http://schemas.microsoft.com/office/drawing/2014/main" id="{DEA33F0C-40CA-4A1F-BE4F-E627D19B1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77" y="6553386"/>
            <a:ext cx="48172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Nota: as setas indicam a posição do banco frente ao mercado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AA9B5DD0-AD91-460F-B126-F5516291D6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713172" y="1498565"/>
            <a:ext cx="961243" cy="399880"/>
          </a:xfrm>
          <a:prstGeom prst="rect">
            <a:avLst/>
          </a:prstGeom>
          <a:noFill/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867C301C-D076-4193-8055-F697FEA487EF}"/>
              </a:ext>
            </a:extLst>
          </p:cNvPr>
          <p:cNvSpPr txBox="1"/>
          <p:nvPr/>
        </p:nvSpPr>
        <p:spPr>
          <a:xfrm>
            <a:off x="2797129" y="1590668"/>
            <a:ext cx="1091746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108000" rIns="108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64" name="Picture 4" descr="Imagen relacionada">
            <a:extLst>
              <a:ext uri="{FF2B5EF4-FFF2-40B4-BE49-F238E27FC236}">
                <a16:creationId xmlns:a16="http://schemas.microsoft.com/office/drawing/2014/main" id="{9EA3771E-4364-4C85-AD0A-9680FAEF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4" y="5665713"/>
            <a:ext cx="388475" cy="3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graphicFrame>
        <p:nvGraphicFramePr>
          <p:cNvPr id="28" name="51 Gráfico">
            <a:extLst>
              <a:ext uri="{FF2B5EF4-FFF2-40B4-BE49-F238E27FC236}">
                <a16:creationId xmlns:a16="http://schemas.microsoft.com/office/drawing/2014/main" id="{21B87E41-4D56-44F3-9FA1-61F69F538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505870"/>
              </p:ext>
            </p:extLst>
          </p:nvPr>
        </p:nvGraphicFramePr>
        <p:xfrm>
          <a:off x="6496267" y="1915045"/>
          <a:ext cx="5315687" cy="4292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9" name="Picture 2" descr="Resultado de imagen de icono movil">
            <a:extLst>
              <a:ext uri="{FF2B5EF4-FFF2-40B4-BE49-F238E27FC236}">
                <a16:creationId xmlns:a16="http://schemas.microsoft.com/office/drawing/2014/main" id="{0A935BD9-727A-44FD-952A-C6464A52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140" y="5859950"/>
            <a:ext cx="298435" cy="2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Imagen relacionada">
            <a:extLst>
              <a:ext uri="{FF2B5EF4-FFF2-40B4-BE49-F238E27FC236}">
                <a16:creationId xmlns:a16="http://schemas.microsoft.com/office/drawing/2014/main" id="{C920270F-1BAF-4D63-AFF6-24CFAD69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28" y="2041968"/>
            <a:ext cx="229076" cy="2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n relacionada">
            <a:extLst>
              <a:ext uri="{FF2B5EF4-FFF2-40B4-BE49-F238E27FC236}">
                <a16:creationId xmlns:a16="http://schemas.microsoft.com/office/drawing/2014/main" id="{9C2A220D-3BAC-4003-92DA-DB34CDFE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962" y="2277820"/>
            <a:ext cx="295284" cy="2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85B2864-107A-4C40-82C5-78EBD4F5F7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737" y="1847800"/>
            <a:ext cx="319092" cy="319092"/>
          </a:xfrm>
          <a:prstGeom prst="rect">
            <a:avLst/>
          </a:prstGeom>
          <a:noFill/>
        </p:spPr>
      </p:pic>
      <p:pic>
        <p:nvPicPr>
          <p:cNvPr id="39" name="Picture 4" descr="Imagen relacionada">
            <a:extLst>
              <a:ext uri="{FF2B5EF4-FFF2-40B4-BE49-F238E27FC236}">
                <a16:creationId xmlns:a16="http://schemas.microsoft.com/office/drawing/2014/main" id="{A3AF5837-F4C9-4EA7-BFBA-AF818EF1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403" y="5673650"/>
            <a:ext cx="388475" cy="3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Resultado de imagen de icono zona automatica de banco">
            <a:extLst>
              <a:ext uri="{FF2B5EF4-FFF2-40B4-BE49-F238E27FC236}">
                <a16:creationId xmlns:a16="http://schemas.microsoft.com/office/drawing/2014/main" id="{328EDD18-FE44-4E3A-8DF0-12DAE06A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6" y="3645757"/>
            <a:ext cx="366715" cy="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esultado de imagen de icono zona automatica">
            <a:extLst>
              <a:ext uri="{FF2B5EF4-FFF2-40B4-BE49-F238E27FC236}">
                <a16:creationId xmlns:a16="http://schemas.microsoft.com/office/drawing/2014/main" id="{4360606A-BB5C-45D0-A411-D9B809AB9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883" r="12404" b="12883"/>
          <a:stretch/>
        </p:blipFill>
        <p:spPr bwMode="auto">
          <a:xfrm>
            <a:off x="364020" y="2842247"/>
            <a:ext cx="357632" cy="3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Resultado de imagen de icono zona automatica">
            <a:extLst>
              <a:ext uri="{FF2B5EF4-FFF2-40B4-BE49-F238E27FC236}">
                <a16:creationId xmlns:a16="http://schemas.microsoft.com/office/drawing/2014/main" id="{E2CB77D8-D3D3-46BC-8332-842C50519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883" r="12404" b="12883"/>
          <a:stretch/>
        </p:blipFill>
        <p:spPr bwMode="auto">
          <a:xfrm>
            <a:off x="6399162" y="2957413"/>
            <a:ext cx="357632" cy="35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Resultado de imagen de icono oficina bancaria">
            <a:extLst>
              <a:ext uri="{FF2B5EF4-FFF2-40B4-BE49-F238E27FC236}">
                <a16:creationId xmlns:a16="http://schemas.microsoft.com/office/drawing/2014/main" id="{FC6F54BF-C183-427E-996B-D573AD405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22526" r="20006" b="22182"/>
          <a:stretch/>
        </p:blipFill>
        <p:spPr bwMode="auto">
          <a:xfrm>
            <a:off x="304655" y="4560411"/>
            <a:ext cx="421653" cy="3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Resultado de imagen de icono oficina bancaria">
            <a:extLst>
              <a:ext uri="{FF2B5EF4-FFF2-40B4-BE49-F238E27FC236}">
                <a16:creationId xmlns:a16="http://schemas.microsoft.com/office/drawing/2014/main" id="{6B70D517-7AD9-4F56-AFDE-1791D886D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22526" r="20006" b="22182"/>
          <a:stretch/>
        </p:blipFill>
        <p:spPr bwMode="auto">
          <a:xfrm>
            <a:off x="6328119" y="4605725"/>
            <a:ext cx="421653" cy="3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Box 2">
            <a:extLst>
              <a:ext uri="{FF2B5EF4-FFF2-40B4-BE49-F238E27FC236}">
                <a16:creationId xmlns:a16="http://schemas.microsoft.com/office/drawing/2014/main" id="{ADC61868-1440-49A2-8EE2-AD70CF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2622" y="3871242"/>
            <a:ext cx="1083872" cy="577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ato" panose="020F0502020204030203" pitchFamily="34" charset="0"/>
                <a:cs typeface="Arial" pitchFamily="34" charset="0"/>
              </a:rPr>
              <a:t>Média contactos/mes  </a:t>
            </a:r>
            <a:r>
              <a:rPr lang="pt-PT" sz="1050" dirty="0">
                <a:solidFill>
                  <a:srgbClr val="262626"/>
                </a:solidFill>
                <a:latin typeface="Lato" panose="020F0502020204030203" pitchFamily="34" charset="0"/>
                <a:cs typeface="Arial" pitchFamily="34" charset="0"/>
              </a:rPr>
              <a:t>55,95</a:t>
            </a:r>
            <a:endParaRPr kumimoji="0" lang="pt-PT" sz="1050" b="0" i="0" u="none" strike="noStrike" kern="1200" cap="none" spc="0" normalizeH="0" baseline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Lato" panose="020F0502020204030203" pitchFamily="34" charset="0"/>
              <a:cs typeface="Arial" pitchFamily="34" charset="0"/>
            </a:endParaRPr>
          </a:p>
        </p:txBody>
      </p:sp>
      <p:pic>
        <p:nvPicPr>
          <p:cNvPr id="38" name="Gráfico 37" descr="Círculo con flecha a la izquierda con relleno sólido">
            <a:extLst>
              <a:ext uri="{FF2B5EF4-FFF2-40B4-BE49-F238E27FC236}">
                <a16:creationId xmlns:a16="http://schemas.microsoft.com/office/drawing/2014/main" id="{3F7B33BB-30F4-5FF2-19DD-F218D3A61D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7082731" y="5342352"/>
            <a:ext cx="240790" cy="240790"/>
          </a:xfrm>
          <a:prstGeom prst="rect">
            <a:avLst/>
          </a:prstGeom>
        </p:spPr>
      </p:pic>
      <p:pic>
        <p:nvPicPr>
          <p:cNvPr id="46" name="Gráfico 45" descr="Círculo con flecha a la izquierda con relleno sólido">
            <a:extLst>
              <a:ext uri="{FF2B5EF4-FFF2-40B4-BE49-F238E27FC236}">
                <a16:creationId xmlns:a16="http://schemas.microsoft.com/office/drawing/2014/main" id="{C2570898-15BC-A0C2-104F-EDC9E42D6F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 flipV="1">
            <a:off x="11193396" y="2713020"/>
            <a:ext cx="240790" cy="240790"/>
          </a:xfrm>
          <a:prstGeom prst="rect">
            <a:avLst/>
          </a:prstGeom>
        </p:spPr>
      </p:pic>
      <p:pic>
        <p:nvPicPr>
          <p:cNvPr id="2" name="Picture 8" descr="Resultado de imagen de icono raton pc">
            <a:extLst>
              <a:ext uri="{FF2B5EF4-FFF2-40B4-BE49-F238E27FC236}">
                <a16:creationId xmlns:a16="http://schemas.microsoft.com/office/drawing/2014/main" id="{5F77FCEE-5C79-B407-A5F3-0DBA40D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49" y="3015880"/>
            <a:ext cx="318761" cy="3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Resultado de imagen de icono raton pc">
            <a:extLst>
              <a:ext uri="{FF2B5EF4-FFF2-40B4-BE49-F238E27FC236}">
                <a16:creationId xmlns:a16="http://schemas.microsoft.com/office/drawing/2014/main" id="{AB53774D-9EB2-B7D0-9A96-4DF23BC0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87" y="2930495"/>
            <a:ext cx="318761" cy="31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icono zona automatica de banco">
            <a:extLst>
              <a:ext uri="{FF2B5EF4-FFF2-40B4-BE49-F238E27FC236}">
                <a16:creationId xmlns:a16="http://schemas.microsoft.com/office/drawing/2014/main" id="{F518C104-14B9-1F59-1809-CF77ED048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09" y="3718070"/>
            <a:ext cx="366715" cy="36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FEFE50EE-A0CC-99A2-AAD9-5CAD014B606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 flipV="1">
            <a:off x="10601213" y="5604996"/>
            <a:ext cx="240790" cy="24079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04FF02C3-1B88-617B-71E8-54B189BEE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6984246" y="4336637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28B6E19A-563B-D3E6-98FA-EEE6362A1C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9194163" y="3630452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3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201F6264-AED5-43A3-8880-810BCDBE5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782607"/>
              </p:ext>
            </p:extLst>
          </p:nvPr>
        </p:nvGraphicFramePr>
        <p:xfrm>
          <a:off x="1498541" y="1404729"/>
          <a:ext cx="9194918" cy="4697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422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</a:tblGrid>
              <a:tr h="5866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/>
                      <a:r>
                        <a:rPr lang="pt-PT" sz="12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Homebanking</a:t>
                      </a:r>
                      <a:endParaRPr lang="pt-PT" sz="1200" b="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36,8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47,5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38,5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APP do banco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16,1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14,1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14,3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15,7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Telefone/fax/correio eletrónico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11,0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8,2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11,4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12858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/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Balcões do banco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10,9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8,2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Soluções de depósito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7,7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7,0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371267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Zonas automáticas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5,9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2662025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Caixa MB/ATM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6,7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4,8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5,2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9353419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Call</a:t>
                      </a: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 </a:t>
                      </a:r>
                      <a:r>
                        <a:rPr lang="pt-PT" sz="1200" b="0" noProof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Center</a:t>
                      </a:r>
                      <a:endParaRPr lang="pt-PT" sz="1200" b="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724166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Gerente de conta</a:t>
                      </a:r>
                      <a:endParaRPr lang="pt-PT" sz="1200" b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2,9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733631"/>
                  </a:ext>
                </a:extLst>
              </a:tr>
              <a:tr h="120292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endParaRPr lang="pt-PT" sz="400" b="1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pt-PT" sz="4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4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4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4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4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4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01402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Média de contactos/mês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52,30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56,67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48,15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55,95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45,58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361800"/>
                  </a:ext>
                </a:extLst>
              </a:tr>
              <a:tr h="286599">
                <a:tc>
                  <a:txBody>
                    <a:bodyPr/>
                    <a:lstStyle/>
                    <a:p>
                      <a:pPr algn="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6" name="Picture 2" descr="Homepage">
            <a:extLst>
              <a:ext uri="{FF2B5EF4-FFF2-40B4-BE49-F238E27FC236}">
                <a16:creationId xmlns:a16="http://schemas.microsoft.com/office/drawing/2014/main" id="{50A6177A-6A1D-4F36-B9CC-B66159934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789653" y="155711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813D658-AC11-441F-8C8F-D7DD1CFFF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992954" y="1584620"/>
            <a:ext cx="1090190" cy="195790"/>
          </a:xfrm>
          <a:prstGeom prst="rect">
            <a:avLst/>
          </a:prstGeom>
          <a:noFill/>
        </p:spPr>
      </p:pic>
      <p:pic>
        <p:nvPicPr>
          <p:cNvPr id="11" name="Picture 2" descr="Resultado de imagen de icono movil">
            <a:extLst>
              <a:ext uri="{FF2B5EF4-FFF2-40B4-BE49-F238E27FC236}">
                <a16:creationId xmlns:a16="http://schemas.microsoft.com/office/drawing/2014/main" id="{88F1BB45-E317-4E82-BE79-6DB9D0533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17" y="2382791"/>
            <a:ext cx="298435" cy="2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de icono raton pc">
            <a:extLst>
              <a:ext uri="{FF2B5EF4-FFF2-40B4-BE49-F238E27FC236}">
                <a16:creationId xmlns:a16="http://schemas.microsoft.com/office/drawing/2014/main" id="{AD47741C-4CCF-477D-9FC2-C0691423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6" y="1992151"/>
            <a:ext cx="298435" cy="29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n relacionada">
            <a:extLst>
              <a:ext uri="{FF2B5EF4-FFF2-40B4-BE49-F238E27FC236}">
                <a16:creationId xmlns:a16="http://schemas.microsoft.com/office/drawing/2014/main" id="{BA4C260E-193D-4173-BEC9-5C997014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90" y="4234474"/>
            <a:ext cx="295284" cy="2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n relacionada">
            <a:extLst>
              <a:ext uri="{FF2B5EF4-FFF2-40B4-BE49-F238E27FC236}">
                <a16:creationId xmlns:a16="http://schemas.microsoft.com/office/drawing/2014/main" id="{0770A6CA-EDB6-4A50-B10B-87638EB3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956" y="4954565"/>
            <a:ext cx="229076" cy="2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1E77C4F-FC1B-43EC-8CC5-6CC5379894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99" y="4619027"/>
            <a:ext cx="263713" cy="263713"/>
          </a:xfrm>
          <a:prstGeom prst="rect">
            <a:avLst/>
          </a:prstGeom>
          <a:noFill/>
        </p:spPr>
      </p:pic>
      <p:pic>
        <p:nvPicPr>
          <p:cNvPr id="17" name="Picture 4" descr="Imagen relacionada">
            <a:extLst>
              <a:ext uri="{FF2B5EF4-FFF2-40B4-BE49-F238E27FC236}">
                <a16:creationId xmlns:a16="http://schemas.microsoft.com/office/drawing/2014/main" id="{D1E1EA30-3A18-4979-8680-44CDDA72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15" y="2729702"/>
            <a:ext cx="388475" cy="3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19" name="CuadroTexto 30">
            <a:extLst>
              <a:ext uri="{FF2B5EF4-FFF2-40B4-BE49-F238E27FC236}">
                <a16:creationId xmlns:a16="http://schemas.microsoft.com/office/drawing/2014/main" id="{61AD90B8-258B-4145-89CA-0F0F94E352A2}"/>
              </a:ext>
            </a:extLst>
          </p:cNvPr>
          <p:cNvSpPr txBox="1">
            <a:spLocks/>
          </p:cNvSpPr>
          <p:nvPr/>
        </p:nvSpPr>
        <p:spPr>
          <a:xfrm>
            <a:off x="3330218" y="730453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Distribuição dos contactos/mês com o banco principal 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2" name="Picture 10" descr="Tarjetas de crédito Visa Classic y Oro de Novo Banco">
            <a:extLst>
              <a:ext uri="{FF2B5EF4-FFF2-40B4-BE49-F238E27FC236}">
                <a16:creationId xmlns:a16="http://schemas.microsoft.com/office/drawing/2014/main" id="{AFC0BFF8-40D6-40B8-B8C7-22C7F15A7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544681" y="1573716"/>
            <a:ext cx="1110870" cy="186880"/>
          </a:xfrm>
          <a:prstGeom prst="rect">
            <a:avLst/>
          </a:prstGeom>
          <a:noFill/>
        </p:spPr>
      </p:pic>
      <p:pic>
        <p:nvPicPr>
          <p:cNvPr id="24" name="Picture 8" descr="Comunicado">
            <a:extLst>
              <a:ext uri="{FF2B5EF4-FFF2-40B4-BE49-F238E27FC236}">
                <a16:creationId xmlns:a16="http://schemas.microsoft.com/office/drawing/2014/main" id="{CE74B78D-4B29-4F2A-8ECA-24DCBA8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472200" y="1505372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8">
            <a:extLst>
              <a:ext uri="{FF2B5EF4-FFF2-40B4-BE49-F238E27FC236}">
                <a16:creationId xmlns:a16="http://schemas.microsoft.com/office/drawing/2014/main" id="{08818D97-7053-433B-94BC-92ABA65B484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5623" y="6421722"/>
            <a:ext cx="4345651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eaLnBrk="0" hangingPunct="0">
              <a:defRPr sz="90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Destaca-se o banco com maior valor em cada canal de relacionamento.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8" name="Picture 4" descr="Resultado de imagen de icono zona automatica">
            <a:extLst>
              <a:ext uri="{FF2B5EF4-FFF2-40B4-BE49-F238E27FC236}">
                <a16:creationId xmlns:a16="http://schemas.microsoft.com/office/drawing/2014/main" id="{13585F24-8854-4E96-A066-E8FC746B8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883" r="12404" b="12883"/>
          <a:stretch/>
        </p:blipFill>
        <p:spPr bwMode="auto">
          <a:xfrm>
            <a:off x="1821208" y="3886473"/>
            <a:ext cx="268695" cy="26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n de icono zona automatica de banco">
            <a:extLst>
              <a:ext uri="{FF2B5EF4-FFF2-40B4-BE49-F238E27FC236}">
                <a16:creationId xmlns:a16="http://schemas.microsoft.com/office/drawing/2014/main" id="{57ECE274-DF54-4D3F-819E-4CEA57BC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42" y="3508601"/>
            <a:ext cx="275518" cy="27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Resultado de imagen de icono oficina bancaria">
            <a:extLst>
              <a:ext uri="{FF2B5EF4-FFF2-40B4-BE49-F238E27FC236}">
                <a16:creationId xmlns:a16="http://schemas.microsoft.com/office/drawing/2014/main" id="{3193A4D5-EF21-472F-B5D7-814744136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22526" r="20006" b="22182"/>
          <a:stretch/>
        </p:blipFill>
        <p:spPr bwMode="auto">
          <a:xfrm>
            <a:off x="1883770" y="3126343"/>
            <a:ext cx="316795" cy="2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6D038004-5695-D968-5CD2-EC6F2E65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73" y="1958045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852EFE0A-F44C-9FB4-07AC-19D5FA5E5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523645" y="1535630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06929D50-17DD-C2A1-1DC2-A8B01030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18" y="2323290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A1B3AF-7ADC-BE77-B6D3-ED830DFF3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21" y="2697725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2">
            <a:extLst>
              <a:ext uri="{FF2B5EF4-FFF2-40B4-BE49-F238E27FC236}">
                <a16:creationId xmlns:a16="http://schemas.microsoft.com/office/drawing/2014/main" id="{F5AEB31D-F95C-37CE-29C9-ADF4285F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18" y="3061513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05545AE8-0B2D-26F6-B5AD-650C3813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73" y="3428201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2">
            <a:extLst>
              <a:ext uri="{FF2B5EF4-FFF2-40B4-BE49-F238E27FC236}">
                <a16:creationId xmlns:a16="http://schemas.microsoft.com/office/drawing/2014/main" id="{957DC190-39A5-C5DB-EE8F-925C4F97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5" y="3809640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2">
            <a:extLst>
              <a:ext uri="{FF2B5EF4-FFF2-40B4-BE49-F238E27FC236}">
                <a16:creationId xmlns:a16="http://schemas.microsoft.com/office/drawing/2014/main" id="{8AE6F89A-2ABB-310C-EDBE-17F67C64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5" y="4160417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1EB9E46-431B-1111-B184-FDFDC189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21" y="4526956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2">
            <a:extLst>
              <a:ext uri="{FF2B5EF4-FFF2-40B4-BE49-F238E27FC236}">
                <a16:creationId xmlns:a16="http://schemas.microsoft.com/office/drawing/2014/main" id="{5D3DCED9-D465-FB67-CD82-4D10F467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845" y="4535666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n 2">
            <a:extLst>
              <a:ext uri="{FF2B5EF4-FFF2-40B4-BE49-F238E27FC236}">
                <a16:creationId xmlns:a16="http://schemas.microsoft.com/office/drawing/2014/main" id="{FE878161-F63A-B697-B0C9-B84504E8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18" y="4900158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">
            <a:extLst>
              <a:ext uri="{FF2B5EF4-FFF2-40B4-BE49-F238E27FC236}">
                <a16:creationId xmlns:a16="http://schemas.microsoft.com/office/drawing/2014/main" id="{505959C4-BC10-49D3-5571-7E794D17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33" y="5402723"/>
            <a:ext cx="644848" cy="46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767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66 Rectángulo">
            <a:extLst>
              <a:ext uri="{FF2B5EF4-FFF2-40B4-BE49-F238E27FC236}">
                <a16:creationId xmlns:a16="http://schemas.microsoft.com/office/drawing/2014/main" id="{FD025260-4EBD-9DB2-5760-EFE7C22F076E}"/>
              </a:ext>
            </a:extLst>
          </p:cNvPr>
          <p:cNvSpPr/>
          <p:nvPr/>
        </p:nvSpPr>
        <p:spPr>
          <a:xfrm>
            <a:off x="9737178" y="4306586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0" name="66 Rectángulo">
            <a:extLst>
              <a:ext uri="{FF2B5EF4-FFF2-40B4-BE49-F238E27FC236}">
                <a16:creationId xmlns:a16="http://schemas.microsoft.com/office/drawing/2014/main" id="{A70ED125-BDFF-268D-8563-CE71DD0E44F2}"/>
              </a:ext>
            </a:extLst>
          </p:cNvPr>
          <p:cNvSpPr/>
          <p:nvPr/>
        </p:nvSpPr>
        <p:spPr>
          <a:xfrm>
            <a:off x="5021560" y="430658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8" name="66 Rectángulo">
            <a:extLst>
              <a:ext uri="{FF2B5EF4-FFF2-40B4-BE49-F238E27FC236}">
                <a16:creationId xmlns:a16="http://schemas.microsoft.com/office/drawing/2014/main" id="{580E0A76-937A-48EC-8AFE-8A2ECFBA029E}"/>
              </a:ext>
            </a:extLst>
          </p:cNvPr>
          <p:cNvSpPr/>
          <p:nvPr/>
        </p:nvSpPr>
        <p:spPr>
          <a:xfrm>
            <a:off x="6568108" y="152056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9" name="Text Box 42">
            <a:extLst>
              <a:ext uri="{FF2B5EF4-FFF2-40B4-BE49-F238E27FC236}">
                <a16:creationId xmlns:a16="http://schemas.microsoft.com/office/drawing/2014/main" id="{E59C9771-102A-44BC-92FD-8729A2B01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837" y="265461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EBF494D-A2AC-47AB-993E-318E1C8C941B}"/>
              </a:ext>
            </a:extLst>
          </p:cNvPr>
          <p:cNvSpPr txBox="1">
            <a:spLocks/>
          </p:cNvSpPr>
          <p:nvPr/>
        </p:nvSpPr>
        <p:spPr>
          <a:xfrm>
            <a:off x="233205" y="2122093"/>
            <a:ext cx="173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 gestor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visita-o</a:t>
            </a:r>
            <a:endParaRPr lang="pt-PT" sz="1400" b="1" u="sng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899125" y="84414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Disponibilidade do gerente de conta do banco principal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6F2C3554-5510-4ACC-BF64-CEDBCCCDD940}"/>
              </a:ext>
            </a:extLst>
          </p:cNvPr>
          <p:cNvSpPr txBox="1">
            <a:spLocks/>
          </p:cNvSpPr>
          <p:nvPr/>
        </p:nvSpPr>
        <p:spPr>
          <a:xfrm>
            <a:off x="201506" y="4551141"/>
            <a:ext cx="1736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Frequência média de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visitas</a:t>
            </a:r>
          </a:p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(vezes p/ mês)</a:t>
            </a:r>
            <a:endParaRPr lang="pt-PT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6" name="Picture 6" descr="Imagen relacionada">
            <a:extLst>
              <a:ext uri="{FF2B5EF4-FFF2-40B4-BE49-F238E27FC236}">
                <a16:creationId xmlns:a16="http://schemas.microsoft.com/office/drawing/2014/main" id="{204E89D2-2233-4901-BEF8-ABA40F40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643" y="598145"/>
            <a:ext cx="540148" cy="55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sp>
        <p:nvSpPr>
          <p:cNvPr id="84" name="66 Rectángulo">
            <a:extLst>
              <a:ext uri="{FF2B5EF4-FFF2-40B4-BE49-F238E27FC236}">
                <a16:creationId xmlns:a16="http://schemas.microsoft.com/office/drawing/2014/main" id="{460D3047-6629-4D22-86E1-43B6D1383079}"/>
              </a:ext>
            </a:extLst>
          </p:cNvPr>
          <p:cNvSpPr/>
          <p:nvPr/>
        </p:nvSpPr>
        <p:spPr>
          <a:xfrm>
            <a:off x="9663346" y="1514193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85" name="Gráfico 84">
            <a:extLst>
              <a:ext uri="{FF2B5EF4-FFF2-40B4-BE49-F238E27FC236}">
                <a16:creationId xmlns:a16="http://schemas.microsoft.com/office/drawing/2014/main" id="{87A4A969-5D5E-4E06-9867-75994F0F6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642738"/>
              </p:ext>
            </p:extLst>
          </p:nvPr>
        </p:nvGraphicFramePr>
        <p:xfrm>
          <a:off x="1715949" y="1608993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4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4DB0C75-7CF3-45CF-BA21-61716DE2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4679" flipH="1">
            <a:off x="526010" y="2830834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58BF9D98-F5B1-4114-B847-0DD350176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941749"/>
              </p:ext>
            </p:extLst>
          </p:nvPr>
        </p:nvGraphicFramePr>
        <p:xfrm>
          <a:off x="1715949" y="4406732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1" name="Text Box 30">
            <a:extLst>
              <a:ext uri="{FF2B5EF4-FFF2-40B4-BE49-F238E27FC236}">
                <a16:creationId xmlns:a16="http://schemas.microsoft.com/office/drawing/2014/main" id="{BA8F85AE-B668-4C66-B4F8-29B05E45D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012" y="3313589"/>
            <a:ext cx="229257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536A4547-DADB-47E2-4BF6-1EFDF7D7B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200176" y="2917518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adroTexto 85">
            <a:extLst>
              <a:ext uri="{FF2B5EF4-FFF2-40B4-BE49-F238E27FC236}">
                <a16:creationId xmlns:a16="http://schemas.microsoft.com/office/drawing/2014/main" id="{0C2F9848-749A-379A-DBA3-71BE9744BB51}"/>
              </a:ext>
            </a:extLst>
          </p:cNvPr>
          <p:cNvSpPr txBox="1"/>
          <p:nvPr/>
        </p:nvSpPr>
        <p:spPr>
          <a:xfrm>
            <a:off x="6882478" y="292039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92" name="Picture 2" descr="Homepage">
            <a:extLst>
              <a:ext uri="{FF2B5EF4-FFF2-40B4-BE49-F238E27FC236}">
                <a16:creationId xmlns:a16="http://schemas.microsoft.com/office/drawing/2014/main" id="{2C98356E-E717-7C29-FEF5-846D6123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499949" y="2913334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FEAC84E5-8A63-E5F1-E472-01A0360F9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22962" y="28814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omunicado">
            <a:extLst>
              <a:ext uri="{FF2B5EF4-FFF2-40B4-BE49-F238E27FC236}">
                <a16:creationId xmlns:a16="http://schemas.microsoft.com/office/drawing/2014/main" id="{0D530C4A-F048-440F-2111-DADEB32C2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001087" y="2884907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Tarjetas de crédito Visa Classic y Oro de Novo Banco">
            <a:extLst>
              <a:ext uri="{FF2B5EF4-FFF2-40B4-BE49-F238E27FC236}">
                <a16:creationId xmlns:a16="http://schemas.microsoft.com/office/drawing/2014/main" id="{627033BF-4F93-DD89-6732-B042A222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266435" y="2911472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omepage">
            <a:extLst>
              <a:ext uri="{FF2B5EF4-FFF2-40B4-BE49-F238E27FC236}">
                <a16:creationId xmlns:a16="http://schemas.microsoft.com/office/drawing/2014/main" id="{E6D85C73-433C-8221-3B7A-EA25A1DA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466459" y="5726243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EC961ACE-0B40-D3EB-3535-E3033C58B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200793" y="5738969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57A8762D-E9B9-8738-0B7C-DEC88BC1E6E0}"/>
              </a:ext>
            </a:extLst>
          </p:cNvPr>
          <p:cNvSpPr txBox="1"/>
          <p:nvPr/>
        </p:nvSpPr>
        <p:spPr>
          <a:xfrm>
            <a:off x="5301094" y="570641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36" name="Picture 8" descr="Comunicado">
            <a:extLst>
              <a:ext uri="{FF2B5EF4-FFF2-40B4-BE49-F238E27FC236}">
                <a16:creationId xmlns:a16="http://schemas.microsoft.com/office/drawing/2014/main" id="{FA41B19B-5C99-4EA9-9BDF-A35A4F7A7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993642" y="5705882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0" descr="Tarjetas de crédito Visa Classic y Oro de Novo Banco">
            <a:extLst>
              <a:ext uri="{FF2B5EF4-FFF2-40B4-BE49-F238E27FC236}">
                <a16:creationId xmlns:a16="http://schemas.microsoft.com/office/drawing/2014/main" id="{841CFE7F-FA4A-F490-9118-28A3D963D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6847356" y="5706406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 Box 30">
            <a:extLst>
              <a:ext uri="{FF2B5EF4-FFF2-40B4-BE49-F238E27FC236}">
                <a16:creationId xmlns:a16="http://schemas.microsoft.com/office/drawing/2014/main" id="{D18D674F-E360-4181-B4B4-5506D6DE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715" y="6268609"/>
            <a:ext cx="45448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de cada banco com gestor de empresas que o visita</a:t>
            </a:r>
          </a:p>
        </p:txBody>
      </p:sp>
      <p:pic>
        <p:nvPicPr>
          <p:cNvPr id="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3DF5406-62EE-9DFA-4E80-F21DC986D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22962" y="570108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7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66 Rectángulo">
            <a:extLst>
              <a:ext uri="{FF2B5EF4-FFF2-40B4-BE49-F238E27FC236}">
                <a16:creationId xmlns:a16="http://schemas.microsoft.com/office/drawing/2014/main" id="{F6F311E6-F351-AE55-ABB1-FA65994F13BA}"/>
              </a:ext>
            </a:extLst>
          </p:cNvPr>
          <p:cNvSpPr/>
          <p:nvPr/>
        </p:nvSpPr>
        <p:spPr>
          <a:xfrm>
            <a:off x="9714377" y="1514193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1" name="66 Rectángulo">
            <a:extLst>
              <a:ext uri="{FF2B5EF4-FFF2-40B4-BE49-F238E27FC236}">
                <a16:creationId xmlns:a16="http://schemas.microsoft.com/office/drawing/2014/main" id="{FD025260-4EBD-9DB2-5760-EFE7C22F076E}"/>
              </a:ext>
            </a:extLst>
          </p:cNvPr>
          <p:cNvSpPr/>
          <p:nvPr/>
        </p:nvSpPr>
        <p:spPr>
          <a:xfrm>
            <a:off x="3449149" y="4306586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0" name="66 Rectángulo">
            <a:extLst>
              <a:ext uri="{FF2B5EF4-FFF2-40B4-BE49-F238E27FC236}">
                <a16:creationId xmlns:a16="http://schemas.microsoft.com/office/drawing/2014/main" id="{A70ED125-BDFF-268D-8563-CE71DD0E44F2}"/>
              </a:ext>
            </a:extLst>
          </p:cNvPr>
          <p:cNvSpPr/>
          <p:nvPr/>
        </p:nvSpPr>
        <p:spPr>
          <a:xfrm>
            <a:off x="6580685" y="430658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8" name="66 Rectángulo">
            <a:extLst>
              <a:ext uri="{FF2B5EF4-FFF2-40B4-BE49-F238E27FC236}">
                <a16:creationId xmlns:a16="http://schemas.microsoft.com/office/drawing/2014/main" id="{580E0A76-937A-48EC-8AFE-8A2ECFBA029E}"/>
              </a:ext>
            </a:extLst>
          </p:cNvPr>
          <p:cNvSpPr/>
          <p:nvPr/>
        </p:nvSpPr>
        <p:spPr>
          <a:xfrm>
            <a:off x="6567227" y="152056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9" name="Text Box 42">
            <a:extLst>
              <a:ext uri="{FF2B5EF4-FFF2-40B4-BE49-F238E27FC236}">
                <a16:creationId xmlns:a16="http://schemas.microsoft.com/office/drawing/2014/main" id="{E59C9771-102A-44BC-92FD-8729A2B01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837" y="265461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899125" y="84414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Disponibilidade do gerente de conta do banco principal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6" name="Picture 6" descr="Imagen relacionada">
            <a:extLst>
              <a:ext uri="{FF2B5EF4-FFF2-40B4-BE49-F238E27FC236}">
                <a16:creationId xmlns:a16="http://schemas.microsoft.com/office/drawing/2014/main" id="{204E89D2-2233-4901-BEF8-ABA40F40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28" y="513944"/>
            <a:ext cx="653579" cy="6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graphicFrame>
        <p:nvGraphicFramePr>
          <p:cNvPr id="85" name="Gráfico 84">
            <a:extLst>
              <a:ext uri="{FF2B5EF4-FFF2-40B4-BE49-F238E27FC236}">
                <a16:creationId xmlns:a16="http://schemas.microsoft.com/office/drawing/2014/main" id="{87A4A969-5D5E-4E06-9867-75994F0F6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273179"/>
              </p:ext>
            </p:extLst>
          </p:nvPr>
        </p:nvGraphicFramePr>
        <p:xfrm>
          <a:off x="1715949" y="1608993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4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4DB0C75-7CF3-45CF-BA21-61716DE2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4679" flipH="1">
            <a:off x="526010" y="2830834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58BF9D98-F5B1-4114-B847-0DD350176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262864"/>
              </p:ext>
            </p:extLst>
          </p:nvPr>
        </p:nvGraphicFramePr>
        <p:xfrm>
          <a:off x="1715949" y="4406732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6" name="CuadroTexto 85">
            <a:extLst>
              <a:ext uri="{FF2B5EF4-FFF2-40B4-BE49-F238E27FC236}">
                <a16:creationId xmlns:a16="http://schemas.microsoft.com/office/drawing/2014/main" id="{0C2F9848-749A-379A-DBA3-71BE9744BB51}"/>
              </a:ext>
            </a:extLst>
          </p:cNvPr>
          <p:cNvSpPr txBox="1"/>
          <p:nvPr/>
        </p:nvSpPr>
        <p:spPr>
          <a:xfrm>
            <a:off x="6881597" y="292039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92" name="Picture 2" descr="Homepage">
            <a:extLst>
              <a:ext uri="{FF2B5EF4-FFF2-40B4-BE49-F238E27FC236}">
                <a16:creationId xmlns:a16="http://schemas.microsoft.com/office/drawing/2014/main" id="{2C98356E-E717-7C29-FEF5-846D6123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757628" y="2913334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omunicado">
            <a:extLst>
              <a:ext uri="{FF2B5EF4-FFF2-40B4-BE49-F238E27FC236}">
                <a16:creationId xmlns:a16="http://schemas.microsoft.com/office/drawing/2014/main" id="{0D530C4A-F048-440F-2111-DADEB32C2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416194" y="2884907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Tarjetas de crédito Visa Classic y Oro de Novo Banco">
            <a:extLst>
              <a:ext uri="{FF2B5EF4-FFF2-40B4-BE49-F238E27FC236}">
                <a16:creationId xmlns:a16="http://schemas.microsoft.com/office/drawing/2014/main" id="{627033BF-4F93-DD89-6732-B042A222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405607" y="2911472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omepage">
            <a:extLst>
              <a:ext uri="{FF2B5EF4-FFF2-40B4-BE49-F238E27FC236}">
                <a16:creationId xmlns:a16="http://schemas.microsoft.com/office/drawing/2014/main" id="{E6D85C73-433C-8221-3B7A-EA25A1DA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348787" y="5726243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EC961ACE-0B40-D3EB-3535-E3033C58B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912764" y="5738969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57A8762D-E9B9-8738-0B7C-DEC88BC1E6E0}"/>
              </a:ext>
            </a:extLst>
          </p:cNvPr>
          <p:cNvSpPr txBox="1"/>
          <p:nvPr/>
        </p:nvSpPr>
        <p:spPr>
          <a:xfrm>
            <a:off x="6860219" y="570641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36" name="Picture 8" descr="Comunicado">
            <a:extLst>
              <a:ext uri="{FF2B5EF4-FFF2-40B4-BE49-F238E27FC236}">
                <a16:creationId xmlns:a16="http://schemas.microsoft.com/office/drawing/2014/main" id="{FA41B19B-5C99-4EA9-9BDF-A35A4F7A7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8724784" y="5705882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0" descr="Tarjetas de crédito Visa Classic y Oro de Novo Banco">
            <a:extLst>
              <a:ext uri="{FF2B5EF4-FFF2-40B4-BE49-F238E27FC236}">
                <a16:creationId xmlns:a16="http://schemas.microsoft.com/office/drawing/2014/main" id="{841CFE7F-FA4A-F490-9118-28A3D963D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003800" y="5706406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7883DBB4-89BA-CAE5-EFEE-BC0BB5EFD97F}"/>
              </a:ext>
            </a:extLst>
          </p:cNvPr>
          <p:cNvSpPr txBox="1">
            <a:spLocks/>
          </p:cNvSpPr>
          <p:nvPr/>
        </p:nvSpPr>
        <p:spPr>
          <a:xfrm>
            <a:off x="127545" y="2104873"/>
            <a:ext cx="173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 gestor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liga-lhe</a:t>
            </a:r>
            <a:endParaRPr lang="pt-PT" sz="1400" b="1" u="sng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6A94A39-436F-B134-6474-008AF46F56D7}"/>
              </a:ext>
            </a:extLst>
          </p:cNvPr>
          <p:cNvSpPr txBox="1">
            <a:spLocks/>
          </p:cNvSpPr>
          <p:nvPr/>
        </p:nvSpPr>
        <p:spPr>
          <a:xfrm>
            <a:off x="134036" y="4551141"/>
            <a:ext cx="1736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Frequência média de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chamadas</a:t>
            </a:r>
          </a:p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(vezes p/ mês)</a:t>
            </a:r>
            <a:endParaRPr lang="pt-PT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5" name="Text Box 30">
            <a:extLst>
              <a:ext uri="{FF2B5EF4-FFF2-40B4-BE49-F238E27FC236}">
                <a16:creationId xmlns:a16="http://schemas.microsoft.com/office/drawing/2014/main" id="{D18D674F-E360-4181-B4B4-5506D6DE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715" y="6168842"/>
            <a:ext cx="454486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de cada banco com gestor de empresas que lhe liga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BA8F85AE-B668-4C66-B4F8-29B05E45D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012" y="3313589"/>
            <a:ext cx="229257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7794C8A-51F8-3B19-AD55-9D553AF4D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207663" y="2917518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12A0CEE-16A8-3150-20FC-21EBAFD22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166767" y="28814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5E9F15A4-3787-0BFE-6E37-9050FB835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22962" y="570108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71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66 Rectángulo">
            <a:extLst>
              <a:ext uri="{FF2B5EF4-FFF2-40B4-BE49-F238E27FC236}">
                <a16:creationId xmlns:a16="http://schemas.microsoft.com/office/drawing/2014/main" id="{F6F311E6-F351-AE55-ABB1-FA65994F13BA}"/>
              </a:ext>
            </a:extLst>
          </p:cNvPr>
          <p:cNvSpPr/>
          <p:nvPr/>
        </p:nvSpPr>
        <p:spPr>
          <a:xfrm>
            <a:off x="3429799" y="1514193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1" name="66 Rectángulo">
            <a:extLst>
              <a:ext uri="{FF2B5EF4-FFF2-40B4-BE49-F238E27FC236}">
                <a16:creationId xmlns:a16="http://schemas.microsoft.com/office/drawing/2014/main" id="{FD025260-4EBD-9DB2-5760-EFE7C22F076E}"/>
              </a:ext>
            </a:extLst>
          </p:cNvPr>
          <p:cNvSpPr/>
          <p:nvPr/>
        </p:nvSpPr>
        <p:spPr>
          <a:xfrm>
            <a:off x="8111562" y="4306586"/>
            <a:ext cx="1523013" cy="1762110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0" name="66 Rectángulo">
            <a:extLst>
              <a:ext uri="{FF2B5EF4-FFF2-40B4-BE49-F238E27FC236}">
                <a16:creationId xmlns:a16="http://schemas.microsoft.com/office/drawing/2014/main" id="{A70ED125-BDFF-268D-8563-CE71DD0E44F2}"/>
              </a:ext>
            </a:extLst>
          </p:cNvPr>
          <p:cNvSpPr/>
          <p:nvPr/>
        </p:nvSpPr>
        <p:spPr>
          <a:xfrm>
            <a:off x="3413425" y="430658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8" name="66 Rectángulo">
            <a:extLst>
              <a:ext uri="{FF2B5EF4-FFF2-40B4-BE49-F238E27FC236}">
                <a16:creationId xmlns:a16="http://schemas.microsoft.com/office/drawing/2014/main" id="{580E0A76-937A-48EC-8AFE-8A2ECFBA029E}"/>
              </a:ext>
            </a:extLst>
          </p:cNvPr>
          <p:cNvSpPr/>
          <p:nvPr/>
        </p:nvSpPr>
        <p:spPr>
          <a:xfrm>
            <a:off x="6591011" y="1520566"/>
            <a:ext cx="1523013" cy="1762110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9" name="Text Box 42">
            <a:extLst>
              <a:ext uri="{FF2B5EF4-FFF2-40B4-BE49-F238E27FC236}">
                <a16:creationId xmlns:a16="http://schemas.microsoft.com/office/drawing/2014/main" id="{E59C9771-102A-44BC-92FD-8729A2B01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837" y="265461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E43C185A-894D-49DC-A7C6-5B4FDF38AAF3}"/>
              </a:ext>
            </a:extLst>
          </p:cNvPr>
          <p:cNvSpPr txBox="1">
            <a:spLocks/>
          </p:cNvSpPr>
          <p:nvPr/>
        </p:nvSpPr>
        <p:spPr>
          <a:xfrm>
            <a:off x="3899125" y="844144"/>
            <a:ext cx="452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Disponibilidade do gerente de conta do banco principal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66" name="Picture 6" descr="Imagen relacionada">
            <a:extLst>
              <a:ext uri="{FF2B5EF4-FFF2-40B4-BE49-F238E27FC236}">
                <a16:creationId xmlns:a16="http://schemas.microsoft.com/office/drawing/2014/main" id="{204E89D2-2233-4901-BEF8-ABA40F40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28" y="513944"/>
            <a:ext cx="653579" cy="6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CANAIS DE RELAÇÃO</a:t>
            </a:r>
          </a:p>
        </p:txBody>
      </p:sp>
      <p:graphicFrame>
        <p:nvGraphicFramePr>
          <p:cNvPr id="85" name="Gráfico 84">
            <a:extLst>
              <a:ext uri="{FF2B5EF4-FFF2-40B4-BE49-F238E27FC236}">
                <a16:creationId xmlns:a16="http://schemas.microsoft.com/office/drawing/2014/main" id="{87A4A969-5D5E-4E06-9867-75994F0F6A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333119"/>
              </p:ext>
            </p:extLst>
          </p:nvPr>
        </p:nvGraphicFramePr>
        <p:xfrm>
          <a:off x="1715949" y="1608993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4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4DB0C75-7CF3-45CF-BA21-61716DE25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4679" flipH="1">
            <a:off x="526010" y="2830834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58BF9D98-F5B1-4114-B847-0DD350176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173986"/>
              </p:ext>
            </p:extLst>
          </p:nvPr>
        </p:nvGraphicFramePr>
        <p:xfrm>
          <a:off x="1715949" y="4406732"/>
          <a:ext cx="9683579" cy="1987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6" name="CuadroTexto 85">
            <a:extLst>
              <a:ext uri="{FF2B5EF4-FFF2-40B4-BE49-F238E27FC236}">
                <a16:creationId xmlns:a16="http://schemas.microsoft.com/office/drawing/2014/main" id="{0C2F9848-749A-379A-DBA3-71BE9744BB51}"/>
              </a:ext>
            </a:extLst>
          </p:cNvPr>
          <p:cNvSpPr txBox="1"/>
          <p:nvPr/>
        </p:nvSpPr>
        <p:spPr>
          <a:xfrm>
            <a:off x="6905381" y="292039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92" name="Picture 2" descr="Homepage">
            <a:extLst>
              <a:ext uri="{FF2B5EF4-FFF2-40B4-BE49-F238E27FC236}">
                <a16:creationId xmlns:a16="http://schemas.microsoft.com/office/drawing/2014/main" id="{2C98356E-E717-7C29-FEF5-846D6123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511454" y="2913334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Comunicado">
            <a:extLst>
              <a:ext uri="{FF2B5EF4-FFF2-40B4-BE49-F238E27FC236}">
                <a16:creationId xmlns:a16="http://schemas.microsoft.com/office/drawing/2014/main" id="{0D530C4A-F048-440F-2111-DADEB32C2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381695" y="2884907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Tarjetas de crédito Visa Classic y Oro de Novo Banco">
            <a:extLst>
              <a:ext uri="{FF2B5EF4-FFF2-40B4-BE49-F238E27FC236}">
                <a16:creationId xmlns:a16="http://schemas.microsoft.com/office/drawing/2014/main" id="{627033BF-4F93-DD89-6732-B042A222D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287990" y="2911472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omepage">
            <a:extLst>
              <a:ext uri="{FF2B5EF4-FFF2-40B4-BE49-F238E27FC236}">
                <a16:creationId xmlns:a16="http://schemas.microsoft.com/office/drawing/2014/main" id="{E6D85C73-433C-8221-3B7A-EA25A1DAC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343180" y="5726243"/>
            <a:ext cx="869139" cy="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EC961ACE-0B40-D3EB-3535-E3033C58B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575177" y="5738969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CuadroTexto 133">
            <a:extLst>
              <a:ext uri="{FF2B5EF4-FFF2-40B4-BE49-F238E27FC236}">
                <a16:creationId xmlns:a16="http://schemas.microsoft.com/office/drawing/2014/main" id="{57A8762D-E9B9-8738-0B7C-DEC88BC1E6E0}"/>
              </a:ext>
            </a:extLst>
          </p:cNvPr>
          <p:cNvSpPr txBox="1"/>
          <p:nvPr/>
        </p:nvSpPr>
        <p:spPr>
          <a:xfrm>
            <a:off x="3692959" y="5706415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36" name="Picture 8" descr="Comunicado">
            <a:extLst>
              <a:ext uri="{FF2B5EF4-FFF2-40B4-BE49-F238E27FC236}">
                <a16:creationId xmlns:a16="http://schemas.microsoft.com/office/drawing/2014/main" id="{FA41B19B-5C99-4EA9-9BDF-A35A4F7A7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177828" y="5705882"/>
            <a:ext cx="401446" cy="33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0" descr="Tarjetas de crédito Visa Classic y Oro de Novo Banco">
            <a:extLst>
              <a:ext uri="{FF2B5EF4-FFF2-40B4-BE49-F238E27FC236}">
                <a16:creationId xmlns:a16="http://schemas.microsoft.com/office/drawing/2014/main" id="{841CFE7F-FA4A-F490-9118-28A3D963D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077476" y="5706406"/>
            <a:ext cx="1009883" cy="16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7883DBB4-89BA-CAE5-EFEE-BC0BB5EFD97F}"/>
              </a:ext>
            </a:extLst>
          </p:cNvPr>
          <p:cNvSpPr txBox="1">
            <a:spLocks/>
          </p:cNvSpPr>
          <p:nvPr/>
        </p:nvSpPr>
        <p:spPr>
          <a:xfrm>
            <a:off x="127545" y="1974239"/>
            <a:ext cx="173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 gestor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faz uma videochamada</a:t>
            </a:r>
            <a:endParaRPr lang="pt-PT" sz="1400" b="1" u="sng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6A94A39-436F-B134-6474-008AF46F56D7}"/>
              </a:ext>
            </a:extLst>
          </p:cNvPr>
          <p:cNvSpPr txBox="1">
            <a:spLocks/>
          </p:cNvSpPr>
          <p:nvPr/>
        </p:nvSpPr>
        <p:spPr>
          <a:xfrm>
            <a:off x="134036" y="4664358"/>
            <a:ext cx="18442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Frequência média de </a:t>
            </a:r>
            <a:r>
              <a:rPr lang="pt-PT" b="1" u="sng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videochamadas</a:t>
            </a:r>
          </a:p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(vezes p/ mês)</a:t>
            </a:r>
            <a:endParaRPr lang="pt-PT" b="1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5" name="Text Box 30">
            <a:extLst>
              <a:ext uri="{FF2B5EF4-FFF2-40B4-BE49-F238E27FC236}">
                <a16:creationId xmlns:a16="http://schemas.microsoft.com/office/drawing/2014/main" id="{D18D674F-E360-4181-B4B4-5506D6DE1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214" y="6263982"/>
            <a:ext cx="5346369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de cada banco com gestor de empresas faz videochamadas</a:t>
            </a: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BA8F85AE-B668-4C66-B4F8-29B05E45D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4012" y="3313589"/>
            <a:ext cx="2292571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preferentes do banco</a:t>
            </a: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37794C8A-51F8-3B19-AD55-9D553AF4D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3975338" y="2917518"/>
            <a:ext cx="586010" cy="25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D31D129A-8825-964E-74A9-10C4E8D3F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14254" y="28814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231D1AA-8900-66BC-04F1-612F489A3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2022962" y="570108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30">
            <a:extLst>
              <a:ext uri="{FF2B5EF4-FFF2-40B4-BE49-F238E27FC236}">
                <a16:creationId xmlns:a16="http://schemas.microsoft.com/office/drawing/2014/main" id="{DD7AA1FF-0583-8161-8974-1C6A50420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249" y="5905082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9" name="Text Box 30">
            <a:extLst>
              <a:ext uri="{FF2B5EF4-FFF2-40B4-BE49-F238E27FC236}">
                <a16:creationId xmlns:a16="http://schemas.microsoft.com/office/drawing/2014/main" id="{6800B8F4-16D5-88F8-D9C5-AFF5FA223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2480" y="5905082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0" name="Text Box 30">
            <a:extLst>
              <a:ext uri="{FF2B5EF4-FFF2-40B4-BE49-F238E27FC236}">
                <a16:creationId xmlns:a16="http://schemas.microsoft.com/office/drawing/2014/main" id="{CFD4DD56-5DD1-0235-EE65-A9A767F2C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503" y="575085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15226761-6987-33F0-2F9D-4989339A8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416" y="5766587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2" name="Text Box 30">
            <a:extLst>
              <a:ext uri="{FF2B5EF4-FFF2-40B4-BE49-F238E27FC236}">
                <a16:creationId xmlns:a16="http://schemas.microsoft.com/office/drawing/2014/main" id="{E74436B7-16AD-4FED-21C8-35972187C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9808" y="5838926"/>
            <a:ext cx="485218" cy="27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PT" sz="1200" dirty="0">
                <a:latin typeface="Lato" panose="020F0502020204030203" pitchFamily="34" charset="0"/>
              </a:rPr>
              <a:t>*</a:t>
            </a: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EED06705-1680-6E9D-AC07-BB3C06B23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423" y="6542725"/>
            <a:ext cx="6379211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latin typeface="Lato" panose="020F0502020204030203" pitchFamily="34" charset="0"/>
              </a:rPr>
              <a:t>* 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DB41FD-6049-ED60-079F-9564AA8E7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339" y="6583533"/>
            <a:ext cx="2170466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 pitchFamily="34" charset="0"/>
              </a:rPr>
              <a:t>Nota: Este canal não foi analisado em 2021 </a:t>
            </a:r>
          </a:p>
        </p:txBody>
      </p:sp>
    </p:spTree>
    <p:extLst>
      <p:ext uri="{BB962C8B-B14F-4D97-AF65-F5344CB8AC3E}">
        <p14:creationId xmlns:p14="http://schemas.microsoft.com/office/powerpoint/2010/main" val="17400957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66 Rectángulo">
            <a:extLst>
              <a:ext uri="{FF2B5EF4-FFF2-40B4-BE49-F238E27FC236}">
                <a16:creationId xmlns:a16="http://schemas.microsoft.com/office/drawing/2014/main" id="{AFFDBEFF-9DBD-429C-905A-5A1F928BA0C1}"/>
              </a:ext>
            </a:extLst>
          </p:cNvPr>
          <p:cNvSpPr/>
          <p:nvPr/>
        </p:nvSpPr>
        <p:spPr>
          <a:xfrm>
            <a:off x="5273439" y="3680829"/>
            <a:ext cx="2198514" cy="2380009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2" name="Text Box 2">
            <a:extLst>
              <a:ext uri="{FF2B5EF4-FFF2-40B4-BE49-F238E27FC236}">
                <a16:creationId xmlns:a16="http://schemas.microsoft.com/office/drawing/2014/main" id="{FE16EF66-7FBE-468D-BE59-2A526DEC2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31" y="2364009"/>
            <a:ext cx="3587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pt-PT" sz="900" dirty="0">
                <a:solidFill>
                  <a:schemeClr val="tx1"/>
                </a:solidFill>
                <a:latin typeface="Lato" panose="020F0502020204030203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3" name="1 Objeto">
            <a:extLst>
              <a:ext uri="{FF2B5EF4-FFF2-40B4-BE49-F238E27FC236}">
                <a16:creationId xmlns:a16="http://schemas.microsoft.com/office/drawing/2014/main" id="{00753F62-B217-4F7A-AD30-8F9EBFFF50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059590"/>
              </p:ext>
            </p:extLst>
          </p:nvPr>
        </p:nvGraphicFramePr>
        <p:xfrm>
          <a:off x="578644" y="1116776"/>
          <a:ext cx="10827910" cy="198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" name="66 Rectángulo">
            <a:extLst>
              <a:ext uri="{FF2B5EF4-FFF2-40B4-BE49-F238E27FC236}">
                <a16:creationId xmlns:a16="http://schemas.microsoft.com/office/drawing/2014/main" id="{70978A83-7456-4E0F-ABE4-BDA05257F3B6}"/>
              </a:ext>
            </a:extLst>
          </p:cNvPr>
          <p:cNvSpPr/>
          <p:nvPr/>
        </p:nvSpPr>
        <p:spPr>
          <a:xfrm>
            <a:off x="8534396" y="1436156"/>
            <a:ext cx="2934913" cy="191225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5" name="66 Rectángulo">
            <a:extLst>
              <a:ext uri="{FF2B5EF4-FFF2-40B4-BE49-F238E27FC236}">
                <a16:creationId xmlns:a16="http://schemas.microsoft.com/office/drawing/2014/main" id="{161A7481-5284-4EA9-ACFF-79E1462F09C3}"/>
              </a:ext>
            </a:extLst>
          </p:cNvPr>
          <p:cNvSpPr/>
          <p:nvPr/>
        </p:nvSpPr>
        <p:spPr>
          <a:xfrm>
            <a:off x="842161" y="1436156"/>
            <a:ext cx="2940395" cy="190788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EC3C4F1D-801D-465C-BEBB-2A709B45DAF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44840" y="1520175"/>
            <a:ext cx="2021803" cy="253916"/>
          </a:xfrm>
          <a:prstGeom prst="rect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u="sng"/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 algn="ctr"/>
            <a:r>
              <a:rPr lang="pt-PT" sz="1050" u="none" dirty="0">
                <a:solidFill>
                  <a:srgbClr val="C00000"/>
                </a:solidFill>
                <a:latin typeface="Lato" panose="020F0502020204030203" pitchFamily="34" charset="0"/>
              </a:rPr>
              <a:t>Bottom three box 2021: 3,8%</a:t>
            </a:r>
            <a:endParaRPr lang="pt-PT" sz="1050" b="1" u="none" dirty="0">
              <a:solidFill>
                <a:srgbClr val="C00000"/>
              </a:solidFill>
              <a:latin typeface="Lato" panose="020F0502020204030203" pitchFamily="34" charset="0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13D4428-CBBD-4EA3-81DE-0A498C552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375" y="3065964"/>
            <a:ext cx="882203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900"/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 pitchFamily="34" charset="0"/>
              </a:rPr>
              <a:t>Base: xxx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797EFE8-D482-4926-95A4-B45EC1457DF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207954" y="1520175"/>
            <a:ext cx="1802946" cy="253916"/>
          </a:xfrm>
          <a:prstGeom prst="rect">
            <a:avLst/>
          </a:prstGeom>
          <a:noFill/>
          <a:ln w="9525" algn="ctr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u="sng"/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 algn="ctr"/>
            <a:r>
              <a:rPr lang="pt-PT" sz="1050" u="none" dirty="0">
                <a:solidFill>
                  <a:srgbClr val="00B050"/>
                </a:solidFill>
                <a:latin typeface="Lato" panose="020F0502020204030203" pitchFamily="34" charset="0"/>
              </a:rPr>
              <a:t>Top three box 2021: 52,4%</a:t>
            </a:r>
            <a:endParaRPr lang="pt-PT" sz="1050" b="1" u="none" dirty="0">
              <a:solidFill>
                <a:srgbClr val="00B050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10BC519-6AEC-4333-B09F-78BB65481A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59394" y="2832398"/>
            <a:ext cx="782507" cy="395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indent="0">
              <a:spcBef>
                <a:spcPct val="50000"/>
              </a:spcBef>
              <a:defRPr sz="1100">
                <a:solidFill>
                  <a:schemeClr val="bg1"/>
                </a:solidFill>
                <a:latin typeface="HelvLight"/>
                <a:cs typeface="Arial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pt-PT" sz="1050" dirty="0">
                <a:latin typeface="Lato" panose="020F0502020204030203" pitchFamily="34" charset="0"/>
              </a:rPr>
              <a:t>Nada frequentes</a:t>
            </a:r>
          </a:p>
        </p:txBody>
      </p:sp>
      <p:cxnSp>
        <p:nvCxnSpPr>
          <p:cNvPr id="10" name="133 Conector recto de flecha">
            <a:extLst>
              <a:ext uri="{FF2B5EF4-FFF2-40B4-BE49-F238E27FC236}">
                <a16:creationId xmlns:a16="http://schemas.microsoft.com/office/drawing/2014/main" id="{E6644049-1A7D-413F-AC0E-A9700B95CD37}"/>
              </a:ext>
            </a:extLst>
          </p:cNvPr>
          <p:cNvCxnSpPr>
            <a:cxnSpLocks/>
          </p:cNvCxnSpPr>
          <p:nvPr/>
        </p:nvCxnSpPr>
        <p:spPr>
          <a:xfrm>
            <a:off x="1868720" y="3040403"/>
            <a:ext cx="8555659" cy="2054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>
            <a:extLst>
              <a:ext uri="{FF2B5EF4-FFF2-40B4-BE49-F238E27FC236}">
                <a16:creationId xmlns:a16="http://schemas.microsoft.com/office/drawing/2014/main" id="{1171B376-DC20-4DC9-B8A7-8B0FF7D0E7F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545729" y="2832398"/>
            <a:ext cx="739475" cy="3958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>
            <a:spAutoFit/>
          </a:bodyPr>
          <a:lstStyle>
            <a:defPPr>
              <a:defRPr lang="en-US"/>
            </a:defPPr>
            <a:lvl1pPr indent="0">
              <a:spcBef>
                <a:spcPct val="50000"/>
              </a:spcBef>
              <a:defRPr sz="1100">
                <a:solidFill>
                  <a:schemeClr val="bg1"/>
                </a:solidFill>
                <a:latin typeface="HelvLight"/>
                <a:cs typeface="Arial" pitchFamily="34" charset="0"/>
              </a:defRPr>
            </a:lvl1pPr>
            <a:lvl2pPr indent="0">
              <a:defRPr sz="1100"/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pPr algn="ctr"/>
            <a:r>
              <a:rPr lang="pt-PT" sz="1050" dirty="0">
                <a:latin typeface="Lato" panose="020F0502020204030203" pitchFamily="34" charset="0"/>
              </a:rPr>
              <a:t>Muito frequentes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73147DC4-A2DC-4AB2-ADC6-F4D2BA1DF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546" y="6210880"/>
            <a:ext cx="2441018" cy="5078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pt-PT" sz="900" u="sng" dirty="0">
                <a:latin typeface="Lato" panose="020F0502020204030203" pitchFamily="34" charset="0"/>
              </a:rPr>
              <a:t>Top </a:t>
            </a:r>
            <a:r>
              <a:rPr lang="pt-PT" sz="900" u="sng" dirty="0" err="1">
                <a:latin typeface="Lato" panose="020F0502020204030203" pitchFamily="34" charset="0"/>
              </a:rPr>
              <a:t>Three</a:t>
            </a:r>
            <a:r>
              <a:rPr lang="pt-PT" sz="900" u="sng" dirty="0">
                <a:latin typeface="Lato" panose="020F0502020204030203" pitchFamily="34" charset="0"/>
              </a:rPr>
              <a:t> Box</a:t>
            </a:r>
            <a:r>
              <a:rPr lang="pt-PT" sz="900" dirty="0">
                <a:latin typeface="Lato" panose="020F0502020204030203" pitchFamily="34" charset="0"/>
              </a:rPr>
              <a:t>: pontuações 8, 9 e 10.</a:t>
            </a:r>
          </a:p>
          <a:p>
            <a:r>
              <a:rPr lang="pt-PT" sz="900" u="sng" dirty="0">
                <a:latin typeface="Lato" panose="020F0502020204030203" pitchFamily="34" charset="0"/>
              </a:rPr>
              <a:t>Neutros</a:t>
            </a:r>
            <a:r>
              <a:rPr lang="pt-PT" sz="900" dirty="0">
                <a:latin typeface="Lato" panose="020F0502020204030203" pitchFamily="34" charset="0"/>
              </a:rPr>
              <a:t>: pontuações de 3 a 7. </a:t>
            </a:r>
          </a:p>
          <a:p>
            <a:r>
              <a:rPr lang="pt-PT" sz="900" u="sng" dirty="0" err="1">
                <a:latin typeface="Lato" panose="020F0502020204030203" pitchFamily="34" charset="0"/>
              </a:rPr>
              <a:t>Bottom</a:t>
            </a:r>
            <a:r>
              <a:rPr lang="pt-PT" sz="900" u="sng" dirty="0">
                <a:latin typeface="Lato" panose="020F0502020204030203" pitchFamily="34" charset="0"/>
              </a:rPr>
              <a:t> </a:t>
            </a:r>
            <a:r>
              <a:rPr lang="pt-PT" sz="900" u="sng" dirty="0" err="1">
                <a:latin typeface="Lato" panose="020F0502020204030203" pitchFamily="34" charset="0"/>
              </a:rPr>
              <a:t>Three</a:t>
            </a:r>
            <a:r>
              <a:rPr lang="pt-PT" sz="900" u="sng" dirty="0">
                <a:latin typeface="Lato" panose="020F0502020204030203" pitchFamily="34" charset="0"/>
              </a:rPr>
              <a:t> Box:</a:t>
            </a:r>
            <a:r>
              <a:rPr lang="pt-PT" sz="900" dirty="0">
                <a:latin typeface="Lato" panose="020F0502020204030203" pitchFamily="34" charset="0"/>
              </a:rPr>
              <a:t> pontuações de 0, 1 e 2.</a:t>
            </a:r>
          </a:p>
        </p:txBody>
      </p:sp>
      <p:graphicFrame>
        <p:nvGraphicFramePr>
          <p:cNvPr id="18" name="174 Gráfico">
            <a:extLst>
              <a:ext uri="{FF2B5EF4-FFF2-40B4-BE49-F238E27FC236}">
                <a16:creationId xmlns:a16="http://schemas.microsoft.com/office/drawing/2014/main" id="{D8146998-C42B-45AC-97A4-3DEB6886F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037957"/>
              </p:ext>
            </p:extLst>
          </p:nvPr>
        </p:nvGraphicFramePr>
        <p:xfrm>
          <a:off x="773722" y="3556568"/>
          <a:ext cx="10991683" cy="2968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9" name="Text Box 23">
            <a:extLst>
              <a:ext uri="{FF2B5EF4-FFF2-40B4-BE49-F238E27FC236}">
                <a16:creationId xmlns:a16="http://schemas.microsoft.com/office/drawing/2014/main" id="{6565D3D5-633C-49CD-8E3B-4482FD215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7107" y="6443875"/>
            <a:ext cx="3836954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Bases: clientes preferentes de cada banco com gestor de empresas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20AC2A66-9D7C-46F7-9F8A-DBAD71ABE1C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15676" y="472784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A02A068-AC58-4046-9780-C91A6BD16C8A}"/>
              </a:ext>
            </a:extLst>
          </p:cNvPr>
          <p:cNvSpPr txBox="1">
            <a:spLocks/>
          </p:cNvSpPr>
          <p:nvPr/>
        </p:nvSpPr>
        <p:spPr>
          <a:xfrm>
            <a:off x="892433" y="661234"/>
            <a:ext cx="108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Frequência de comunicação do gestor de empresas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26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CANAIS DE RELAÇÃO</a:t>
            </a:r>
          </a:p>
        </p:txBody>
      </p:sp>
      <p:pic>
        <p:nvPicPr>
          <p:cNvPr id="28" name="Picture 2" descr="Homepage">
            <a:extLst>
              <a:ext uri="{FF2B5EF4-FFF2-40B4-BE49-F238E27FC236}">
                <a16:creationId xmlns:a16="http://schemas.microsoft.com/office/drawing/2014/main" id="{00208337-760F-484E-9690-6B356A9E9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047183" y="5809095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CBBE2785-8646-4DA8-9B07-DA222B07F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570433" y="5795162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Tarjetas de crédito Visa Classic y Oro de Novo Banco">
            <a:extLst>
              <a:ext uri="{FF2B5EF4-FFF2-40B4-BE49-F238E27FC236}">
                <a16:creationId xmlns:a16="http://schemas.microsoft.com/office/drawing/2014/main" id="{729049A2-FE92-4367-A222-C01D1CFD1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049431" y="5741349"/>
            <a:ext cx="1221957" cy="20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omunicado">
            <a:extLst>
              <a:ext uri="{FF2B5EF4-FFF2-40B4-BE49-F238E27FC236}">
                <a16:creationId xmlns:a16="http://schemas.microsoft.com/office/drawing/2014/main" id="{97F45661-A2F8-4CE8-AF31-C5790AEAE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835267" y="5768930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Feedback vector concept. Rank, level of satisfaction rating. Vector illustration.">
            <a:extLst>
              <a:ext uri="{FF2B5EF4-FFF2-40B4-BE49-F238E27FC236}">
                <a16:creationId xmlns:a16="http://schemas.microsoft.com/office/drawing/2014/main" id="{27CDD3EA-1B03-4519-AEC5-8FDE78957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88" b="22244"/>
          <a:stretch/>
        </p:blipFill>
        <p:spPr bwMode="auto">
          <a:xfrm>
            <a:off x="266015" y="609833"/>
            <a:ext cx="1402150" cy="42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8">
            <a:extLst>
              <a:ext uri="{FF2B5EF4-FFF2-40B4-BE49-F238E27FC236}">
                <a16:creationId xmlns:a16="http://schemas.microsoft.com/office/drawing/2014/main" id="{44F8C66A-BB1D-A782-E3DF-062C6A5B17DB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44840" y="1233527"/>
            <a:ext cx="2021803" cy="253916"/>
          </a:xfrm>
          <a:prstGeom prst="rect">
            <a:avLst/>
          </a:prstGeom>
          <a:solidFill>
            <a:srgbClr val="C0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u="sng"/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 algn="ctr"/>
            <a:r>
              <a:rPr lang="pt-PT" sz="1050" u="none" dirty="0">
                <a:solidFill>
                  <a:schemeClr val="bg1"/>
                </a:solidFill>
                <a:latin typeface="Lato" panose="020F0502020204030203" pitchFamily="34" charset="0"/>
              </a:rPr>
              <a:t>Bottom three box 2022: 3,7%</a:t>
            </a:r>
            <a:endParaRPr lang="pt-PT" sz="1050" b="1" u="none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C3EF6345-7AF8-C2D7-6660-64A729C3D780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207954" y="1233527"/>
            <a:ext cx="1802946" cy="253916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800" u="sng"/>
            </a:lvl1pPr>
            <a:lvl2pPr marL="742950" indent="-285750">
              <a:defRPr sz="2400">
                <a:latin typeface="Times New Roman" pitchFamily="18" charset="0"/>
              </a:defRPr>
            </a:lvl2pPr>
            <a:lvl3pPr marL="1143000" indent="-228600">
              <a:defRPr sz="2400">
                <a:latin typeface="Times New Roman" pitchFamily="18" charset="0"/>
              </a:defRPr>
            </a:lvl3pPr>
            <a:lvl4pPr marL="1600200" indent="-228600">
              <a:defRPr sz="2400">
                <a:latin typeface="Times New Roman" pitchFamily="18" charset="0"/>
              </a:defRPr>
            </a:lvl4pPr>
            <a:lvl5pPr marL="2057400" indent="-228600">
              <a:defRPr sz="2400">
                <a:latin typeface="Times New Roman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pPr algn="ctr"/>
            <a:r>
              <a:rPr lang="pt-PT" sz="1050" u="none" dirty="0">
                <a:solidFill>
                  <a:schemeClr val="bg1"/>
                </a:solidFill>
                <a:latin typeface="Lato" panose="020F0502020204030203" pitchFamily="34" charset="0"/>
              </a:rPr>
              <a:t>Top three box 2022: 62,1%</a:t>
            </a:r>
            <a:endParaRPr lang="pt-PT" sz="1050" b="1" u="none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5F3FBF70-8D87-1BB0-DF2A-3672F172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5944964" y="5731548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4220822-AFC7-C497-1826-9166EF68EA91}"/>
              </a:ext>
            </a:extLst>
          </p:cNvPr>
          <p:cNvCxnSpPr/>
          <p:nvPr/>
        </p:nvCxnSpPr>
        <p:spPr>
          <a:xfrm>
            <a:off x="3143794" y="3770811"/>
            <a:ext cx="0" cy="22900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5935E95-8EA0-BA65-97B6-640AF16082C6}"/>
              </a:ext>
            </a:extLst>
          </p:cNvPr>
          <p:cNvCxnSpPr/>
          <p:nvPr/>
        </p:nvCxnSpPr>
        <p:spPr>
          <a:xfrm>
            <a:off x="5233854" y="3770811"/>
            <a:ext cx="0" cy="22900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D652E23-0563-9228-2986-3123BB8F2E55}"/>
              </a:ext>
            </a:extLst>
          </p:cNvPr>
          <p:cNvCxnSpPr/>
          <p:nvPr/>
        </p:nvCxnSpPr>
        <p:spPr>
          <a:xfrm>
            <a:off x="7498081" y="3770811"/>
            <a:ext cx="0" cy="22900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DA27CCE-B400-0EFF-E494-FF8B776E4D54}"/>
              </a:ext>
            </a:extLst>
          </p:cNvPr>
          <p:cNvCxnSpPr/>
          <p:nvPr/>
        </p:nvCxnSpPr>
        <p:spPr>
          <a:xfrm>
            <a:off x="9614263" y="3770811"/>
            <a:ext cx="0" cy="229002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3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E55E5F7F-5FD3-417B-8FD5-7C8159EF3BCA}"/>
              </a:ext>
            </a:extLst>
          </p:cNvPr>
          <p:cNvSpPr txBox="1">
            <a:spLocks/>
          </p:cNvSpPr>
          <p:nvPr/>
        </p:nvSpPr>
        <p:spPr>
          <a:xfrm>
            <a:off x="3728469" y="891726"/>
            <a:ext cx="635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Apoio acrescentado de um  especialista de produtos/serviços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A46658-128A-4A3B-9B47-141C28225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447" t="25117" r="22512" b="24502"/>
          <a:stretch/>
        </p:blipFill>
        <p:spPr>
          <a:xfrm flipV="1">
            <a:off x="229856" y="683865"/>
            <a:ext cx="950648" cy="868771"/>
          </a:xfrm>
          <a:prstGeom prst="rect">
            <a:avLst/>
          </a:prstGeom>
        </p:spPr>
      </p:pic>
      <p:sp>
        <p:nvSpPr>
          <p:cNvPr id="1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CANAIS DE RELAÇÃO</a:t>
            </a:r>
          </a:p>
        </p:txBody>
      </p:sp>
      <p:graphicFrame>
        <p:nvGraphicFramePr>
          <p:cNvPr id="14" name="1 Objeto">
            <a:extLst>
              <a:ext uri="{FF2B5EF4-FFF2-40B4-BE49-F238E27FC236}">
                <a16:creationId xmlns:a16="http://schemas.microsoft.com/office/drawing/2014/main" id="{C1A48D24-8762-4A01-A1F9-CF561E1104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752067"/>
              </p:ext>
            </p:extLst>
          </p:nvPr>
        </p:nvGraphicFramePr>
        <p:xfrm>
          <a:off x="2464527" y="1560341"/>
          <a:ext cx="7034115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 Box 42">
            <a:extLst>
              <a:ext uri="{FF2B5EF4-FFF2-40B4-BE49-F238E27FC236}">
                <a16:creationId xmlns:a16="http://schemas.microsoft.com/office/drawing/2014/main" id="{2BA8649E-8006-4113-B4CC-67E0538D6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479" y="156034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F034F046-AFA5-4622-9506-87F713340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98" y="573779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77</a:t>
            </a:r>
          </a:p>
        </p:txBody>
      </p:sp>
      <p:sp>
        <p:nvSpPr>
          <p:cNvPr id="8" name="Text Box 30">
            <a:extLst>
              <a:ext uri="{FF2B5EF4-FFF2-40B4-BE49-F238E27FC236}">
                <a16:creationId xmlns:a16="http://schemas.microsoft.com/office/drawing/2014/main" id="{725FA539-69BB-0AB2-3DA4-5AE41B941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469" y="573779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496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EF3C-7DBF-24D5-10D9-08FD2FB6C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18" y="6442084"/>
            <a:ext cx="2794035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 pitchFamily="34" charset="0"/>
              </a:rPr>
              <a:t>Esses produtos/serviços não foram analisados ​​em 2021 </a:t>
            </a:r>
          </a:p>
        </p:txBody>
      </p:sp>
    </p:spTree>
    <p:extLst>
      <p:ext uri="{BB962C8B-B14F-4D97-AF65-F5344CB8AC3E}">
        <p14:creationId xmlns:p14="http://schemas.microsoft.com/office/powerpoint/2010/main" val="4133814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E55E5F7F-5FD3-417B-8FD5-7C8159EF3BCA}"/>
              </a:ext>
            </a:extLst>
          </p:cNvPr>
          <p:cNvSpPr txBox="1">
            <a:spLocks/>
          </p:cNvSpPr>
          <p:nvPr/>
        </p:nvSpPr>
        <p:spPr>
          <a:xfrm>
            <a:off x="3728469" y="891726"/>
            <a:ext cx="635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Apoio acrescentado de um  especialista de produtos/serviços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9A46658-128A-4A3B-9B47-141C28225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447" t="25117" r="22512" b="24502"/>
          <a:stretch/>
        </p:blipFill>
        <p:spPr>
          <a:xfrm flipV="1">
            <a:off x="229856" y="683865"/>
            <a:ext cx="950648" cy="868771"/>
          </a:xfrm>
          <a:prstGeom prst="rect">
            <a:avLst/>
          </a:prstGeom>
        </p:spPr>
      </p:pic>
      <p:sp>
        <p:nvSpPr>
          <p:cNvPr id="1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es-ES" sz="2000" dirty="0">
                <a:solidFill>
                  <a:schemeClr val="tx1"/>
                </a:solidFill>
              </a:rPr>
              <a:t>CANAIS DE RELAÇÃO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BA2E0FB-D43A-E633-6734-A02C83C7700C}"/>
              </a:ext>
            </a:extLst>
          </p:cNvPr>
          <p:cNvGraphicFramePr>
            <a:graphicFrameLocks noGrp="1"/>
          </p:cNvGraphicFramePr>
          <p:nvPr/>
        </p:nvGraphicFramePr>
        <p:xfrm>
          <a:off x="1498541" y="1404729"/>
          <a:ext cx="9194918" cy="3811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422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196416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</a:tblGrid>
              <a:tr h="5866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Serviços</a:t>
                      </a:r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_tradnl" sz="1200" b="0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transacionais</a:t>
                      </a:r>
                      <a:endParaRPr lang="es-ES_tradnl" sz="1200" b="0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67,5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68,0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70,1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56,3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64,0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74,8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Leasing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47,9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46,2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38,3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52,5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48,4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58,5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Factoring</a:t>
                      </a:r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/Confirming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46,0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47,9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42,3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57,3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46,7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47,6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6912858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Seguros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34,0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38,9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30,9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45,8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19,8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24,6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Comércio</a:t>
                      </a:r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 exterior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33,6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34,7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36,4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28,6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29,4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39,4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371267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Banca de investimento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24,4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19,2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23,8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27,2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21,3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30,4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2662025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Cambiais</a:t>
                      </a:r>
                      <a:endParaRPr lang="es-ES_tradnl" sz="1200" b="0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22,8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21,7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27,2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13,5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27,9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29,0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9353419"/>
                  </a:ext>
                </a:extLst>
              </a:tr>
              <a:tr h="367230"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12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Derivados</a:t>
                      </a:r>
                    </a:p>
                  </a:txBody>
                  <a:tcPr marL="9525" marR="7200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15,5</a:t>
                      </a:r>
                      <a:endParaRPr lang="es-ES_tradnl" sz="1100" b="1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14,0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8,4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15,1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15,1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24,0</a:t>
                      </a:r>
                      <a:endParaRPr lang="es-ES_tradnl" sz="1100" b="0" i="0" u="none" strike="noStrik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8724166"/>
                  </a:ext>
                </a:extLst>
              </a:tr>
              <a:tr h="286599">
                <a:tc>
                  <a:txBody>
                    <a:bodyPr/>
                    <a:lstStyle/>
                    <a:p>
                      <a:pPr algn="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5" name="Picture 2" descr="Homepage">
            <a:extLst>
              <a:ext uri="{FF2B5EF4-FFF2-40B4-BE49-F238E27FC236}">
                <a16:creationId xmlns:a16="http://schemas.microsoft.com/office/drawing/2014/main" id="{CCC5D8E3-623D-C60F-CA65-696DFEAD4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789653" y="155711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18FFF1C-6144-2BE9-7BEB-DED013A2C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992954" y="1584620"/>
            <a:ext cx="1090190" cy="195790"/>
          </a:xfrm>
          <a:prstGeom prst="rect">
            <a:avLst/>
          </a:prstGeom>
          <a:noFill/>
        </p:spPr>
      </p:pic>
      <p:pic>
        <p:nvPicPr>
          <p:cNvPr id="19" name="Picture 10" descr="Tarjetas de crédito Visa Classic y Oro de Novo Banco">
            <a:extLst>
              <a:ext uri="{FF2B5EF4-FFF2-40B4-BE49-F238E27FC236}">
                <a16:creationId xmlns:a16="http://schemas.microsoft.com/office/drawing/2014/main" id="{F03384AC-9DE0-9441-BE40-ECAD4821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544681" y="1573716"/>
            <a:ext cx="1110870" cy="186880"/>
          </a:xfrm>
          <a:prstGeom prst="rect">
            <a:avLst/>
          </a:prstGeom>
          <a:noFill/>
        </p:spPr>
      </p:pic>
      <p:pic>
        <p:nvPicPr>
          <p:cNvPr id="20" name="Picture 8" descr="Comunicado">
            <a:extLst>
              <a:ext uri="{FF2B5EF4-FFF2-40B4-BE49-F238E27FC236}">
                <a16:creationId xmlns:a16="http://schemas.microsoft.com/office/drawing/2014/main" id="{43977EC7-61F4-F835-99D9-F7C6E42A0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472200" y="1505372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">
            <a:extLst>
              <a:ext uri="{FF2B5EF4-FFF2-40B4-BE49-F238E27FC236}">
                <a16:creationId xmlns:a16="http://schemas.microsoft.com/office/drawing/2014/main" id="{C3E44083-AE24-B594-E254-91CC02A4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1958045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DD9F9452-226D-FD80-02EF-0F43BB3D5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523645" y="1535630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40798D6-87A5-8C00-7169-C45B99B43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82" y="2697725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8">
            <a:extLst>
              <a:ext uri="{FF2B5EF4-FFF2-40B4-BE49-F238E27FC236}">
                <a16:creationId xmlns:a16="http://schemas.microsoft.com/office/drawing/2014/main" id="{58A03617-2A1E-9AB8-741E-9A4013AA161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85623" y="6421722"/>
            <a:ext cx="4345651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defPPr>
              <a:defRPr lang="es-ES"/>
            </a:defPPr>
            <a:lvl1pPr eaLnBrk="0" hangingPunct="0">
              <a:defRPr sz="900">
                <a:solidFill>
                  <a:schemeClr val="bg1"/>
                </a:solidFill>
                <a:latin typeface="Lato" panose="020F0502020204030203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solidFill>
                  <a:schemeClr val="tx1"/>
                </a:solidFill>
              </a:rPr>
              <a:t>Destaca-se o banco com maior valor em cada produto/serviço.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9" name="Imagen 2">
            <a:extLst>
              <a:ext uri="{FF2B5EF4-FFF2-40B4-BE49-F238E27FC236}">
                <a16:creationId xmlns:a16="http://schemas.microsoft.com/office/drawing/2014/main" id="{26AA2C7A-715E-EF28-5EA4-FD790584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2334134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C4C7AB64-AB0A-E688-1547-0C6DD0A2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82" y="3076972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">
            <a:extLst>
              <a:ext uri="{FF2B5EF4-FFF2-40B4-BE49-F238E27FC236}">
                <a16:creationId xmlns:a16="http://schemas.microsoft.com/office/drawing/2014/main" id="{03CE61D3-8B46-80E4-088C-1F3F62DA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3429000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7CB691D5-B3F7-FFFA-6661-31FFCDC4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3805089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n 2">
            <a:extLst>
              <a:ext uri="{FF2B5EF4-FFF2-40B4-BE49-F238E27FC236}">
                <a16:creationId xmlns:a16="http://schemas.microsoft.com/office/drawing/2014/main" id="{A182D4FD-6819-F8ED-91A7-6E6CF139A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4175627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41C18424-8A71-45FD-C5CE-FCDF39EFD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03" y="4533599"/>
            <a:ext cx="586225" cy="41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119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asto, campo, oveja, parado&#10;&#10;Descripción generada automáticamente">
            <a:extLst>
              <a:ext uri="{FF2B5EF4-FFF2-40B4-BE49-F238E27FC236}">
                <a16:creationId xmlns:a16="http://schemas.microsoft.com/office/drawing/2014/main" id="{FD0C3C92-4A0C-49B4-9F5B-82D6742D19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31" y="0"/>
            <a:ext cx="12174869" cy="6858000"/>
          </a:xfrm>
          <a:prstGeom prst="rect">
            <a:avLst/>
          </a:prstGeom>
        </p:spPr>
      </p:pic>
      <p:pic>
        <p:nvPicPr>
          <p:cNvPr id="12290" name="Picture 2" descr="Materiales de comunicación - Desarrollo Sostenible">
            <a:extLst>
              <a:ext uri="{FF2B5EF4-FFF2-40B4-BE49-F238E27FC236}">
                <a16:creationId xmlns:a16="http://schemas.microsoft.com/office/drawing/2014/main" id="{1C4587A7-737F-47BA-889E-7BE08EDE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" y="247871"/>
            <a:ext cx="1021080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6ABD4B7-41DF-41AB-B1A9-1B70E3DB96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599" y="5612445"/>
            <a:ext cx="2910840" cy="102108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C7E853AF-3EA2-49BA-BD1B-7086408562B4}"/>
              </a:ext>
            </a:extLst>
          </p:cNvPr>
          <p:cNvSpPr txBox="1"/>
          <p:nvPr/>
        </p:nvSpPr>
        <p:spPr>
          <a:xfrm>
            <a:off x="7696199" y="576900"/>
            <a:ext cx="420385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B1DDC8"/>
                </a:highlight>
                <a:uLnTx/>
                <a:uFillTx/>
                <a:latin typeface="Zilla Slab SemiBold" pitchFamily="2" charset="0"/>
                <a:ea typeface="Zilla Slab SemiBold" pitchFamily="2" charset="0"/>
                <a:cs typeface="+mn-cs"/>
              </a:rPr>
              <a:t>PRODUTOS E SERVIÇOS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B1DDC8"/>
              </a:highlight>
              <a:uLnTx/>
              <a:uFillTx/>
              <a:latin typeface="Zilla Slab SemiBold" pitchFamily="2" charset="0"/>
              <a:ea typeface="Zilla Slab SemiBold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2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3DCFE1-F74C-49CE-8305-D4C1F9C8D942}"/>
              </a:ext>
            </a:extLst>
          </p:cNvPr>
          <p:cNvSpPr txBox="1">
            <a:spLocks/>
          </p:cNvSpPr>
          <p:nvPr/>
        </p:nvSpPr>
        <p:spPr>
          <a:xfrm>
            <a:off x="2703195" y="552448"/>
            <a:ext cx="542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Média  de produtos e serviços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e de relações de produtos e serviços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0F660AB-ECCE-4C5D-AD8D-172DD83A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583" y="921780"/>
            <a:ext cx="9549366" cy="5770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defPPr>
              <a:defRPr lang="es-ES_tradnl"/>
            </a:defPPr>
            <a:lvl1pPr algn="ctr">
              <a:spcBef>
                <a:spcPct val="50000"/>
              </a:spcBef>
              <a:defRPr sz="1100" b="1">
                <a:solidFill>
                  <a:schemeClr val="bg1"/>
                </a:solidFill>
                <a:latin typeface="Verdana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sz="900" b="0" baseline="30000" dirty="0">
                <a:solidFill>
                  <a:schemeClr val="tx1"/>
                </a:solidFill>
                <a:latin typeface="Lato" panose="020F0502020204030203"/>
              </a:rPr>
              <a:t>1</a:t>
            </a:r>
            <a:r>
              <a:rPr lang="pt-PT" sz="900" b="0" dirty="0">
                <a:solidFill>
                  <a:schemeClr val="tx1"/>
                </a:solidFill>
                <a:latin typeface="Lato" panose="020F0502020204030203"/>
              </a:rPr>
              <a:t>Média de produtos e serviços que as empresas entrevistadas utilizam nas suas relações com bancos (</a:t>
            </a:r>
            <a:r>
              <a:rPr lang="pt-PT" sz="900" b="0" dirty="0" err="1">
                <a:solidFill>
                  <a:schemeClr val="tx1"/>
                </a:solidFill>
                <a:latin typeface="Lato" panose="020F0502020204030203"/>
              </a:rPr>
              <a:t>i,é</a:t>
            </a:r>
            <a:r>
              <a:rPr lang="pt-PT" sz="900" b="0" dirty="0">
                <a:solidFill>
                  <a:schemeClr val="tx1"/>
                </a:solidFill>
                <a:latin typeface="Lato" panose="020F0502020204030203"/>
              </a:rPr>
              <a:t>: se por exemplo uma empresa tem uma conta corrente em três dos bancos com que trabalha, neste cálculo, só é contabilizada uma).</a:t>
            </a:r>
          </a:p>
          <a:p>
            <a:r>
              <a:rPr lang="pt-PT" sz="900" b="0" baseline="30000" dirty="0">
                <a:solidFill>
                  <a:schemeClr val="tx1"/>
                </a:solidFill>
                <a:latin typeface="Lato" panose="020F0502020204030203"/>
              </a:rPr>
              <a:t>2</a:t>
            </a:r>
            <a:r>
              <a:rPr lang="pt-PT" sz="900" b="0" dirty="0">
                <a:solidFill>
                  <a:schemeClr val="tx1"/>
                </a:solidFill>
                <a:latin typeface="Lato" panose="020F0502020204030203"/>
              </a:rPr>
              <a:t>São consideradas todas as relações de produtos e serviços que estas empresas utilizam (conforme a suposição anterior seriam consideradas as três relações que tem deste produto). 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0EC26369-8192-40A7-BC83-C0CFB9DC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71" y="5708922"/>
            <a:ext cx="2268096" cy="87716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PT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banco </a:t>
            </a:r>
            <a:r>
              <a:rPr lang="pt-PT" sz="1800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más eficaz</a:t>
            </a:r>
            <a:r>
              <a:rPr lang="pt-PT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: comercializam em maior medida </a:t>
            </a:r>
            <a:r>
              <a:rPr lang="pt-PT" dirty="0">
                <a:solidFill>
                  <a:schemeClr val="bg1"/>
                </a:solidFill>
                <a:cs typeface="Arial" pitchFamily="34" charset="0"/>
              </a:rPr>
              <a:t>produtos e serviços entre  os seus clientes</a:t>
            </a:r>
            <a:endParaRPr lang="pt-PT" dirty="0">
              <a:solidFill>
                <a:schemeClr val="bg1"/>
              </a:solidFill>
              <a:latin typeface="Lato" panose="020F0502020204030203"/>
              <a:cs typeface="Arial" pitchFamily="34" charset="0"/>
            </a:endParaRPr>
          </a:p>
        </p:txBody>
      </p:sp>
      <p:cxnSp>
        <p:nvCxnSpPr>
          <p:cNvPr id="6" name="133 Conector recto de flecha">
            <a:extLst>
              <a:ext uri="{FF2B5EF4-FFF2-40B4-BE49-F238E27FC236}">
                <a16:creationId xmlns:a16="http://schemas.microsoft.com/office/drawing/2014/main" id="{54138DEA-499D-49DD-BE23-F830117D02E0}"/>
              </a:ext>
            </a:extLst>
          </p:cNvPr>
          <p:cNvCxnSpPr>
            <a:cxnSpLocks/>
          </p:cNvCxnSpPr>
          <p:nvPr/>
        </p:nvCxnSpPr>
        <p:spPr>
          <a:xfrm>
            <a:off x="411061" y="5505964"/>
            <a:ext cx="11551640" cy="0"/>
          </a:xfrm>
          <a:prstGeom prst="straightConnector1">
            <a:avLst/>
          </a:prstGeom>
          <a:ln w="571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8">
            <a:extLst>
              <a:ext uri="{FF2B5EF4-FFF2-40B4-BE49-F238E27FC236}">
                <a16:creationId xmlns:a16="http://schemas.microsoft.com/office/drawing/2014/main" id="{9D339242-A5A5-485C-B9C9-805E2F8B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897" y="5708922"/>
            <a:ext cx="2268096" cy="87716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PT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banco </a:t>
            </a:r>
            <a:r>
              <a:rPr lang="pt-PT" sz="1800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menos eficaz</a:t>
            </a:r>
            <a:r>
              <a:rPr lang="pt-PT" dirty="0">
                <a:solidFill>
                  <a:schemeClr val="bg1"/>
                </a:solidFill>
                <a:latin typeface="Lato" panose="020F0502020204030203"/>
                <a:cs typeface="Arial" pitchFamily="34" charset="0"/>
              </a:rPr>
              <a:t>: comercializam em menor medida produtos e serviços entre  os seus clientes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7C54BC9-86E8-410F-8B21-333348FB667F}"/>
              </a:ext>
            </a:extLst>
          </p:cNvPr>
          <p:cNvGrpSpPr/>
          <p:nvPr/>
        </p:nvGrpSpPr>
        <p:grpSpPr>
          <a:xfrm>
            <a:off x="3155795" y="5760580"/>
            <a:ext cx="4002342" cy="656282"/>
            <a:chOff x="3905029" y="5388810"/>
            <a:chExt cx="4002342" cy="656282"/>
          </a:xfrm>
        </p:grpSpPr>
        <p:sp>
          <p:nvSpPr>
            <p:cNvPr id="12" name="135 CuadroTexto">
              <a:extLst>
                <a:ext uri="{FF2B5EF4-FFF2-40B4-BE49-F238E27FC236}">
                  <a16:creationId xmlns:a16="http://schemas.microsoft.com/office/drawing/2014/main" id="{9D29B07A-BC42-447E-ACC9-73B5D3296885}"/>
                </a:ext>
              </a:extLst>
            </p:cNvPr>
            <p:cNvSpPr txBox="1"/>
            <p:nvPr/>
          </p:nvSpPr>
          <p:spPr>
            <a:xfrm>
              <a:off x="4039471" y="5388810"/>
              <a:ext cx="38679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>
                  <a:latin typeface="Lato" panose="020F0502020204030203"/>
                </a:rPr>
                <a:t>nº produtos/serviços contratados com  o banco ou com outros</a:t>
              </a:r>
            </a:p>
          </p:txBody>
        </p:sp>
        <p:sp>
          <p:nvSpPr>
            <p:cNvPr id="13" name="136 Rectángulo">
              <a:extLst>
                <a:ext uri="{FF2B5EF4-FFF2-40B4-BE49-F238E27FC236}">
                  <a16:creationId xmlns:a16="http://schemas.microsoft.com/office/drawing/2014/main" id="{6B66A508-FF36-4C72-9D70-BA403EEA8D0B}"/>
                </a:ext>
              </a:extLst>
            </p:cNvPr>
            <p:cNvSpPr/>
            <p:nvPr/>
          </p:nvSpPr>
          <p:spPr>
            <a:xfrm>
              <a:off x="3915355" y="5501013"/>
              <a:ext cx="139611" cy="84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pt-PT" sz="1400" dirty="0">
                <a:latin typeface="HelvLight"/>
              </a:endParaRPr>
            </a:p>
          </p:txBody>
        </p:sp>
        <p:sp>
          <p:nvSpPr>
            <p:cNvPr id="14" name="138 CuadroTexto">
              <a:extLst>
                <a:ext uri="{FF2B5EF4-FFF2-40B4-BE49-F238E27FC236}">
                  <a16:creationId xmlns:a16="http://schemas.microsoft.com/office/drawing/2014/main" id="{52AAFEAB-F46D-4C37-9D26-DD3C13D78FDD}"/>
                </a:ext>
              </a:extLst>
            </p:cNvPr>
            <p:cNvSpPr txBox="1"/>
            <p:nvPr/>
          </p:nvSpPr>
          <p:spPr>
            <a:xfrm>
              <a:off x="4039471" y="5584881"/>
              <a:ext cx="33962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/>
                <a:t>nº produtos/serviços  </a:t>
              </a:r>
              <a:r>
                <a:rPr lang="pt-PT" sz="1050" dirty="0">
                  <a:latin typeface="Lato" panose="020F0502020204030203"/>
                </a:rPr>
                <a:t>contratados com o banco</a:t>
              </a:r>
            </a:p>
          </p:txBody>
        </p:sp>
        <p:sp>
          <p:nvSpPr>
            <p:cNvPr id="15" name="139 CuadroTexto">
              <a:extLst>
                <a:ext uri="{FF2B5EF4-FFF2-40B4-BE49-F238E27FC236}">
                  <a16:creationId xmlns:a16="http://schemas.microsoft.com/office/drawing/2014/main" id="{9337DD89-86CB-496D-8C8B-46A42EDB1392}"/>
                </a:ext>
              </a:extLst>
            </p:cNvPr>
            <p:cNvSpPr txBox="1"/>
            <p:nvPr/>
          </p:nvSpPr>
          <p:spPr>
            <a:xfrm>
              <a:off x="4039471" y="5791176"/>
              <a:ext cx="33962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 dirty="0">
                  <a:latin typeface="Lato" panose="020F0502020204030203"/>
                </a:rPr>
                <a:t>ratio de efetividade comercial </a:t>
              </a:r>
            </a:p>
          </p:txBody>
        </p:sp>
        <p:sp>
          <p:nvSpPr>
            <p:cNvPr id="16" name="3 Llamada rectangular">
              <a:extLst>
                <a:ext uri="{FF2B5EF4-FFF2-40B4-BE49-F238E27FC236}">
                  <a16:creationId xmlns:a16="http://schemas.microsoft.com/office/drawing/2014/main" id="{892C6883-82A3-4354-A792-E9F546836B55}"/>
                </a:ext>
              </a:extLst>
            </p:cNvPr>
            <p:cNvSpPr/>
            <p:nvPr/>
          </p:nvSpPr>
          <p:spPr>
            <a:xfrm flipV="1">
              <a:off x="3905029" y="5866732"/>
              <a:ext cx="140657" cy="111048"/>
            </a:xfrm>
            <a:prstGeom prst="wedgeRectCallout">
              <a:avLst>
                <a:gd name="adj1" fmla="val -20833"/>
                <a:gd name="adj2" fmla="val 81937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pt-PT" sz="1050" dirty="0">
                <a:solidFill>
                  <a:schemeClr val="tx1"/>
                </a:solidFill>
              </a:endParaRPr>
            </a:p>
          </p:txBody>
        </p:sp>
        <p:sp>
          <p:nvSpPr>
            <p:cNvPr id="17" name="136 Rectángulo">
              <a:extLst>
                <a:ext uri="{FF2B5EF4-FFF2-40B4-BE49-F238E27FC236}">
                  <a16:creationId xmlns:a16="http://schemas.microsoft.com/office/drawing/2014/main" id="{FA84BFE5-8EA9-4738-A4CD-F9F4F7451879}"/>
                </a:ext>
              </a:extLst>
            </p:cNvPr>
            <p:cNvSpPr/>
            <p:nvPr/>
          </p:nvSpPr>
          <p:spPr>
            <a:xfrm>
              <a:off x="3915355" y="5691506"/>
              <a:ext cx="139611" cy="840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endParaRPr lang="pt-PT" sz="1400" dirty="0">
                <a:latin typeface="HelvLight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4A744DC-F298-4593-B680-4EEBB9A0F88C}"/>
              </a:ext>
            </a:extLst>
          </p:cNvPr>
          <p:cNvGrpSpPr/>
          <p:nvPr/>
        </p:nvGrpSpPr>
        <p:grpSpPr>
          <a:xfrm>
            <a:off x="7296815" y="5800885"/>
            <a:ext cx="1731331" cy="594216"/>
            <a:chOff x="7030815" y="3863812"/>
            <a:chExt cx="1731331" cy="594216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B6A017E-F2CC-4CCD-97E5-4F62F1FD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35209" y="3889198"/>
              <a:ext cx="254645" cy="25464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DAD7B92-4284-4211-A731-D1D05AAFE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30815" y="4203383"/>
              <a:ext cx="254645" cy="254645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72B4573-02A4-49EA-B72F-E3830C5D00FB}"/>
                </a:ext>
              </a:extLst>
            </p:cNvPr>
            <p:cNvSpPr txBox="1"/>
            <p:nvPr/>
          </p:nvSpPr>
          <p:spPr>
            <a:xfrm>
              <a:off x="7285460" y="3863812"/>
              <a:ext cx="13564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050" dirty="0">
                  <a:latin typeface="Lato" panose="020F0502020204030203" pitchFamily="34" charset="0"/>
                </a:rPr>
                <a:t>Clientela mais ativa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852A4D0-BCBB-45EB-BC5E-D5AAAD0F9FDE}"/>
                </a:ext>
              </a:extLst>
            </p:cNvPr>
            <p:cNvSpPr txBox="1"/>
            <p:nvPr/>
          </p:nvSpPr>
          <p:spPr>
            <a:xfrm>
              <a:off x="7285460" y="4186081"/>
              <a:ext cx="14766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050" dirty="0">
                  <a:latin typeface="Lato" panose="020F0502020204030203" pitchFamily="34" charset="0"/>
                </a:rPr>
                <a:t>Clientela menos ativa</a:t>
              </a:r>
            </a:p>
          </p:txBody>
        </p:sp>
      </p:grpSp>
      <p:sp>
        <p:nvSpPr>
          <p:cNvPr id="42" name="Text Box 9">
            <a:extLst>
              <a:ext uri="{FF2B5EF4-FFF2-40B4-BE49-F238E27FC236}">
                <a16:creationId xmlns:a16="http://schemas.microsoft.com/office/drawing/2014/main" id="{1E776237-A515-45A6-9A14-2C6B9CE69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1156" y="1607299"/>
            <a:ext cx="1370831" cy="5878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pt-PT" sz="1400" i="1" dirty="0">
                <a:solidFill>
                  <a:schemeClr val="tx1"/>
                </a:solidFill>
                <a:latin typeface="Lato" panose="020F0502020204030203"/>
              </a:rPr>
              <a:t>2,56 produtos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pt-PT" sz="1400" i="1" dirty="0">
                <a:solidFill>
                  <a:schemeClr val="tx1"/>
                </a:solidFill>
                <a:latin typeface="Lato" panose="020F0502020204030203"/>
              </a:rPr>
              <a:t>6,56 serviços</a:t>
            </a: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AA49EC30-C9C5-4ECE-9E3F-A4C73F812D6A}"/>
              </a:ext>
            </a:extLst>
          </p:cNvPr>
          <p:cNvCxnSpPr>
            <a:cxnSpLocks/>
          </p:cNvCxnSpPr>
          <p:nvPr/>
        </p:nvCxnSpPr>
        <p:spPr>
          <a:xfrm>
            <a:off x="2595066" y="3579913"/>
            <a:ext cx="0" cy="17945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Resultado de imagen de icono productos y servicios bancarios">
            <a:extLst>
              <a:ext uri="{FF2B5EF4-FFF2-40B4-BE49-F238E27FC236}">
                <a16:creationId xmlns:a16="http://schemas.microsoft.com/office/drawing/2014/main" id="{82714BCC-2C85-4B4F-9C59-89F85C495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3226" y="872126"/>
            <a:ext cx="1252348" cy="105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CF4F3FE0-9C9B-4934-9387-5C09B4DF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965">
            <a:off x="7838748" y="1624757"/>
            <a:ext cx="765888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5276CC0C-CCB7-44CF-8EBD-DD04D3B6FC1E}"/>
              </a:ext>
            </a:extLst>
          </p:cNvPr>
          <p:cNvCxnSpPr>
            <a:cxnSpLocks/>
          </p:cNvCxnSpPr>
          <p:nvPr/>
        </p:nvCxnSpPr>
        <p:spPr>
          <a:xfrm>
            <a:off x="4924808" y="3579913"/>
            <a:ext cx="0" cy="17945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E4F2CE99-7DAB-4996-87EE-04B1CE81F3D9}"/>
              </a:ext>
            </a:extLst>
          </p:cNvPr>
          <p:cNvCxnSpPr>
            <a:cxnSpLocks/>
          </p:cNvCxnSpPr>
          <p:nvPr/>
        </p:nvCxnSpPr>
        <p:spPr>
          <a:xfrm>
            <a:off x="7254550" y="3579913"/>
            <a:ext cx="0" cy="17945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3 Llamada rectangular">
            <a:extLst>
              <a:ext uri="{FF2B5EF4-FFF2-40B4-BE49-F238E27FC236}">
                <a16:creationId xmlns:a16="http://schemas.microsoft.com/office/drawing/2014/main" id="{15C92BE5-00BC-44B0-94D8-5BEC23DB9D5E}"/>
              </a:ext>
            </a:extLst>
          </p:cNvPr>
          <p:cNvSpPr/>
          <p:nvPr/>
        </p:nvSpPr>
        <p:spPr>
          <a:xfrm>
            <a:off x="8207505" y="3932164"/>
            <a:ext cx="486905" cy="288032"/>
          </a:xfrm>
          <a:prstGeom prst="wedgeRectCallout">
            <a:avLst>
              <a:gd name="adj1" fmla="val -20833"/>
              <a:gd name="adj2" fmla="val 819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000" dirty="0">
                <a:solidFill>
                  <a:schemeClr val="tx1"/>
                </a:solidFill>
                <a:latin typeface="Lato" panose="020F0502020204030203"/>
              </a:rPr>
              <a:t>38,3%</a:t>
            </a:r>
          </a:p>
        </p:txBody>
      </p:sp>
      <p:cxnSp>
        <p:nvCxnSpPr>
          <p:cNvPr id="74" name="Conector recto 73">
            <a:extLst>
              <a:ext uri="{FF2B5EF4-FFF2-40B4-BE49-F238E27FC236}">
                <a16:creationId xmlns:a16="http://schemas.microsoft.com/office/drawing/2014/main" id="{B98FD83E-AE62-4F94-9EC6-848258B5D8E7}"/>
              </a:ext>
            </a:extLst>
          </p:cNvPr>
          <p:cNvCxnSpPr>
            <a:cxnSpLocks/>
          </p:cNvCxnSpPr>
          <p:nvPr/>
        </p:nvCxnSpPr>
        <p:spPr>
          <a:xfrm>
            <a:off x="9584291" y="3579913"/>
            <a:ext cx="0" cy="17945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 descr="Homepage">
            <a:extLst>
              <a:ext uri="{FF2B5EF4-FFF2-40B4-BE49-F238E27FC236}">
                <a16:creationId xmlns:a16="http://schemas.microsoft.com/office/drawing/2014/main" id="{2158A328-6BA7-4B20-92D6-925A2F4DA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76497" y="3556321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Tarjetas de crédito Visa Classic y Oro de Novo Banco">
            <a:extLst>
              <a:ext uri="{FF2B5EF4-FFF2-40B4-BE49-F238E27FC236}">
                <a16:creationId xmlns:a16="http://schemas.microsoft.com/office/drawing/2014/main" id="{A2B31704-CDC7-4223-8112-135BF1C92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3023793" y="3549882"/>
            <a:ext cx="1478568" cy="2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51E7CD7A-1789-4E01-904F-18BE754D3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710778" y="3543953"/>
            <a:ext cx="1451043" cy="2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Comunicado">
            <a:extLst>
              <a:ext uri="{FF2B5EF4-FFF2-40B4-BE49-F238E27FC236}">
                <a16:creationId xmlns:a16="http://schemas.microsoft.com/office/drawing/2014/main" id="{F796B54F-1C1E-4B17-9DF8-F88841795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560502" y="345068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 Box 22">
            <a:extLst>
              <a:ext uri="{FF2B5EF4-FFF2-40B4-BE49-F238E27FC236}">
                <a16:creationId xmlns:a16="http://schemas.microsoft.com/office/drawing/2014/main" id="{75D77750-6960-4CB7-A9A6-F7D59CD48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628" y="2721633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231</a:t>
            </a:r>
          </a:p>
        </p:txBody>
      </p:sp>
      <p:graphicFrame>
        <p:nvGraphicFramePr>
          <p:cNvPr id="82" name="1 Objeto">
            <a:extLst>
              <a:ext uri="{FF2B5EF4-FFF2-40B4-BE49-F238E27FC236}">
                <a16:creationId xmlns:a16="http://schemas.microsoft.com/office/drawing/2014/main" id="{8FC38F86-96B9-A0AF-4039-CF36591A7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87025"/>
              </p:ext>
            </p:extLst>
          </p:nvPr>
        </p:nvGraphicFramePr>
        <p:xfrm>
          <a:off x="4013215" y="1309563"/>
          <a:ext cx="4347331" cy="1448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89" name="Text Box 28">
            <a:extLst>
              <a:ext uri="{FF2B5EF4-FFF2-40B4-BE49-F238E27FC236}">
                <a16:creationId xmlns:a16="http://schemas.microsoft.com/office/drawing/2014/main" id="{A358C343-6B1E-7409-6BF4-2C3910FF25B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205628" y="2560301"/>
            <a:ext cx="744615" cy="25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1050" dirty="0">
                <a:latin typeface="Lato" panose="020F0502020204030203"/>
              </a:rPr>
              <a:t>2021</a:t>
            </a:r>
            <a:endParaRPr lang="pt-PT" sz="1050" dirty="0">
              <a:latin typeface="Lato" panose="020F0502020204030203" pitchFamily="34" charset="0"/>
            </a:endParaRPr>
          </a:p>
        </p:txBody>
      </p:sp>
      <p:sp>
        <p:nvSpPr>
          <p:cNvPr id="95" name="Text Box 28">
            <a:extLst>
              <a:ext uri="{FF2B5EF4-FFF2-40B4-BE49-F238E27FC236}">
                <a16:creationId xmlns:a16="http://schemas.microsoft.com/office/drawing/2014/main" id="{5044EA70-CA65-DBAC-92E8-E9EC45E7841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142656" y="2560301"/>
            <a:ext cx="744615" cy="25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1050" dirty="0">
                <a:latin typeface="Lato" panose="020F0502020204030203"/>
              </a:rPr>
              <a:t>2022</a:t>
            </a:r>
            <a:endParaRPr lang="pt-PT" sz="1050" dirty="0">
              <a:latin typeface="Lato" panose="020F0502020204030203" pitchFamily="34" charset="0"/>
            </a:endParaRPr>
          </a:p>
        </p:txBody>
      </p:sp>
      <p:sp>
        <p:nvSpPr>
          <p:cNvPr id="96" name="Text Box 28">
            <a:extLst>
              <a:ext uri="{FF2B5EF4-FFF2-40B4-BE49-F238E27FC236}">
                <a16:creationId xmlns:a16="http://schemas.microsoft.com/office/drawing/2014/main" id="{1202ECD0-3CBF-971A-8169-C26319C3874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75605" y="2560301"/>
            <a:ext cx="744615" cy="25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1050" dirty="0">
                <a:latin typeface="Lato" panose="020F0502020204030203"/>
              </a:rPr>
              <a:t>2021</a:t>
            </a:r>
            <a:endParaRPr lang="pt-PT" sz="1050" dirty="0">
              <a:latin typeface="Lato" panose="020F0502020204030203" pitchFamily="34" charset="0"/>
            </a:endParaRPr>
          </a:p>
        </p:txBody>
      </p:sp>
      <p:sp>
        <p:nvSpPr>
          <p:cNvPr id="97" name="Text Box 28">
            <a:extLst>
              <a:ext uri="{FF2B5EF4-FFF2-40B4-BE49-F238E27FC236}">
                <a16:creationId xmlns:a16="http://schemas.microsoft.com/office/drawing/2014/main" id="{E0544E4C-9966-E832-C952-75BCD04D478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212633" y="2560301"/>
            <a:ext cx="744615" cy="25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PT" sz="1050" dirty="0">
                <a:latin typeface="Lato" panose="020F0502020204030203"/>
              </a:rPr>
              <a:t>2022</a:t>
            </a:r>
            <a:endParaRPr lang="pt-PT" sz="1050" dirty="0">
              <a:latin typeface="Lato" panose="020F0502020204030203" pitchFamily="34" charset="0"/>
            </a:endParaRPr>
          </a:p>
        </p:txBody>
      </p:sp>
      <p:sp>
        <p:nvSpPr>
          <p:cNvPr id="98" name="Text Box 22">
            <a:extLst>
              <a:ext uri="{FF2B5EF4-FFF2-40B4-BE49-F238E27FC236}">
                <a16:creationId xmlns:a16="http://schemas.microsoft.com/office/drawing/2014/main" id="{2D8DE8E8-407E-9D32-AE60-EA5789E3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608" y="2721633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99" name="Text Box 22">
            <a:extLst>
              <a:ext uri="{FF2B5EF4-FFF2-40B4-BE49-F238E27FC236}">
                <a16:creationId xmlns:a16="http://schemas.microsoft.com/office/drawing/2014/main" id="{F9631E7C-14F1-425A-8E84-CCCE3AA29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300" y="2721633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231</a:t>
            </a:r>
          </a:p>
        </p:txBody>
      </p:sp>
      <p:sp>
        <p:nvSpPr>
          <p:cNvPr id="100" name="Text Box 22">
            <a:extLst>
              <a:ext uri="{FF2B5EF4-FFF2-40B4-BE49-F238E27FC236}">
                <a16:creationId xmlns:a16="http://schemas.microsoft.com/office/drawing/2014/main" id="{D9AA8290-1D97-DEE4-8245-3C6D26971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280" y="2721633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01" name="CuadroTexto 2">
            <a:extLst>
              <a:ext uri="{FF2B5EF4-FFF2-40B4-BE49-F238E27FC236}">
                <a16:creationId xmlns:a16="http://schemas.microsoft.com/office/drawing/2014/main" id="{9D479283-6DD3-DFC1-3A1C-BCC9F50ADB79}"/>
              </a:ext>
            </a:extLst>
          </p:cNvPr>
          <p:cNvSpPr txBox="1"/>
          <p:nvPr/>
        </p:nvSpPr>
        <p:spPr>
          <a:xfrm>
            <a:off x="4330746" y="2985023"/>
            <a:ext cx="1354858" cy="261610"/>
          </a:xfrm>
          <a:prstGeom prst="rect">
            <a:avLst/>
          </a:prstGeom>
          <a:solidFill>
            <a:srgbClr val="FFC000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100" b="0" i="0" u="none" strike="noStrike" baseline="0" dirty="0" err="1">
                <a:solidFill>
                  <a:srgbClr val="000000"/>
                </a:solidFill>
                <a:latin typeface="Lato" panose="020F0502020204030203" pitchFamily="34" charset="0"/>
              </a:rPr>
              <a:t>Média</a:t>
            </a:r>
            <a:r>
              <a:rPr lang="es-ES" sz="1100" b="0" i="0" u="none" strike="noStrike" baseline="0" dirty="0">
                <a:solidFill>
                  <a:srgbClr val="000000"/>
                </a:solidFill>
                <a:latin typeface="Lato" panose="020F0502020204030203" pitchFamily="34" charset="0"/>
              </a:rPr>
              <a:t> de relações</a:t>
            </a:r>
            <a:r>
              <a:rPr lang="es-ES" sz="1100" b="0" i="0" u="none" strike="noStrike" baseline="30000" dirty="0">
                <a:solidFill>
                  <a:srgbClr val="000000"/>
                </a:solidFill>
                <a:latin typeface="Lato" panose="020F0502020204030203" pitchFamily="34" charset="0"/>
              </a:rPr>
              <a:t>2</a:t>
            </a:r>
            <a:endParaRPr lang="es-ES" baseline="30000" dirty="0">
              <a:latin typeface="Lato" panose="020F0502020204030203" pitchFamily="34" charset="0"/>
            </a:endParaRPr>
          </a:p>
        </p:txBody>
      </p:sp>
      <p:sp>
        <p:nvSpPr>
          <p:cNvPr id="102" name="CuadroTexto 40">
            <a:extLst>
              <a:ext uri="{FF2B5EF4-FFF2-40B4-BE49-F238E27FC236}">
                <a16:creationId xmlns:a16="http://schemas.microsoft.com/office/drawing/2014/main" id="{17A8797F-666C-DD46-4477-CD1B09B2F5EC}"/>
              </a:ext>
            </a:extLst>
          </p:cNvPr>
          <p:cNvSpPr txBox="1"/>
          <p:nvPr/>
        </p:nvSpPr>
        <p:spPr>
          <a:xfrm>
            <a:off x="6088151" y="2985023"/>
            <a:ext cx="2007281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Lato" panose="020F0502020204030203" pitchFamily="34" charset="0"/>
              </a:rPr>
              <a:t>Média</a:t>
            </a:r>
            <a:r>
              <a:rPr lang="es-ES" dirty="0">
                <a:solidFill>
                  <a:schemeClr val="bg1"/>
                </a:solidFill>
                <a:latin typeface="Lato" panose="020F0502020204030203" pitchFamily="34" charset="0"/>
              </a:rPr>
              <a:t> de Produtos/Serviços1</a:t>
            </a:r>
          </a:p>
        </p:txBody>
      </p:sp>
      <p:pic>
        <p:nvPicPr>
          <p:cNvPr id="43" name="Picture 10" descr="https://thumbs.dreamstime.com/z/sistema-de-crculos-dibujados-mano-del-garabato-47765808.jpg">
            <a:extLst>
              <a:ext uri="{FF2B5EF4-FFF2-40B4-BE49-F238E27FC236}">
                <a16:creationId xmlns:a16="http://schemas.microsoft.com/office/drawing/2014/main" id="{4B1E82B1-7D51-49B4-A273-B51640548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8767" r="73122" b="10786"/>
          <a:stretch/>
        </p:blipFill>
        <p:spPr bwMode="auto">
          <a:xfrm>
            <a:off x="7215257" y="1967483"/>
            <a:ext cx="654618" cy="4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8" name="1 Gráfico">
            <a:extLst>
              <a:ext uri="{FF2B5EF4-FFF2-40B4-BE49-F238E27FC236}">
                <a16:creationId xmlns:a16="http://schemas.microsoft.com/office/drawing/2014/main" id="{D34996EA-8860-3ECB-B72F-7FCF52FB8979}"/>
              </a:ext>
            </a:extLst>
          </p:cNvPr>
          <p:cNvGraphicFramePr/>
          <p:nvPr/>
        </p:nvGraphicFramePr>
        <p:xfrm>
          <a:off x="9863539" y="4220196"/>
          <a:ext cx="1721720" cy="9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09" name="Text Box 22">
            <a:extLst>
              <a:ext uri="{FF2B5EF4-FFF2-40B4-BE49-F238E27FC236}">
                <a16:creationId xmlns:a16="http://schemas.microsoft.com/office/drawing/2014/main" id="{27427683-5E17-0A4D-E01C-B12AA2852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5857" y="5124518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274</a:t>
            </a:r>
          </a:p>
        </p:txBody>
      </p:sp>
      <p:graphicFrame>
        <p:nvGraphicFramePr>
          <p:cNvPr id="110" name="1 Gráfico">
            <a:extLst>
              <a:ext uri="{FF2B5EF4-FFF2-40B4-BE49-F238E27FC236}">
                <a16:creationId xmlns:a16="http://schemas.microsoft.com/office/drawing/2014/main" id="{7CD1FB9A-9E56-7D0F-D207-2084BB8EB0DE}"/>
              </a:ext>
            </a:extLst>
          </p:cNvPr>
          <p:cNvGraphicFramePr/>
          <p:nvPr/>
        </p:nvGraphicFramePr>
        <p:xfrm>
          <a:off x="7530899" y="4220196"/>
          <a:ext cx="1721720" cy="9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111" name="Text Box 22">
            <a:extLst>
              <a:ext uri="{FF2B5EF4-FFF2-40B4-BE49-F238E27FC236}">
                <a16:creationId xmlns:a16="http://schemas.microsoft.com/office/drawing/2014/main" id="{851CDC53-1882-E608-7C14-EE163910B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4119" y="5124518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314</a:t>
            </a:r>
          </a:p>
        </p:txBody>
      </p:sp>
      <p:graphicFrame>
        <p:nvGraphicFramePr>
          <p:cNvPr id="114" name="1 Gráfico">
            <a:extLst>
              <a:ext uri="{FF2B5EF4-FFF2-40B4-BE49-F238E27FC236}">
                <a16:creationId xmlns:a16="http://schemas.microsoft.com/office/drawing/2014/main" id="{8FF4B923-D0A3-03F9-155C-5C19C4F73E51}"/>
              </a:ext>
            </a:extLst>
          </p:cNvPr>
          <p:cNvGraphicFramePr/>
          <p:nvPr/>
        </p:nvGraphicFramePr>
        <p:xfrm>
          <a:off x="2871416" y="4220196"/>
          <a:ext cx="1721720" cy="9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15" name="Text Box 22">
            <a:extLst>
              <a:ext uri="{FF2B5EF4-FFF2-40B4-BE49-F238E27FC236}">
                <a16:creationId xmlns:a16="http://schemas.microsoft.com/office/drawing/2014/main" id="{7A0E73CB-A09B-554D-0E4B-4E374CAB0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5539" y="5124518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259</a:t>
            </a:r>
          </a:p>
        </p:txBody>
      </p:sp>
      <p:graphicFrame>
        <p:nvGraphicFramePr>
          <p:cNvPr id="116" name="1 Gráfico">
            <a:extLst>
              <a:ext uri="{FF2B5EF4-FFF2-40B4-BE49-F238E27FC236}">
                <a16:creationId xmlns:a16="http://schemas.microsoft.com/office/drawing/2014/main" id="{20FC3501-BB44-EC10-B219-B25ABB20F6B6}"/>
              </a:ext>
            </a:extLst>
          </p:cNvPr>
          <p:cNvGraphicFramePr/>
          <p:nvPr/>
        </p:nvGraphicFramePr>
        <p:xfrm>
          <a:off x="538776" y="4220196"/>
          <a:ext cx="1721720" cy="9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17" name="Text Box 22">
            <a:extLst>
              <a:ext uri="{FF2B5EF4-FFF2-40B4-BE49-F238E27FC236}">
                <a16:creationId xmlns:a16="http://schemas.microsoft.com/office/drawing/2014/main" id="{FCB3202B-A0D6-E2C0-FAD5-D5DF3FA54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802" y="5124518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366</a:t>
            </a:r>
          </a:p>
        </p:txBody>
      </p:sp>
      <p:sp>
        <p:nvSpPr>
          <p:cNvPr id="118" name="3 Llamada rectangular">
            <a:extLst>
              <a:ext uri="{FF2B5EF4-FFF2-40B4-BE49-F238E27FC236}">
                <a16:creationId xmlns:a16="http://schemas.microsoft.com/office/drawing/2014/main" id="{9630BA86-2F83-D47B-E071-D31CDE66FC80}"/>
              </a:ext>
            </a:extLst>
          </p:cNvPr>
          <p:cNvSpPr/>
          <p:nvPr/>
        </p:nvSpPr>
        <p:spPr>
          <a:xfrm>
            <a:off x="10543891" y="3932164"/>
            <a:ext cx="486905" cy="288032"/>
          </a:xfrm>
          <a:prstGeom prst="wedgeRectCallout">
            <a:avLst>
              <a:gd name="adj1" fmla="val -20833"/>
              <a:gd name="adj2" fmla="val 819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000" dirty="0">
                <a:solidFill>
                  <a:schemeClr val="tx1"/>
                </a:solidFill>
                <a:latin typeface="Lato" panose="020F0502020204030203"/>
              </a:rPr>
              <a:t>37,4%</a:t>
            </a:r>
          </a:p>
        </p:txBody>
      </p:sp>
      <p:sp>
        <p:nvSpPr>
          <p:cNvPr id="120" name="3 Llamada rectangular">
            <a:extLst>
              <a:ext uri="{FF2B5EF4-FFF2-40B4-BE49-F238E27FC236}">
                <a16:creationId xmlns:a16="http://schemas.microsoft.com/office/drawing/2014/main" id="{553D038D-A60A-CBFC-A3B3-D2FC616B58BC}"/>
              </a:ext>
            </a:extLst>
          </p:cNvPr>
          <p:cNvSpPr/>
          <p:nvPr/>
        </p:nvSpPr>
        <p:spPr>
          <a:xfrm>
            <a:off x="1207886" y="3932164"/>
            <a:ext cx="486905" cy="288032"/>
          </a:xfrm>
          <a:prstGeom prst="wedgeRectCallout">
            <a:avLst>
              <a:gd name="adj1" fmla="val -20833"/>
              <a:gd name="adj2" fmla="val 819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000" dirty="0">
                <a:solidFill>
                  <a:schemeClr val="tx1"/>
                </a:solidFill>
                <a:latin typeface="Lato" panose="020F0502020204030203"/>
              </a:rPr>
              <a:t>47,8%</a:t>
            </a:r>
          </a:p>
        </p:txBody>
      </p:sp>
      <p:sp>
        <p:nvSpPr>
          <p:cNvPr id="121" name="3 Llamada rectangular">
            <a:extLst>
              <a:ext uri="{FF2B5EF4-FFF2-40B4-BE49-F238E27FC236}">
                <a16:creationId xmlns:a16="http://schemas.microsoft.com/office/drawing/2014/main" id="{4EDF72BC-2330-8B12-942C-646C5E340F22}"/>
              </a:ext>
            </a:extLst>
          </p:cNvPr>
          <p:cNvSpPr/>
          <p:nvPr/>
        </p:nvSpPr>
        <p:spPr>
          <a:xfrm>
            <a:off x="3544274" y="3932164"/>
            <a:ext cx="486905" cy="288032"/>
          </a:xfrm>
          <a:prstGeom prst="wedgeRectCallout">
            <a:avLst>
              <a:gd name="adj1" fmla="val -20833"/>
              <a:gd name="adj2" fmla="val 819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000" dirty="0">
                <a:solidFill>
                  <a:schemeClr val="tx1"/>
                </a:solidFill>
                <a:latin typeface="Lato" panose="020F0502020204030203"/>
              </a:rPr>
              <a:t>41,4%</a:t>
            </a:r>
          </a:p>
        </p:txBody>
      </p:sp>
      <p:sp>
        <p:nvSpPr>
          <p:cNvPr id="8" name="66 Rectángulo">
            <a:extLst>
              <a:ext uri="{FF2B5EF4-FFF2-40B4-BE49-F238E27FC236}">
                <a16:creationId xmlns:a16="http://schemas.microsoft.com/office/drawing/2014/main" id="{7AE1589D-0B9B-38E5-4EFB-AA72E5A18AEC}"/>
              </a:ext>
            </a:extLst>
          </p:cNvPr>
          <p:cNvSpPr/>
          <p:nvPr/>
        </p:nvSpPr>
        <p:spPr>
          <a:xfrm>
            <a:off x="5095443" y="3410410"/>
            <a:ext cx="2024591" cy="1972413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23" name="1 Gráfico">
            <a:extLst>
              <a:ext uri="{FF2B5EF4-FFF2-40B4-BE49-F238E27FC236}">
                <a16:creationId xmlns:a16="http://schemas.microsoft.com/office/drawing/2014/main" id="{59DC1486-D093-33C0-CECA-703FF6BBE411}"/>
              </a:ext>
            </a:extLst>
          </p:cNvPr>
          <p:cNvGraphicFramePr/>
          <p:nvPr/>
        </p:nvGraphicFramePr>
        <p:xfrm>
          <a:off x="5226915" y="4220196"/>
          <a:ext cx="1721720" cy="9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4" name="Text Box 22">
            <a:extLst>
              <a:ext uri="{FF2B5EF4-FFF2-40B4-BE49-F238E27FC236}">
                <a16:creationId xmlns:a16="http://schemas.microsoft.com/office/drawing/2014/main" id="{87A845F0-58E5-E615-E5EE-224562555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2844" y="5124518"/>
            <a:ext cx="683178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29" tIns="45715" rIns="91429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7F26258F-F372-56BF-F618-6036DA444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5722707" y="3504984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3 Llamada rectangular">
            <a:extLst>
              <a:ext uri="{FF2B5EF4-FFF2-40B4-BE49-F238E27FC236}">
                <a16:creationId xmlns:a16="http://schemas.microsoft.com/office/drawing/2014/main" id="{B61E4D15-48AE-485A-B1B1-8F75A3D34669}"/>
              </a:ext>
            </a:extLst>
          </p:cNvPr>
          <p:cNvSpPr/>
          <p:nvPr/>
        </p:nvSpPr>
        <p:spPr>
          <a:xfrm>
            <a:off x="5892277" y="3932164"/>
            <a:ext cx="486905" cy="288032"/>
          </a:xfrm>
          <a:prstGeom prst="wedgeRectCallout">
            <a:avLst>
              <a:gd name="adj1" fmla="val -20833"/>
              <a:gd name="adj2" fmla="val 81937"/>
            </a:avLst>
          </a:prstGeom>
          <a:solidFill>
            <a:schemeClr val="bg1"/>
          </a:solidFill>
          <a:ln w="28575">
            <a:solidFill>
              <a:schemeClr val="accent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pt-PT" sz="1000" dirty="0">
                <a:solidFill>
                  <a:schemeClr val="tx1"/>
                </a:solidFill>
                <a:latin typeface="Lato" panose="020F0502020204030203"/>
              </a:rPr>
              <a:t>40,9%</a:t>
            </a:r>
          </a:p>
        </p:txBody>
      </p:sp>
    </p:spTree>
    <p:extLst>
      <p:ext uri="{BB962C8B-B14F-4D97-AF65-F5344CB8AC3E}">
        <p14:creationId xmlns:p14="http://schemas.microsoft.com/office/powerpoint/2010/main" val="100713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80F126E-F577-4F50-A12A-197D1457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97169"/>
              </p:ext>
            </p:extLst>
          </p:nvPr>
        </p:nvGraphicFramePr>
        <p:xfrm>
          <a:off x="648322" y="1253032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CARACTERÍSTICAS DA AMOSTRA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/>
          <p:nvPr/>
        </p:nvSpPr>
        <p:spPr>
          <a:xfrm>
            <a:off x="812789" y="87179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Área Geográfica</a:t>
            </a: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6F8CAF1E-7E5D-4BF1-9734-39DDBD6F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343760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6E2478AF-827E-4FE4-9575-D80B64A76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56" y="260483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25E4147-01C2-476B-AD26-C1B8EFE6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475306" y="3178718"/>
            <a:ext cx="596855" cy="248294"/>
          </a:xfrm>
          <a:prstGeom prst="rect">
            <a:avLst/>
          </a:prstGeom>
        </p:spPr>
      </p:pic>
      <p:sp>
        <p:nvSpPr>
          <p:cNvPr id="18" name="Text Box 30">
            <a:extLst>
              <a:ext uri="{FF2B5EF4-FFF2-40B4-BE49-F238E27FC236}">
                <a16:creationId xmlns:a16="http://schemas.microsoft.com/office/drawing/2014/main" id="{CC24EF5E-3BE6-460B-A4AD-94B43CDEC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90" y="343760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19761AF-5694-43CB-9B67-E663A3E70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55527"/>
              </p:ext>
            </p:extLst>
          </p:nvPr>
        </p:nvGraphicFramePr>
        <p:xfrm>
          <a:off x="648322" y="4022346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68827A94-074B-4B94-B25A-25A6A5759F9B}"/>
              </a:ext>
            </a:extLst>
          </p:cNvPr>
          <p:cNvSpPr txBox="1"/>
          <p:nvPr/>
        </p:nvSpPr>
        <p:spPr>
          <a:xfrm>
            <a:off x="812789" y="3641107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Área de atividade</a:t>
            </a: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6491178F-47B0-46D8-93F9-08B4C806B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620691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089320EB-CCF9-4AAA-8A5E-2D9A0DBD9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56" y="5374146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EABB542-C9AB-4391-84D6-1CACD2B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601141" y="5948032"/>
            <a:ext cx="596855" cy="248294"/>
          </a:xfrm>
          <a:prstGeom prst="rect">
            <a:avLst/>
          </a:prstGeom>
        </p:spPr>
      </p:pic>
      <p:sp>
        <p:nvSpPr>
          <p:cNvPr id="25" name="Text Box 30">
            <a:extLst>
              <a:ext uri="{FF2B5EF4-FFF2-40B4-BE49-F238E27FC236}">
                <a16:creationId xmlns:a16="http://schemas.microsoft.com/office/drawing/2014/main" id="{0C7BCF8B-D806-4391-B8B8-8FDF41BDA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90" y="620691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79A048AE-3067-405F-A002-795E4DF0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73" y="6408081"/>
            <a:ext cx="111620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 u="none" baseline="3000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just"/>
            <a:r>
              <a:rPr lang="pt-PT" baseline="0" dirty="0"/>
              <a:t>*Serviços inclui Alojamento, restauração e similares (HORECA), Agências de viagem, operadores turísticos, outros serviços de reservas e atividades relacionadas, Atividades de teatro, música, dança e outras atividades artísticas e literárias, Atividades das bibliotecas, arquivos, museus e outras atividades culturais, Atividades desportivas, de diversão e recreativas e Outros serviços.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8D62AFF-CB3E-40A7-B873-0E0BFBA425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664" y="559118"/>
            <a:ext cx="702065" cy="7020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05CB94-981F-4339-8FB4-598EB078E2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l="31013" t="9482" r="31023" b="12240"/>
          <a:stretch/>
        </p:blipFill>
        <p:spPr>
          <a:xfrm>
            <a:off x="233127" y="3280529"/>
            <a:ext cx="628475" cy="6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5737C2A-71E9-49CB-BB66-60E459964AB2}"/>
              </a:ext>
            </a:extLst>
          </p:cNvPr>
          <p:cNvSpPr/>
          <p:nvPr/>
        </p:nvSpPr>
        <p:spPr>
          <a:xfrm>
            <a:off x="2607858" y="3650369"/>
            <a:ext cx="6323461" cy="735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66 Rectángulo">
            <a:extLst>
              <a:ext uri="{FF2B5EF4-FFF2-40B4-BE49-F238E27FC236}">
                <a16:creationId xmlns:a16="http://schemas.microsoft.com/office/drawing/2014/main" id="{5CD7576A-092F-46C1-AE48-A08AE8420E77}"/>
              </a:ext>
            </a:extLst>
          </p:cNvPr>
          <p:cNvSpPr/>
          <p:nvPr/>
        </p:nvSpPr>
        <p:spPr>
          <a:xfrm>
            <a:off x="1527837" y="1316736"/>
            <a:ext cx="1817735" cy="2130277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5BF5CD-3720-43C9-AD75-B26DA9BF82AB}"/>
              </a:ext>
            </a:extLst>
          </p:cNvPr>
          <p:cNvSpPr txBox="1">
            <a:spLocks/>
          </p:cNvSpPr>
          <p:nvPr/>
        </p:nvSpPr>
        <p:spPr>
          <a:xfrm>
            <a:off x="3963772" y="743823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Média de produtos e serviços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" name="Text Box 31">
            <a:extLst>
              <a:ext uri="{FF2B5EF4-FFF2-40B4-BE49-F238E27FC236}">
                <a16:creationId xmlns:a16="http://schemas.microsoft.com/office/drawing/2014/main" id="{B0688924-D9C1-4F97-86F5-51F181DBD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211" y="3924699"/>
            <a:ext cx="278910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baseline="30000" dirty="0">
                <a:latin typeface="Lato" panose="020F0502020204030203"/>
              </a:rPr>
              <a:t>2</a:t>
            </a:r>
            <a:r>
              <a:rPr lang="pt-PT" sz="900" dirty="0">
                <a:latin typeface="Lato" panose="020F0502020204030203"/>
              </a:rPr>
              <a:t>Média de produtos/serviços que os clientes utilizam com esse banco.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1094310-91A5-4230-88D7-793D18384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083" y="3378947"/>
            <a:ext cx="174917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cs typeface="Arial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Bases: clientes de cada banco</a:t>
            </a:r>
          </a:p>
        </p:txBody>
      </p:sp>
      <p:graphicFrame>
        <p:nvGraphicFramePr>
          <p:cNvPr id="7" name="1 Objeto">
            <a:extLst>
              <a:ext uri="{FF2B5EF4-FFF2-40B4-BE49-F238E27FC236}">
                <a16:creationId xmlns:a16="http://schemas.microsoft.com/office/drawing/2014/main" id="{055C988C-01E0-4579-A961-F2947397A0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9753" y="1441439"/>
          <a:ext cx="9240968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2 Rectángulo">
            <a:extLst>
              <a:ext uri="{FF2B5EF4-FFF2-40B4-BE49-F238E27FC236}">
                <a16:creationId xmlns:a16="http://schemas.microsoft.com/office/drawing/2014/main" id="{06A00144-7BF3-4A8E-96E6-ABDF59F3B025}"/>
              </a:ext>
            </a:extLst>
          </p:cNvPr>
          <p:cNvSpPr/>
          <p:nvPr/>
        </p:nvSpPr>
        <p:spPr>
          <a:xfrm>
            <a:off x="3329555" y="3784948"/>
            <a:ext cx="133836" cy="1145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FE56DDEA-1D18-4CB9-A209-280C0DDFA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497" y="3768587"/>
            <a:ext cx="1822623" cy="20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PT" sz="105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Média penetração</a:t>
            </a:r>
            <a:r>
              <a:rPr lang="pt-PT" sz="1050" baseline="3000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1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10E3ACB-7B52-4EED-993F-DBEC185B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259" y="3768587"/>
            <a:ext cx="1822623" cy="20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PT" sz="105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Média saturação</a:t>
            </a:r>
            <a:r>
              <a:rPr lang="pt-PT" sz="1050" baseline="3000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2</a:t>
            </a:r>
          </a:p>
        </p:txBody>
      </p:sp>
      <p:sp>
        <p:nvSpPr>
          <p:cNvPr id="12" name="54 Rectángulo">
            <a:extLst>
              <a:ext uri="{FF2B5EF4-FFF2-40B4-BE49-F238E27FC236}">
                <a16:creationId xmlns:a16="http://schemas.microsoft.com/office/drawing/2014/main" id="{FDC01461-A62F-41F3-A73F-70541FF9AFA4}"/>
              </a:ext>
            </a:extLst>
          </p:cNvPr>
          <p:cNvSpPr/>
          <p:nvPr/>
        </p:nvSpPr>
        <p:spPr>
          <a:xfrm>
            <a:off x="6710502" y="3784948"/>
            <a:ext cx="133836" cy="114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A698F602-8EAE-4B9E-B772-D542DE81E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52" y="1504396"/>
            <a:ext cx="78675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Trajetória</a:t>
            </a:r>
            <a:br>
              <a:rPr lang="pt-PT" sz="1000" dirty="0">
                <a:latin typeface="Lato" panose="020F0502020204030203"/>
              </a:rPr>
            </a:br>
            <a:r>
              <a:rPr lang="pt-PT" sz="1000" dirty="0">
                <a:latin typeface="Lato" panose="020F0502020204030203"/>
              </a:rPr>
              <a:t>comercial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3F4239A3-8D2A-4D2E-B597-DFEAA83E6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277" y="1559626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+1,69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DFCAD09A-025F-4CA8-97CD-404668AA7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60" y="1917194"/>
            <a:ext cx="774443" cy="41549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PT" sz="1050" dirty="0">
                <a:latin typeface="Lato" panose="020F0502020204030203"/>
                <a:ea typeface="Verdana" pitchFamily="34" charset="0"/>
                <a:cs typeface="Verdana" pitchFamily="34" charset="0"/>
              </a:rPr>
              <a:t>Mercado:  2,56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667656B-1387-4FF5-BBE3-17129C6B8853}"/>
              </a:ext>
            </a:extLst>
          </p:cNvPr>
          <p:cNvSpPr txBox="1">
            <a:spLocks/>
          </p:cNvSpPr>
          <p:nvPr/>
        </p:nvSpPr>
        <p:spPr>
          <a:xfrm>
            <a:off x="247708" y="2377669"/>
            <a:ext cx="117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</a:t>
            </a:r>
          </a:p>
        </p:txBody>
      </p:sp>
      <p:pic>
        <p:nvPicPr>
          <p:cNvPr id="32" name="Picture 2" descr="Homepage">
            <a:extLst>
              <a:ext uri="{FF2B5EF4-FFF2-40B4-BE49-F238E27FC236}">
                <a16:creationId xmlns:a16="http://schemas.microsoft.com/office/drawing/2014/main" id="{6B0C9FD1-2889-4290-BE35-3433D238C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968676" y="3020218"/>
            <a:ext cx="1156824" cy="2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ACE68545-7013-4676-A6E0-86CDD41BD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300584" y="2988954"/>
            <a:ext cx="1319130" cy="2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Comunicado">
            <a:extLst>
              <a:ext uri="{FF2B5EF4-FFF2-40B4-BE49-F238E27FC236}">
                <a16:creationId xmlns:a16="http://schemas.microsoft.com/office/drawing/2014/main" id="{0CA2167E-3D4E-4B59-A12C-3AFB14FD4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973361" y="298860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Tarjetas de crédito Visa Classic y Oro de Novo Banco">
            <a:extLst>
              <a:ext uri="{FF2B5EF4-FFF2-40B4-BE49-F238E27FC236}">
                <a16:creationId xmlns:a16="http://schemas.microsoft.com/office/drawing/2014/main" id="{22DE8B56-B5B8-49B6-A60C-0031ADB82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039648" y="3005831"/>
            <a:ext cx="1478568" cy="2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Box 31">
            <a:extLst>
              <a:ext uri="{FF2B5EF4-FFF2-40B4-BE49-F238E27FC236}">
                <a16:creationId xmlns:a16="http://schemas.microsoft.com/office/drawing/2014/main" id="{6D42E221-C41D-443B-A877-BB3FDE825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692" y="3924699"/>
            <a:ext cx="344942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baseline="30000" dirty="0">
                <a:latin typeface="Lato" panose="020F0502020204030203"/>
              </a:rPr>
              <a:t>1</a:t>
            </a:r>
            <a:r>
              <a:rPr lang="pt-PT" sz="900" dirty="0">
                <a:latin typeface="Lato" panose="020F0502020204030203"/>
              </a:rPr>
              <a:t>Média de produtos/serviços que os clientes utilizam com esse banco ou com outros com que trabalham.</a:t>
            </a:r>
          </a:p>
        </p:txBody>
      </p:sp>
      <p:sp>
        <p:nvSpPr>
          <p:cNvPr id="43" name="66 Rectángulo">
            <a:extLst>
              <a:ext uri="{FF2B5EF4-FFF2-40B4-BE49-F238E27FC236}">
                <a16:creationId xmlns:a16="http://schemas.microsoft.com/office/drawing/2014/main" id="{2D195595-BA31-4C76-91B1-2E085E59E56E}"/>
              </a:ext>
            </a:extLst>
          </p:cNvPr>
          <p:cNvSpPr/>
          <p:nvPr/>
        </p:nvSpPr>
        <p:spPr>
          <a:xfrm>
            <a:off x="6883468" y="4453874"/>
            <a:ext cx="1817735" cy="2130277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44" name="Text Box 8">
            <a:extLst>
              <a:ext uri="{FF2B5EF4-FFF2-40B4-BE49-F238E27FC236}">
                <a16:creationId xmlns:a16="http://schemas.microsoft.com/office/drawing/2014/main" id="{835E6FB2-624C-4C0E-901C-732278B60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083" y="6516085"/>
            <a:ext cx="174917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cs typeface="Arial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s-ES" dirty="0">
                <a:latin typeface="Lato" panose="020F0502020204030203"/>
              </a:rPr>
              <a:t>Bases: clientes de cada banco</a:t>
            </a:r>
          </a:p>
        </p:txBody>
      </p:sp>
      <p:graphicFrame>
        <p:nvGraphicFramePr>
          <p:cNvPr id="45" name="1 Objeto">
            <a:extLst>
              <a:ext uri="{FF2B5EF4-FFF2-40B4-BE49-F238E27FC236}">
                <a16:creationId xmlns:a16="http://schemas.microsoft.com/office/drawing/2014/main" id="{300C9697-701E-4BEE-8A96-ECEC370C2C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9753" y="4578577"/>
          <a:ext cx="9240968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CuadroTexto 48">
            <a:extLst>
              <a:ext uri="{FF2B5EF4-FFF2-40B4-BE49-F238E27FC236}">
                <a16:creationId xmlns:a16="http://schemas.microsoft.com/office/drawing/2014/main" id="{1883B910-A1E8-4526-999F-ABA7FB21848A}"/>
              </a:ext>
            </a:extLst>
          </p:cNvPr>
          <p:cNvSpPr txBox="1">
            <a:spLocks/>
          </p:cNvSpPr>
          <p:nvPr/>
        </p:nvSpPr>
        <p:spPr>
          <a:xfrm>
            <a:off x="247708" y="5514807"/>
            <a:ext cx="117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</a:t>
            </a:r>
          </a:p>
        </p:txBody>
      </p:sp>
      <p:pic>
        <p:nvPicPr>
          <p:cNvPr id="59" name="Picture 8" descr="media aritmetica | Calculadoras">
            <a:extLst>
              <a:ext uri="{FF2B5EF4-FFF2-40B4-BE49-F238E27FC236}">
                <a16:creationId xmlns:a16="http://schemas.microsoft.com/office/drawing/2014/main" id="{564EF75D-3279-490A-9EDF-B4A905667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272" y="1441439"/>
            <a:ext cx="410788" cy="4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media aritmetica | Calculadoras">
            <a:extLst>
              <a:ext uri="{FF2B5EF4-FFF2-40B4-BE49-F238E27FC236}">
                <a16:creationId xmlns:a16="http://schemas.microsoft.com/office/drawing/2014/main" id="{9A7FF88E-7B54-412E-A122-DD039545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272" y="4550781"/>
            <a:ext cx="410788" cy="4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Resultado de imagen de icono productos y servicios bancarios">
            <a:extLst>
              <a:ext uri="{FF2B5EF4-FFF2-40B4-BE49-F238E27FC236}">
                <a16:creationId xmlns:a16="http://schemas.microsoft.com/office/drawing/2014/main" id="{6445F3FA-C58E-4650-A275-3871C6231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35706" y="592444"/>
            <a:ext cx="855370" cy="72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73" name="Text Box 5">
            <a:extLst>
              <a:ext uri="{FF2B5EF4-FFF2-40B4-BE49-F238E27FC236}">
                <a16:creationId xmlns:a16="http://schemas.microsoft.com/office/drawing/2014/main" id="{199A5A2C-CDE8-421E-81C1-1FBA61CB8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745" y="1559626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+1,54</a:t>
            </a:r>
          </a:p>
        </p:txBody>
      </p:sp>
      <p:sp>
        <p:nvSpPr>
          <p:cNvPr id="75" name="Text Box 5">
            <a:extLst>
              <a:ext uri="{FF2B5EF4-FFF2-40B4-BE49-F238E27FC236}">
                <a16:creationId xmlns:a16="http://schemas.microsoft.com/office/drawing/2014/main" id="{DD9DBC19-6210-464F-A8B1-C4448B84A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213" y="1559626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+1,46</a:t>
            </a:r>
          </a:p>
        </p:txBody>
      </p:sp>
      <p:sp>
        <p:nvSpPr>
          <p:cNvPr id="76" name="Text Box 5">
            <a:extLst>
              <a:ext uri="{FF2B5EF4-FFF2-40B4-BE49-F238E27FC236}">
                <a16:creationId xmlns:a16="http://schemas.microsoft.com/office/drawing/2014/main" id="{DB74F672-E4FE-4A78-9C7F-1C67EC5D2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81" y="1559626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+1,37</a:t>
            </a:r>
          </a:p>
        </p:txBody>
      </p:sp>
      <p:sp>
        <p:nvSpPr>
          <p:cNvPr id="77" name="Text Box 5">
            <a:extLst>
              <a:ext uri="{FF2B5EF4-FFF2-40B4-BE49-F238E27FC236}">
                <a16:creationId xmlns:a16="http://schemas.microsoft.com/office/drawing/2014/main" id="{1F940A3A-79CE-4AC4-B3F0-25B12E2FB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149" y="1559626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+1,19</a:t>
            </a:r>
          </a:p>
        </p:txBody>
      </p:sp>
      <p:sp>
        <p:nvSpPr>
          <p:cNvPr id="104" name="Text Box 5">
            <a:extLst>
              <a:ext uri="{FF2B5EF4-FFF2-40B4-BE49-F238E27FC236}">
                <a16:creationId xmlns:a16="http://schemas.microsoft.com/office/drawing/2014/main" id="{E11FAD3C-CB7B-45D9-B72D-730C5647B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252" y="4490769"/>
            <a:ext cx="78675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Trajetória</a:t>
            </a:r>
            <a:br>
              <a:rPr lang="pt-PT" sz="1000" dirty="0">
                <a:latin typeface="Lato" panose="020F0502020204030203"/>
              </a:rPr>
            </a:br>
            <a:r>
              <a:rPr lang="pt-PT" sz="1000" dirty="0">
                <a:latin typeface="Lato" panose="020F0502020204030203"/>
              </a:rPr>
              <a:t>comercial</a:t>
            </a:r>
          </a:p>
        </p:txBody>
      </p:sp>
      <p:sp>
        <p:nvSpPr>
          <p:cNvPr id="105" name="Text Box 5">
            <a:extLst>
              <a:ext uri="{FF2B5EF4-FFF2-40B4-BE49-F238E27FC236}">
                <a16:creationId xmlns:a16="http://schemas.microsoft.com/office/drawing/2014/main" id="{216AFF07-D36D-4369-B526-9D0584235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277" y="4545999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+4,57</a:t>
            </a:r>
          </a:p>
        </p:txBody>
      </p:sp>
      <p:sp>
        <p:nvSpPr>
          <p:cNvPr id="107" name="Text Box 5">
            <a:extLst>
              <a:ext uri="{FF2B5EF4-FFF2-40B4-BE49-F238E27FC236}">
                <a16:creationId xmlns:a16="http://schemas.microsoft.com/office/drawing/2014/main" id="{C0C7150B-AF55-442B-8586-BC720276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745" y="4545999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+4,43</a:t>
            </a:r>
          </a:p>
        </p:txBody>
      </p:sp>
      <p:sp>
        <p:nvSpPr>
          <p:cNvPr id="108" name="Text Box 5">
            <a:extLst>
              <a:ext uri="{FF2B5EF4-FFF2-40B4-BE49-F238E27FC236}">
                <a16:creationId xmlns:a16="http://schemas.microsoft.com/office/drawing/2014/main" id="{83AAAEEB-A337-44C3-B583-08F42DBE9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7213" y="4545999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+4,21</a:t>
            </a:r>
          </a:p>
        </p:txBody>
      </p:sp>
      <p:sp>
        <p:nvSpPr>
          <p:cNvPr id="110" name="Text Box 5">
            <a:extLst>
              <a:ext uri="{FF2B5EF4-FFF2-40B4-BE49-F238E27FC236}">
                <a16:creationId xmlns:a16="http://schemas.microsoft.com/office/drawing/2014/main" id="{66D06E36-F221-49E0-8C8C-EE8B732D1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81" y="4545999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+4,05</a:t>
            </a:r>
          </a:p>
        </p:txBody>
      </p:sp>
      <p:sp>
        <p:nvSpPr>
          <p:cNvPr id="111" name="Text Box 5">
            <a:extLst>
              <a:ext uri="{FF2B5EF4-FFF2-40B4-BE49-F238E27FC236}">
                <a16:creationId xmlns:a16="http://schemas.microsoft.com/office/drawing/2014/main" id="{5155AB02-FAFE-4E96-AB76-20D12C22B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149" y="4545999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+3,78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3825A281-2A38-A855-AE0B-B78412C94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2126475" y="3032986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4">
            <a:extLst>
              <a:ext uri="{FF2B5EF4-FFF2-40B4-BE49-F238E27FC236}">
                <a16:creationId xmlns:a16="http://schemas.microsoft.com/office/drawing/2014/main" id="{F7EECADE-64AD-3B87-252C-037EEBCB2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60" y="5044056"/>
            <a:ext cx="774443" cy="41549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PT" sz="1050" dirty="0">
                <a:latin typeface="Lato" panose="020F0502020204030203"/>
                <a:ea typeface="Verdana" pitchFamily="34" charset="0"/>
                <a:cs typeface="Verdana" pitchFamily="34" charset="0"/>
              </a:rPr>
              <a:t>Mercado:  6,56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1ACE0F8-0A9A-C8D8-B88F-3B4E080CF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447151" y="6168690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7C9E88FC-1BFB-324F-BE0F-C155ABDB2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492870" y="6150437"/>
            <a:ext cx="1319130" cy="23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omunicado">
            <a:extLst>
              <a:ext uri="{FF2B5EF4-FFF2-40B4-BE49-F238E27FC236}">
                <a16:creationId xmlns:a16="http://schemas.microsoft.com/office/drawing/2014/main" id="{77DFC581-F63B-0428-5603-13FF78B32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165647" y="615008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Tarjetas de crédito Visa Classic y Oro de Novo Banco">
            <a:extLst>
              <a:ext uri="{FF2B5EF4-FFF2-40B4-BE49-F238E27FC236}">
                <a16:creationId xmlns:a16="http://schemas.microsoft.com/office/drawing/2014/main" id="{AF18F3C1-338F-E17F-ED0B-38F2C4A1A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231934" y="6167314"/>
            <a:ext cx="1478568" cy="2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omepage">
            <a:extLst>
              <a:ext uri="{FF2B5EF4-FFF2-40B4-BE49-F238E27FC236}">
                <a16:creationId xmlns:a16="http://schemas.microsoft.com/office/drawing/2014/main" id="{E020D81E-3C33-79D6-BDC7-E054A3BDD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8968676" y="6181329"/>
            <a:ext cx="1156824" cy="2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694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0A353DD-913B-F359-663D-97C61A1DC18D}"/>
              </a:ext>
            </a:extLst>
          </p:cNvPr>
          <p:cNvSpPr/>
          <p:nvPr/>
        </p:nvSpPr>
        <p:spPr>
          <a:xfrm>
            <a:off x="5362346" y="2037183"/>
            <a:ext cx="2013819" cy="3760219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BF0E8C-9B8F-429E-8C4B-CD2BF71C41D6}"/>
              </a:ext>
            </a:extLst>
          </p:cNvPr>
          <p:cNvSpPr txBox="1">
            <a:spLocks/>
          </p:cNvSpPr>
          <p:nvPr/>
        </p:nvSpPr>
        <p:spPr>
          <a:xfrm>
            <a:off x="4465020" y="644121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Evolução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da </a:t>
            </a:r>
            <a:r>
              <a:rPr lang="es-ES" b="1" dirty="0" err="1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Eficácia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Comercial</a:t>
            </a:r>
            <a:r>
              <a:rPr lang="es-ES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1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</a:t>
            </a:r>
          </a:p>
        </p:txBody>
      </p:sp>
      <p:pic>
        <p:nvPicPr>
          <p:cNvPr id="26" name="Picture 2" descr="Resultado de imagen de icono eficacia">
            <a:extLst>
              <a:ext uri="{FF2B5EF4-FFF2-40B4-BE49-F238E27FC236}">
                <a16:creationId xmlns:a16="http://schemas.microsoft.com/office/drawing/2014/main" id="{3D0D86F8-8A99-4DB6-8E3B-ADEC249A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8" y="578955"/>
            <a:ext cx="1135541" cy="11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1 Objeto">
            <a:extLst>
              <a:ext uri="{FF2B5EF4-FFF2-40B4-BE49-F238E27FC236}">
                <a16:creationId xmlns:a16="http://schemas.microsoft.com/office/drawing/2014/main" id="{E7CD1676-93CE-451C-85E9-6DC057DC92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33207"/>
              </p:ext>
            </p:extLst>
          </p:nvPr>
        </p:nvGraphicFramePr>
        <p:xfrm>
          <a:off x="1331474" y="1569031"/>
          <a:ext cx="10145948" cy="457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Box 42">
            <a:extLst>
              <a:ext uri="{FF2B5EF4-FFF2-40B4-BE49-F238E27FC236}">
                <a16:creationId xmlns:a16="http://schemas.microsoft.com/office/drawing/2014/main" id="{BF81AFEB-869F-4EB6-9B6C-AB523AE8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756" y="51056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/>
          <a:p>
            <a:pPr algn="r"/>
            <a:r>
              <a:rPr lang="en-US" sz="900" dirty="0">
                <a:latin typeface="Lato" panose="020F0502020204030203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9" name="Text Box 23">
            <a:extLst>
              <a:ext uri="{FF2B5EF4-FFF2-40B4-BE49-F238E27FC236}">
                <a16:creationId xmlns:a16="http://schemas.microsoft.com/office/drawing/2014/main" id="{E2388DF2-72D2-4AB7-B6D1-6567EA736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0142" y="6140289"/>
            <a:ext cx="342714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6800" tIns="45715" rIns="46800" bIns="457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900" dirty="0">
                <a:latin typeface="Lato" panose="020F0502020204030203"/>
              </a:rPr>
              <a:t>Bases: clientes de cada banco</a:t>
            </a:r>
          </a:p>
        </p:txBody>
      </p:sp>
      <p:pic>
        <p:nvPicPr>
          <p:cNvPr id="19" name="Picture 2" descr="Homepage">
            <a:extLst>
              <a:ext uri="{FF2B5EF4-FFF2-40B4-BE49-F238E27FC236}">
                <a16:creationId xmlns:a16="http://schemas.microsoft.com/office/drawing/2014/main" id="{68CBF1EC-D036-B727-F118-6739A6365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771949" y="5366533"/>
            <a:ext cx="1156824" cy="25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1A3A008-C3E1-6F38-6C26-EEB129F85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639139" y="5320349"/>
            <a:ext cx="1451043" cy="26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omunicado">
            <a:extLst>
              <a:ext uri="{FF2B5EF4-FFF2-40B4-BE49-F238E27FC236}">
                <a16:creationId xmlns:a16="http://schemas.microsoft.com/office/drawing/2014/main" id="{F1BE8155-9E12-AA7B-4A83-FB9F3246B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115378" y="5308322"/>
            <a:ext cx="485750" cy="4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Tarjetas de crédito Visa Classic y Oro de Novo Banco">
            <a:extLst>
              <a:ext uri="{FF2B5EF4-FFF2-40B4-BE49-F238E27FC236}">
                <a16:creationId xmlns:a16="http://schemas.microsoft.com/office/drawing/2014/main" id="{9D916550-3134-040E-FDCE-3BE8D7BB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3617852" y="5339408"/>
            <a:ext cx="1478568" cy="2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60">
            <a:extLst>
              <a:ext uri="{FF2B5EF4-FFF2-40B4-BE49-F238E27FC236}">
                <a16:creationId xmlns:a16="http://schemas.microsoft.com/office/drawing/2014/main" id="{145D9FFF-F6D5-5CE6-8FF4-2CD369215C21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655E32-1FD1-2807-D060-D24C106DE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5956573" y="5378400"/>
            <a:ext cx="779979" cy="3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C1FA1-F4EB-AA96-A2E5-EFD83A3EC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590" y="1072037"/>
            <a:ext cx="6234079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900" baseline="30000" dirty="0">
                <a:latin typeface="Lato" panose="020F0502020204030203"/>
              </a:rPr>
              <a:t>1</a:t>
            </a:r>
            <a:r>
              <a:rPr lang="pt-PT" altLang="es-ES" sz="900" u="sng" dirty="0">
                <a:latin typeface="Lato" panose="020F0502020204030203"/>
              </a:rPr>
              <a:t>Eficiência comercial</a:t>
            </a:r>
            <a:r>
              <a:rPr lang="pt-PT" altLang="es-ES" sz="900" dirty="0">
                <a:latin typeface="Lato" panose="020F0502020204030203"/>
              </a:rPr>
              <a:t>: percentual de clientes do banco que contrataram produtos/serviços e os possuem com o próprio banco. </a:t>
            </a:r>
          </a:p>
        </p:txBody>
      </p:sp>
    </p:spTree>
    <p:extLst>
      <p:ext uri="{BB962C8B-B14F-4D97-AF65-F5344CB8AC3E}">
        <p14:creationId xmlns:p14="http://schemas.microsoft.com/office/powerpoint/2010/main" val="3091345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49B9FC-C068-44F0-BFF3-6B53C0EC810C}"/>
              </a:ext>
            </a:extLst>
          </p:cNvPr>
          <p:cNvSpPr/>
          <p:nvPr/>
        </p:nvSpPr>
        <p:spPr>
          <a:xfrm>
            <a:off x="2142309" y="1229098"/>
            <a:ext cx="8447748" cy="5340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6" name="1 Objeto">
            <a:extLst>
              <a:ext uri="{FF2B5EF4-FFF2-40B4-BE49-F238E27FC236}">
                <a16:creationId xmlns:a16="http://schemas.microsoft.com/office/drawing/2014/main" id="{F6F18D88-6510-466A-B426-B21EFFC031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672" y="1609954"/>
          <a:ext cx="7507224" cy="48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Box 42">
            <a:extLst>
              <a:ext uri="{FF2B5EF4-FFF2-40B4-BE49-F238E27FC236}">
                <a16:creationId xmlns:a16="http://schemas.microsoft.com/office/drawing/2014/main" id="{8988367B-EB61-4DF3-8609-773FC8B4898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96168" y="152848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es-ES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9" name="1 CuadroTexto">
            <a:extLst>
              <a:ext uri="{FF2B5EF4-FFF2-40B4-BE49-F238E27FC236}">
                <a16:creationId xmlns:a16="http://schemas.microsoft.com/office/drawing/2014/main" id="{DB089CFF-A01E-423C-9BEC-46947260E0B3}"/>
              </a:ext>
            </a:extLst>
          </p:cNvPr>
          <p:cNvSpPr txBox="1"/>
          <p:nvPr/>
        </p:nvSpPr>
        <p:spPr>
          <a:xfrm>
            <a:off x="588390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449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7E2FE0D6-08E1-498F-9124-B97FC25E2471}"/>
              </a:ext>
            </a:extLst>
          </p:cNvPr>
          <p:cNvSpPr txBox="1"/>
          <p:nvPr/>
        </p:nvSpPr>
        <p:spPr>
          <a:xfrm>
            <a:off x="787887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557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36488-EB62-436E-AB43-34C0398609FB}"/>
              </a:ext>
            </a:extLst>
          </p:cNvPr>
          <p:cNvSpPr txBox="1">
            <a:spLocks/>
          </p:cNvSpPr>
          <p:nvPr/>
        </p:nvSpPr>
        <p:spPr>
          <a:xfrm>
            <a:off x="4559463" y="590142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es-ES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de los produtos analisados</a:t>
            </a:r>
            <a:endParaRPr lang="es-ES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7AD881C-AF12-40D0-AF55-460D332D2EF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97530" y="887588"/>
            <a:ext cx="5897177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es-ES" baseline="30000" dirty="0">
                <a:latin typeface="Lato" panose="020F0502020204030203"/>
              </a:rPr>
              <a:t>1</a:t>
            </a:r>
            <a:r>
              <a:rPr lang="es-ES" u="sng" dirty="0">
                <a:latin typeface="Lato" panose="020F0502020204030203"/>
              </a:rPr>
              <a:t>P</a:t>
            </a:r>
            <a:r>
              <a:rPr lang="es-ES_tradnl" u="sng" dirty="0">
                <a:latin typeface="Lato" panose="020F0502020204030203"/>
              </a:rPr>
              <a:t>enetración de productos</a:t>
            </a:r>
            <a:r>
              <a:rPr lang="es-ES_tradnl" dirty="0">
                <a:latin typeface="Lato" panose="020F0502020204030203"/>
              </a:rPr>
              <a:t>: </a:t>
            </a:r>
            <a:r>
              <a:rPr lang="pt-PT" dirty="0">
                <a:latin typeface="Lato" panose="020F0502020204030203"/>
              </a:rPr>
              <a:t>percentagem de empresas entrevistadas que usam o produto.</a:t>
            </a:r>
            <a:endParaRPr lang="es-ES_tradnl" dirty="0">
              <a:latin typeface="Lato" panose="020F0502020204030203"/>
            </a:endParaRPr>
          </a:p>
        </p:txBody>
      </p:sp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723CF393-872C-4F30-8568-8D76FE93F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280759" y="1822736"/>
            <a:ext cx="199000" cy="19900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76A358A6-D7C0-2FBB-CA62-FFA84B52F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255936" y="3626716"/>
            <a:ext cx="199000" cy="199000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71EDFC37-10C2-0737-59B5-8F3DFBC175E6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7C87306-0508-3FB5-2E74-C64284FD8DBD}"/>
              </a:ext>
            </a:extLst>
          </p:cNvPr>
          <p:cNvSpPr txBox="1"/>
          <p:nvPr/>
        </p:nvSpPr>
        <p:spPr>
          <a:xfrm>
            <a:off x="2541761" y="1786569"/>
            <a:ext cx="29981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50" b="1" i="0" strike="noStrike" baseline="0" dirty="0">
                <a:latin typeface="Lato" panose="020F0502020204030203" pitchFamily="34" charset="0"/>
              </a:rPr>
              <a:t>PRODUTOS DE POUPANÇA/INVESTIMENTO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17D5390-1983-FA1E-272E-61EB90FE1447}"/>
              </a:ext>
            </a:extLst>
          </p:cNvPr>
          <p:cNvSpPr txBox="1"/>
          <p:nvPr/>
        </p:nvSpPr>
        <p:spPr>
          <a:xfrm>
            <a:off x="2984997" y="3000130"/>
            <a:ext cx="25548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r">
              <a:defRPr sz="1050" b="1" i="0" strike="noStrike" baseline="0">
                <a:solidFill>
                  <a:srgbClr val="000000"/>
                </a:solidFill>
                <a:latin typeface="Lato" panose="020F0502020204030203" pitchFamily="34" charset="0"/>
              </a:defRPr>
            </a:lvl1pPr>
          </a:lstStyle>
          <a:p>
            <a:r>
              <a:rPr lang="pt-PT" dirty="0">
                <a:solidFill>
                  <a:schemeClr val="tx1"/>
                </a:solidFill>
              </a:rPr>
              <a:t>PRODUTOS DE FINANCIAMENTO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7C866E-A3F1-8C46-8410-2FD91AC23E92}"/>
              </a:ext>
            </a:extLst>
          </p:cNvPr>
          <p:cNvSpPr txBox="1"/>
          <p:nvPr/>
        </p:nvSpPr>
        <p:spPr>
          <a:xfrm>
            <a:off x="6875136" y="1374593"/>
            <a:ext cx="105830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2" name="1 CuadroTexto">
            <a:extLst>
              <a:ext uri="{FF2B5EF4-FFF2-40B4-BE49-F238E27FC236}">
                <a16:creationId xmlns:a16="http://schemas.microsoft.com/office/drawing/2014/main" id="{B0940756-18D8-AAB1-2507-DEB54335B855}"/>
              </a:ext>
            </a:extLst>
          </p:cNvPr>
          <p:cNvSpPr txBox="1"/>
          <p:nvPr/>
        </p:nvSpPr>
        <p:spPr>
          <a:xfrm>
            <a:off x="5789721" y="2769298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231</a:t>
            </a:r>
          </a:p>
        </p:txBody>
      </p:sp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B2C017C5-1247-7292-1709-E6C3A986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166781" y="2115133"/>
            <a:ext cx="199000" cy="19900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4E6CE369-0399-D69B-E304-BBA27BC17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985199" y="2430072"/>
            <a:ext cx="199000" cy="19900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DBA0D654-81A8-6CEA-E53C-47DA17964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76868" y="3328826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7B54D207-D161-05C6-81CF-CE606C277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199980" y="4523174"/>
            <a:ext cx="199000" cy="199000"/>
          </a:xfrm>
          <a:prstGeom prst="rect">
            <a:avLst/>
          </a:prstGeom>
        </p:spPr>
      </p:pic>
      <p:pic>
        <p:nvPicPr>
          <p:cNvPr id="15" name="Gráfico 14" descr="Círculo con flecha a la izquierda con relleno sólido">
            <a:extLst>
              <a:ext uri="{FF2B5EF4-FFF2-40B4-BE49-F238E27FC236}">
                <a16:creationId xmlns:a16="http://schemas.microsoft.com/office/drawing/2014/main" id="{D1D0755B-8E03-FED1-8532-F9021E72C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916021" y="5420514"/>
            <a:ext cx="199000" cy="199000"/>
          </a:xfrm>
          <a:prstGeom prst="rect">
            <a:avLst/>
          </a:prstGeom>
        </p:spPr>
      </p:pic>
      <p:pic>
        <p:nvPicPr>
          <p:cNvPr id="16" name="Gráfico 15" descr="Círculo con flecha a la izquierda con relleno sólido">
            <a:extLst>
              <a:ext uri="{FF2B5EF4-FFF2-40B4-BE49-F238E27FC236}">
                <a16:creationId xmlns:a16="http://schemas.microsoft.com/office/drawing/2014/main" id="{360A3DFE-33C7-3449-2966-C83ECE068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33939" y="5713765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3A778E1E-38F5-AF87-92BE-87B9FD294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255936" y="3922581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1C0030C8-F2F7-165F-AD47-6C601701D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229809" y="4203053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8CBE22EF-8785-E421-3ACE-9F2CB988B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50357" y="4813580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E497AA85-C6B3-72B8-8B38-9AD550C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24230" y="5117629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CD9E3047-7258-47EE-91CD-C59D186FE55E}"/>
              </a:ext>
            </a:extLst>
          </p:cNvPr>
          <p:cNvSpPr/>
          <p:nvPr/>
        </p:nvSpPr>
        <p:spPr>
          <a:xfrm>
            <a:off x="9423859" y="914400"/>
            <a:ext cx="2219500" cy="5763242"/>
          </a:xfrm>
          <a:prstGeom prst="rect">
            <a:avLst/>
          </a:prstGeom>
          <a:solidFill>
            <a:srgbClr val="C7DB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84E1DA-B903-4B12-9936-9C2440AABFC1}"/>
              </a:ext>
            </a:extLst>
          </p:cNvPr>
          <p:cNvSpPr/>
          <p:nvPr/>
        </p:nvSpPr>
        <p:spPr>
          <a:xfrm>
            <a:off x="7217905" y="914400"/>
            <a:ext cx="2113258" cy="5763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73C27A-2D6B-4834-BE30-B50C9599173C}"/>
              </a:ext>
            </a:extLst>
          </p:cNvPr>
          <p:cNvSpPr/>
          <p:nvPr/>
        </p:nvSpPr>
        <p:spPr>
          <a:xfrm>
            <a:off x="137930" y="914400"/>
            <a:ext cx="7009498" cy="57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ED9F5F-8289-4977-817C-A055F60CB332}"/>
              </a:ext>
            </a:extLst>
          </p:cNvPr>
          <p:cNvSpPr txBox="1">
            <a:spLocks/>
          </p:cNvSpPr>
          <p:nvPr/>
        </p:nvSpPr>
        <p:spPr>
          <a:xfrm>
            <a:off x="5334091" y="49917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4" name="1 Objeto">
            <a:extLst>
              <a:ext uri="{FF2B5EF4-FFF2-40B4-BE49-F238E27FC236}">
                <a16:creationId xmlns:a16="http://schemas.microsoft.com/office/drawing/2014/main" id="{2242153D-73D6-42F0-9763-9187E6C20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05" y="2024567"/>
          <a:ext cx="5038344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2F892536-EF00-45F0-BB10-C7C3D1399746}"/>
              </a:ext>
            </a:extLst>
          </p:cNvPr>
          <p:cNvSpPr txBox="1"/>
          <p:nvPr/>
        </p:nvSpPr>
        <p:spPr>
          <a:xfrm>
            <a:off x="45233" y="2163217"/>
            <a:ext cx="29981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50" b="1" i="0" strike="noStrike" baseline="0" dirty="0">
                <a:latin typeface="Lato" panose="020F0502020204030203" pitchFamily="34" charset="0"/>
              </a:rPr>
              <a:t>PRODUTOS DE POUPANÇA/INVESTIMENTO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2A308F4-BE65-4A32-8E77-E4303F3DC1FA}"/>
              </a:ext>
            </a:extLst>
          </p:cNvPr>
          <p:cNvSpPr txBox="1"/>
          <p:nvPr/>
        </p:nvSpPr>
        <p:spPr>
          <a:xfrm>
            <a:off x="488470" y="3429000"/>
            <a:ext cx="25548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ES"/>
            </a:defPPr>
            <a:lvl1pPr algn="r">
              <a:defRPr sz="1050" b="1" i="0" strike="noStrike" baseline="0">
                <a:solidFill>
                  <a:srgbClr val="000000"/>
                </a:solidFill>
                <a:latin typeface="Lato" panose="020F0502020204030203" pitchFamily="34" charset="0"/>
              </a:defRPr>
            </a:lvl1pPr>
          </a:lstStyle>
          <a:p>
            <a:r>
              <a:rPr lang="pt-PT" dirty="0">
                <a:solidFill>
                  <a:schemeClr val="tx1"/>
                </a:solidFill>
              </a:rPr>
              <a:t>PRODUTOS DE FINANCIAMENTO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08A868-A5B4-42D8-9350-FBAF664668E4}"/>
              </a:ext>
            </a:extLst>
          </p:cNvPr>
          <p:cNvSpPr txBox="1">
            <a:spLocks/>
          </p:cNvSpPr>
          <p:nvPr/>
        </p:nvSpPr>
        <p:spPr>
          <a:xfrm>
            <a:off x="3808244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CB4DDD-CA0F-48EC-B496-DCCDE8A429C5}"/>
              </a:ext>
            </a:extLst>
          </p:cNvPr>
          <p:cNvSpPr txBox="1"/>
          <p:nvPr/>
        </p:nvSpPr>
        <p:spPr>
          <a:xfrm>
            <a:off x="3610354" y="1835018"/>
            <a:ext cx="821197" cy="2573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6E7BEBF4-23D6-43D4-B634-59DF4A9CFDA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78959" y="196370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2" name="1 CuadroTexto">
            <a:extLst>
              <a:ext uri="{FF2B5EF4-FFF2-40B4-BE49-F238E27FC236}">
                <a16:creationId xmlns:a16="http://schemas.microsoft.com/office/drawing/2014/main" id="{EB1E9678-057B-4CF6-A47C-6D3CC4BA7DF5}"/>
              </a:ext>
            </a:extLst>
          </p:cNvPr>
          <p:cNvSpPr txBox="1"/>
          <p:nvPr/>
        </p:nvSpPr>
        <p:spPr>
          <a:xfrm>
            <a:off x="3550017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14D72BD-ED17-4826-A76E-E148B4156E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3900" y="1212575"/>
            <a:ext cx="4333204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produtos</a:t>
            </a:r>
            <a:r>
              <a:rPr lang="pt-PT" dirty="0">
                <a:latin typeface="Lato" panose="020F0502020204030203"/>
              </a:rPr>
              <a:t>: percentagem de empresas entrevistadas que usam o produto. No caso dos clientes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, percentagem dos seus clientes que utilizam o produto com esse banco ou com outros com que trabalham.</a:t>
            </a:r>
          </a:p>
        </p:txBody>
      </p:sp>
      <p:graphicFrame>
        <p:nvGraphicFramePr>
          <p:cNvPr id="15" name="1 Objeto">
            <a:extLst>
              <a:ext uri="{FF2B5EF4-FFF2-40B4-BE49-F238E27FC236}">
                <a16:creationId xmlns:a16="http://schemas.microsoft.com/office/drawing/2014/main" id="{A841D29D-E096-4A66-AB39-6958C7BB0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832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1 CuadroTexto">
            <a:extLst>
              <a:ext uri="{FF2B5EF4-FFF2-40B4-BE49-F238E27FC236}">
                <a16:creationId xmlns:a16="http://schemas.microsoft.com/office/drawing/2014/main" id="{EEDF8810-CFC8-459F-A5DB-0F0154C45E81}"/>
              </a:ext>
            </a:extLst>
          </p:cNvPr>
          <p:cNvSpPr txBox="1"/>
          <p:nvPr/>
        </p:nvSpPr>
        <p:spPr>
          <a:xfrm>
            <a:off x="5751078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6ED923F-154E-40B1-9BB6-5717444C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5721739" y="1791952"/>
            <a:ext cx="722195" cy="300435"/>
          </a:xfrm>
          <a:prstGeom prst="rect">
            <a:avLst/>
          </a:prstGeom>
          <a:noFill/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0265661-8259-49F8-9E14-8B5188C5AB93}"/>
              </a:ext>
            </a:extLst>
          </p:cNvPr>
          <p:cNvSpPr txBox="1">
            <a:spLocks/>
          </p:cNvSpPr>
          <p:nvPr/>
        </p:nvSpPr>
        <p:spPr>
          <a:xfrm>
            <a:off x="7589155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D29679C2-65E5-4E6E-B120-4CEEBB521A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06056" y="1212575"/>
            <a:ext cx="1993392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2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produto com 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.</a:t>
            </a:r>
          </a:p>
        </p:txBody>
      </p:sp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7AB90F30-FAF0-403E-85EB-8E59290BC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4017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1 CuadroTexto">
            <a:extLst>
              <a:ext uri="{FF2B5EF4-FFF2-40B4-BE49-F238E27FC236}">
                <a16:creationId xmlns:a16="http://schemas.microsoft.com/office/drawing/2014/main" id="{4C7C7E48-37F1-4A52-97D1-4AE1F4985546}"/>
              </a:ext>
            </a:extLst>
          </p:cNvPr>
          <p:cNvSpPr txBox="1"/>
          <p:nvPr/>
        </p:nvSpPr>
        <p:spPr>
          <a:xfrm>
            <a:off x="7868021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15B296F-2505-4AFE-B0F1-CB1B34D884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34133" y="1791952"/>
            <a:ext cx="722195" cy="300435"/>
          </a:xfrm>
          <a:prstGeom prst="rect">
            <a:avLst/>
          </a:prstGeom>
          <a:noFill/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861945F-5FFC-4BC2-8731-DF34D942D8BF}"/>
              </a:ext>
            </a:extLst>
          </p:cNvPr>
          <p:cNvSpPr txBox="1">
            <a:spLocks/>
          </p:cNvSpPr>
          <p:nvPr/>
        </p:nvSpPr>
        <p:spPr>
          <a:xfrm>
            <a:off x="9535654" y="984745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Trajetória comercial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3</a:t>
            </a:r>
          </a:p>
        </p:txBody>
      </p:sp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39E11643-FB51-4A97-B936-1BF6DD9A7E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971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6" name="1 CuadroTexto">
            <a:extLst>
              <a:ext uri="{FF2B5EF4-FFF2-40B4-BE49-F238E27FC236}">
                <a16:creationId xmlns:a16="http://schemas.microsoft.com/office/drawing/2014/main" id="{FA9C5460-28E4-470C-A669-E7B9A8309F37}"/>
              </a:ext>
            </a:extLst>
          </p:cNvPr>
          <p:cNvSpPr txBox="1"/>
          <p:nvPr/>
        </p:nvSpPr>
        <p:spPr>
          <a:xfrm>
            <a:off x="10214383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EB3FE56-DAF5-4A59-A5AA-7B49BF4926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10165983" y="1791952"/>
            <a:ext cx="722195" cy="300435"/>
          </a:xfrm>
          <a:prstGeom prst="rect">
            <a:avLst/>
          </a:prstGeom>
          <a:noFill/>
        </p:spPr>
      </p:pic>
      <p:sp>
        <p:nvSpPr>
          <p:cNvPr id="28" name="Text Box 19">
            <a:extLst>
              <a:ext uri="{FF2B5EF4-FFF2-40B4-BE49-F238E27FC236}">
                <a16:creationId xmlns:a16="http://schemas.microsoft.com/office/drawing/2014/main" id="{89EE3B3B-7AA9-4EDB-BAF3-B435569BFD5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486087" y="1212575"/>
            <a:ext cx="209252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3</a:t>
            </a:r>
            <a:r>
              <a:rPr lang="pt-PT" u="sng" dirty="0">
                <a:latin typeface="Lato" panose="020F0502020204030203"/>
              </a:rPr>
              <a:t>Trajetória comercial</a:t>
            </a:r>
            <a:r>
              <a:rPr lang="pt-PT" dirty="0">
                <a:latin typeface="Lato" panose="020F0502020204030203"/>
              </a:rPr>
              <a:t>: </a:t>
            </a:r>
            <a:r>
              <a:rPr lang="pt-PT" altLang="es-ES" dirty="0">
                <a:latin typeface="Lato" panose="020F0502020204030203"/>
              </a:rPr>
              <a:t>diferença entre os clientes que têm o produto e os que o têm nesse banco.</a:t>
            </a:r>
            <a:endParaRPr lang="pt-PT" dirty="0">
              <a:latin typeface="Lato" panose="020F0502020204030203"/>
            </a:endParaRPr>
          </a:p>
        </p:txBody>
      </p:sp>
      <p:sp>
        <p:nvSpPr>
          <p:cNvPr id="2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</p:spTree>
    <p:extLst>
      <p:ext uri="{BB962C8B-B14F-4D97-AF65-F5344CB8AC3E}">
        <p14:creationId xmlns:p14="http://schemas.microsoft.com/office/powerpoint/2010/main" val="3634559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72436F1-23F9-4A75-8F18-8D190CD27A84}"/>
              </a:ext>
            </a:extLst>
          </p:cNvPr>
          <p:cNvGraphicFramePr>
            <a:graphicFrameLocks noGrp="1"/>
          </p:cNvGraphicFramePr>
          <p:nvPr/>
        </p:nvGraphicFramePr>
        <p:xfrm>
          <a:off x="969401" y="1388643"/>
          <a:ext cx="9977273" cy="384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1" i="0" strike="noStrike" baseline="0" noProof="0" dirty="0">
                          <a:latin typeface="Lato" panose="020F0502020204030203" pitchFamily="34" charset="0"/>
                        </a:rPr>
                        <a:t>PRODUTOS DE POUPANÇA/INVESTIMENTO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36,8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38,0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40,4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35,5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9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DP (depósito a prazo)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29,9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28,4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32,4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Outras Aplicações Financeiras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12,4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15,2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 prod. poupança/investimento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3,2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PRODUTOS DE FINANCIAMENTO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73,5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76,2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81,7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79,8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79,3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Empréstimos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43,6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47,5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50,7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51,2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Contas correntes/descobertos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36,6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46,1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42,0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42,1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Factoring/confirming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34,9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38,1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44,9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41,0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40,2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Leasing de equipamentos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32,7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34,3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42,0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Garantias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28,0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31,6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35,0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Produtos de estrangeiro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18,2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22,0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81046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Leasing imobiliário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10,4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10,9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13,4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13,5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3940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Desconto de efeitos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,9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198213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 prod. financiamento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71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557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72A01701-D9DA-4816-AB90-72305A597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833087" y="1459497"/>
            <a:ext cx="656541" cy="273123"/>
          </a:xfrm>
          <a:prstGeom prst="rect">
            <a:avLst/>
          </a:prstGeom>
        </p:spPr>
      </p:pic>
      <p:pic>
        <p:nvPicPr>
          <p:cNvPr id="6" name="Picture 2" descr="Homepage">
            <a:extLst>
              <a:ext uri="{FF2B5EF4-FFF2-40B4-BE49-F238E27FC236}">
                <a16:creationId xmlns:a16="http://schemas.microsoft.com/office/drawing/2014/main" id="{C4BCDBAB-B071-4EC8-B870-96673C8C2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050013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A65F76B-D0E4-4D63-BCA2-7C6A78295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148882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municado">
            <a:extLst>
              <a:ext uri="{FF2B5EF4-FFF2-40B4-BE49-F238E27FC236}">
                <a16:creationId xmlns:a16="http://schemas.microsoft.com/office/drawing/2014/main" id="{68E5622F-E3DA-4674-8F38-E6EDCCCC3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695036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arjetas de crédito Visa Classic y Oro de Novo Banco">
            <a:extLst>
              <a:ext uri="{FF2B5EF4-FFF2-40B4-BE49-F238E27FC236}">
                <a16:creationId xmlns:a16="http://schemas.microsoft.com/office/drawing/2014/main" id="{9149DA83-9572-4C7D-BE00-988C39A7A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786304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44DDF06-9ABD-4C24-B0DA-CCB55E51DE91}"/>
              </a:ext>
            </a:extLst>
          </p:cNvPr>
          <p:cNvSpPr txBox="1">
            <a:spLocks/>
          </p:cNvSpPr>
          <p:nvPr/>
        </p:nvSpPr>
        <p:spPr>
          <a:xfrm>
            <a:off x="4973364" y="49917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480161-2440-4A76-A0F6-0C20C84851D0}"/>
              </a:ext>
            </a:extLst>
          </p:cNvPr>
          <p:cNvSpPr txBox="1">
            <a:spLocks/>
          </p:cNvSpPr>
          <p:nvPr/>
        </p:nvSpPr>
        <p:spPr>
          <a:xfrm>
            <a:off x="5388856" y="82739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3684" y="1100319"/>
            <a:ext cx="1172139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produtos</a:t>
            </a:r>
            <a:r>
              <a:rPr lang="pt-PT" dirty="0">
                <a:latin typeface="Lato" panose="020F0502020204030203"/>
              </a:rPr>
              <a:t>: percentagem de empresas entrevistadas que usam o produto. No caso dos clientes do banco, percentagem dos seus clientes que o usam o produto nesse banco ou noutros com que trabalham.</a:t>
            </a:r>
          </a:p>
        </p:txBody>
      </p:sp>
      <p:sp>
        <p:nvSpPr>
          <p:cNvPr id="14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21" name="Imagen 2">
            <a:extLst>
              <a:ext uri="{FF2B5EF4-FFF2-40B4-BE49-F238E27FC236}">
                <a16:creationId xmlns:a16="http://schemas.microsoft.com/office/drawing/2014/main" id="{056EB5C3-EED0-4A96-9388-13D51E26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7" y="178966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FD3E574F-86F5-412D-9D17-61A2BD02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07" y="6634040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 Box 19">
            <a:extLst>
              <a:ext uri="{FF2B5EF4-FFF2-40B4-BE49-F238E27FC236}">
                <a16:creationId xmlns:a16="http://schemas.microsoft.com/office/drawing/2014/main" id="{B507FFEE-EF67-4F36-8F2B-8B863AC5190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96401" y="6610222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maior valor para cada produto é destacado.</a:t>
            </a:r>
            <a:endParaRPr lang="pt-PT" dirty="0">
              <a:latin typeface="Lato" panose="020F0502020204030203"/>
            </a:endParaRPr>
          </a:p>
        </p:txBody>
      </p:sp>
      <p:pic>
        <p:nvPicPr>
          <p:cNvPr id="10" name="Imagen 2">
            <a:extLst>
              <a:ext uri="{FF2B5EF4-FFF2-40B4-BE49-F238E27FC236}">
                <a16:creationId xmlns:a16="http://schemas.microsoft.com/office/drawing/2014/main" id="{244E5E2B-42BE-A4AE-1EBF-C00C75C9F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7" y="200586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B231592-41F6-E3D7-8777-F3078E74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7" y="223431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2">
            <a:extLst>
              <a:ext uri="{FF2B5EF4-FFF2-40B4-BE49-F238E27FC236}">
                <a16:creationId xmlns:a16="http://schemas.microsoft.com/office/drawing/2014/main" id="{203C851F-AC33-3B72-71ED-FA24E26C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34" y="223431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2">
            <a:extLst>
              <a:ext uri="{FF2B5EF4-FFF2-40B4-BE49-F238E27FC236}">
                <a16:creationId xmlns:a16="http://schemas.microsoft.com/office/drawing/2014/main" id="{936A2AA3-2E71-8F23-F717-10F0EB24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49" y="245962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2">
            <a:extLst>
              <a:ext uri="{FF2B5EF4-FFF2-40B4-BE49-F238E27FC236}">
                <a16:creationId xmlns:a16="http://schemas.microsoft.com/office/drawing/2014/main" id="{00E5D9D3-76A2-17AB-6F04-3ED16029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96" y="245962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2">
            <a:extLst>
              <a:ext uri="{FF2B5EF4-FFF2-40B4-BE49-F238E27FC236}">
                <a16:creationId xmlns:a16="http://schemas.microsoft.com/office/drawing/2014/main" id="{1D0863A0-502D-0925-8780-DC30E0AD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34" y="269730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2">
            <a:extLst>
              <a:ext uri="{FF2B5EF4-FFF2-40B4-BE49-F238E27FC236}">
                <a16:creationId xmlns:a16="http://schemas.microsoft.com/office/drawing/2014/main" id="{AFFD7B7E-D11F-E806-47F4-49518E42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49" y="291480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">
            <a:extLst>
              <a:ext uri="{FF2B5EF4-FFF2-40B4-BE49-F238E27FC236}">
                <a16:creationId xmlns:a16="http://schemas.microsoft.com/office/drawing/2014/main" id="{9DD27CEF-1EAC-32E8-F484-6FA72205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34" y="315667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n 2">
            <a:extLst>
              <a:ext uri="{FF2B5EF4-FFF2-40B4-BE49-F238E27FC236}">
                <a16:creationId xmlns:a16="http://schemas.microsoft.com/office/drawing/2014/main" id="{69C5B0EA-3DC8-DA7A-DF3B-AEAE0098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34" y="337157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n 2">
            <a:extLst>
              <a:ext uri="{FF2B5EF4-FFF2-40B4-BE49-F238E27FC236}">
                <a16:creationId xmlns:a16="http://schemas.microsoft.com/office/drawing/2014/main" id="{BA5F151D-0F9F-3D4C-FD17-57E08DB9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96" y="360298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agen 2">
            <a:extLst>
              <a:ext uri="{FF2B5EF4-FFF2-40B4-BE49-F238E27FC236}">
                <a16:creationId xmlns:a16="http://schemas.microsoft.com/office/drawing/2014/main" id="{6D5D9E88-87B7-F6AB-8C2E-90550F24E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96" y="3833604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">
            <a:extLst>
              <a:ext uri="{FF2B5EF4-FFF2-40B4-BE49-F238E27FC236}">
                <a16:creationId xmlns:a16="http://schemas.microsoft.com/office/drawing/2014/main" id="{C20CB2E9-DF85-C53A-FB9F-602EC4AD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796" y="406422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n 2">
            <a:extLst>
              <a:ext uri="{FF2B5EF4-FFF2-40B4-BE49-F238E27FC236}">
                <a16:creationId xmlns:a16="http://schemas.microsoft.com/office/drawing/2014/main" id="{6B2A452B-167D-F270-3142-0C370370F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7" y="428749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n 2">
            <a:extLst>
              <a:ext uri="{FF2B5EF4-FFF2-40B4-BE49-F238E27FC236}">
                <a16:creationId xmlns:a16="http://schemas.microsoft.com/office/drawing/2014/main" id="{C3B36562-4657-B3D1-09EB-A0237022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234" y="428749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n 2">
            <a:extLst>
              <a:ext uri="{FF2B5EF4-FFF2-40B4-BE49-F238E27FC236}">
                <a16:creationId xmlns:a16="http://schemas.microsoft.com/office/drawing/2014/main" id="{870F6595-4DD9-C074-5519-434114B1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87" y="452035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n 2">
            <a:extLst>
              <a:ext uri="{FF2B5EF4-FFF2-40B4-BE49-F238E27FC236}">
                <a16:creationId xmlns:a16="http://schemas.microsoft.com/office/drawing/2014/main" id="{717EAE5A-3E0A-D5CC-A29D-BA0DDAD7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4" y="452035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Imagen 2">
            <a:extLst>
              <a:ext uri="{FF2B5EF4-FFF2-40B4-BE49-F238E27FC236}">
                <a16:creationId xmlns:a16="http://schemas.microsoft.com/office/drawing/2014/main" id="{5E3DFEBB-D9EF-442E-7EFD-26CF86D9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4" y="474841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n 2">
            <a:extLst>
              <a:ext uri="{FF2B5EF4-FFF2-40B4-BE49-F238E27FC236}">
                <a16:creationId xmlns:a16="http://schemas.microsoft.com/office/drawing/2014/main" id="{8037371F-5D19-038F-46D7-91FEA2D9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474841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246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632" y="1100319"/>
            <a:ext cx="4519104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sng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produto com o banco.</a:t>
            </a:r>
          </a:p>
        </p:txBody>
      </p:sp>
      <p:sp>
        <p:nvSpPr>
          <p:cNvPr id="14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B7C3EED-746C-4637-93E4-5D96864C1147}"/>
              </a:ext>
            </a:extLst>
          </p:cNvPr>
          <p:cNvSpPr txBox="1">
            <a:spLocks/>
          </p:cNvSpPr>
          <p:nvPr/>
        </p:nvSpPr>
        <p:spPr>
          <a:xfrm>
            <a:off x="4973364" y="49917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7692A42-B180-4709-959C-7D04D08187BB}"/>
              </a:ext>
            </a:extLst>
          </p:cNvPr>
          <p:cNvSpPr txBox="1">
            <a:spLocks/>
          </p:cNvSpPr>
          <p:nvPr/>
        </p:nvSpPr>
        <p:spPr>
          <a:xfrm>
            <a:off x="5388856" y="82739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2845C128-D038-4505-BAA8-29D1E95B977F}"/>
              </a:ext>
            </a:extLst>
          </p:cNvPr>
          <p:cNvGraphicFramePr>
            <a:graphicFrameLocks noGrp="1"/>
          </p:cNvGraphicFramePr>
          <p:nvPr/>
        </p:nvGraphicFramePr>
        <p:xfrm>
          <a:off x="1248156" y="1388643"/>
          <a:ext cx="8818955" cy="3844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1" i="0" strike="noStrike" baseline="0" noProof="0" dirty="0">
                          <a:latin typeface="Lato" panose="020F0502020204030203" pitchFamily="34" charset="0"/>
                        </a:rPr>
                        <a:t>PRODUTOS DE POUPANÇA/INVESTIMENTO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9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19,0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15,8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18,7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9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DP (depósito a prazo)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12,1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13,8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Outras Aplicações Financeiras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 prod. poupança/investimento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900" b="1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PRODUTOS DE FINANCIAMENTO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52,4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9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7041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Empréstimos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30,0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23,3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Contas correntes/descobertos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21,9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Factoring/confirming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19,2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Leasing de equipamentos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16,1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18,8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Garantias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12,0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Produtos de estrangeiro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Leasing imobiliário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81046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Desconto de efeitos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4,5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3940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 prod. financiamento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1982134"/>
                  </a:ext>
                </a:extLst>
              </a:tr>
              <a:tr h="220194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46" name="Imagen 2">
            <a:extLst>
              <a:ext uri="{FF2B5EF4-FFF2-40B4-BE49-F238E27FC236}">
                <a16:creationId xmlns:a16="http://schemas.microsoft.com/office/drawing/2014/main" id="{A9F2B27A-96D9-49AB-9E67-84C92FF8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11" y="6634040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 Box 19">
            <a:extLst>
              <a:ext uri="{FF2B5EF4-FFF2-40B4-BE49-F238E27FC236}">
                <a16:creationId xmlns:a16="http://schemas.microsoft.com/office/drawing/2014/main" id="{326FC040-6BD0-458A-9668-478DA595F81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37305" y="6610222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maior valor para cada produto é destacado.</a:t>
            </a:r>
            <a:endParaRPr lang="pt-PT" dirty="0">
              <a:latin typeface="Lato" panose="020F0502020204030203"/>
            </a:endParaRPr>
          </a:p>
        </p:txBody>
      </p:sp>
      <p:pic>
        <p:nvPicPr>
          <p:cNvPr id="48" name="Imagen 2">
            <a:extLst>
              <a:ext uri="{FF2B5EF4-FFF2-40B4-BE49-F238E27FC236}">
                <a16:creationId xmlns:a16="http://schemas.microsoft.com/office/drawing/2014/main" id="{8D34DCFD-B31C-4B1B-AF4A-7B6F4E7F1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26" y="178099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B42A90-1A64-CD64-8836-CE3C1A496A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59706" y="1459497"/>
            <a:ext cx="656541" cy="273123"/>
          </a:xfrm>
          <a:prstGeom prst="rect">
            <a:avLst/>
          </a:prstGeom>
        </p:spPr>
      </p:pic>
      <p:pic>
        <p:nvPicPr>
          <p:cNvPr id="8" name="Picture 2" descr="Homepage">
            <a:extLst>
              <a:ext uri="{FF2B5EF4-FFF2-40B4-BE49-F238E27FC236}">
                <a16:creationId xmlns:a16="http://schemas.microsoft.com/office/drawing/2014/main" id="{BFD69622-9C63-9F17-B8B6-FBB2041EA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076632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6AEBEA8-BBC5-61A4-721D-8478D7B21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175501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omunicado">
            <a:extLst>
              <a:ext uri="{FF2B5EF4-FFF2-40B4-BE49-F238E27FC236}">
                <a16:creationId xmlns:a16="http://schemas.microsoft.com/office/drawing/2014/main" id="{631C9779-E606-32C1-186C-F4F9DBB58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721655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arjetas de crédito Visa Classic y Oro de Novo Banco">
            <a:extLst>
              <a:ext uri="{FF2B5EF4-FFF2-40B4-BE49-F238E27FC236}">
                <a16:creationId xmlns:a16="http://schemas.microsoft.com/office/drawing/2014/main" id="{618D0EF4-3F5C-3DE3-A948-A942C3F9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891303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2">
            <a:extLst>
              <a:ext uri="{FF2B5EF4-FFF2-40B4-BE49-F238E27FC236}">
                <a16:creationId xmlns:a16="http://schemas.microsoft.com/office/drawing/2014/main" id="{7DA44AB1-2758-DF01-C6E1-155034C9A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26" y="200454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2">
            <a:extLst>
              <a:ext uri="{FF2B5EF4-FFF2-40B4-BE49-F238E27FC236}">
                <a16:creationId xmlns:a16="http://schemas.microsoft.com/office/drawing/2014/main" id="{6CB0A8B4-3A0B-E73B-A171-2F60AE7D3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22" y="223724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2">
            <a:extLst>
              <a:ext uri="{FF2B5EF4-FFF2-40B4-BE49-F238E27FC236}">
                <a16:creationId xmlns:a16="http://schemas.microsoft.com/office/drawing/2014/main" id="{6057736E-FFF6-61CC-296A-122625E7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22" y="245809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n 2">
            <a:extLst>
              <a:ext uri="{FF2B5EF4-FFF2-40B4-BE49-F238E27FC236}">
                <a16:creationId xmlns:a16="http://schemas.microsoft.com/office/drawing/2014/main" id="{C78C9608-6497-1842-2425-DAA285D1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61" y="269720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n 2">
            <a:extLst>
              <a:ext uri="{FF2B5EF4-FFF2-40B4-BE49-F238E27FC236}">
                <a16:creationId xmlns:a16="http://schemas.microsoft.com/office/drawing/2014/main" id="{2ABD3A8B-8A84-834D-B042-B0933CF0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26" y="291169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">
            <a:extLst>
              <a:ext uri="{FF2B5EF4-FFF2-40B4-BE49-F238E27FC236}">
                <a16:creationId xmlns:a16="http://schemas.microsoft.com/office/drawing/2014/main" id="{A9B5C3BC-CEEE-CF5C-ADCD-A433AA1BB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16" y="315335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">
            <a:extLst>
              <a:ext uri="{FF2B5EF4-FFF2-40B4-BE49-F238E27FC236}">
                <a16:creationId xmlns:a16="http://schemas.microsoft.com/office/drawing/2014/main" id="{ABF65EBC-007D-150A-F579-2B22B457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61" y="337148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n 2">
            <a:extLst>
              <a:ext uri="{FF2B5EF4-FFF2-40B4-BE49-F238E27FC236}">
                <a16:creationId xmlns:a16="http://schemas.microsoft.com/office/drawing/2014/main" id="{0A038D24-934C-6AAB-76AA-DFB3112F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16" y="359843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n 2">
            <a:extLst>
              <a:ext uri="{FF2B5EF4-FFF2-40B4-BE49-F238E27FC236}">
                <a16:creationId xmlns:a16="http://schemas.microsoft.com/office/drawing/2014/main" id="{2ED90E59-4231-8C32-19DF-5AC4B390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61" y="383537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agen 2">
            <a:extLst>
              <a:ext uri="{FF2B5EF4-FFF2-40B4-BE49-F238E27FC236}">
                <a16:creationId xmlns:a16="http://schemas.microsoft.com/office/drawing/2014/main" id="{E26BAFCB-1CC0-BB9B-F4C7-870F46EA5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61" y="405997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Imagen 2">
            <a:extLst>
              <a:ext uri="{FF2B5EF4-FFF2-40B4-BE49-F238E27FC236}">
                <a16:creationId xmlns:a16="http://schemas.microsoft.com/office/drawing/2014/main" id="{B7312219-EBE2-8F41-4044-95496421F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16" y="429884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n 2">
            <a:extLst>
              <a:ext uri="{FF2B5EF4-FFF2-40B4-BE49-F238E27FC236}">
                <a16:creationId xmlns:a16="http://schemas.microsoft.com/office/drawing/2014/main" id="{FFE9CEBD-2412-04EB-1AEF-CC8C32D2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26" y="451926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n 2">
            <a:extLst>
              <a:ext uri="{FF2B5EF4-FFF2-40B4-BE49-F238E27FC236}">
                <a16:creationId xmlns:a16="http://schemas.microsoft.com/office/drawing/2014/main" id="{1A8847FC-6803-EE3B-40B6-3060CE289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940" y="474443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019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49B9FC-C068-44F0-BFF3-6B53C0EC810C}"/>
              </a:ext>
            </a:extLst>
          </p:cNvPr>
          <p:cNvSpPr/>
          <p:nvPr/>
        </p:nvSpPr>
        <p:spPr>
          <a:xfrm>
            <a:off x="2142309" y="1229098"/>
            <a:ext cx="8447748" cy="5340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6" name="1 Objeto">
            <a:extLst>
              <a:ext uri="{FF2B5EF4-FFF2-40B4-BE49-F238E27FC236}">
                <a16:creationId xmlns:a16="http://schemas.microsoft.com/office/drawing/2014/main" id="{F6F18D88-6510-466A-B426-B21EFFC031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672" y="1609954"/>
          <a:ext cx="7507224" cy="48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Box 42">
            <a:extLst>
              <a:ext uri="{FF2B5EF4-FFF2-40B4-BE49-F238E27FC236}">
                <a16:creationId xmlns:a16="http://schemas.microsoft.com/office/drawing/2014/main" id="{8988367B-EB61-4DF3-8609-773FC8B4898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96168" y="152848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es-ES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36488-EB62-436E-AB43-34C0398609FB}"/>
              </a:ext>
            </a:extLst>
          </p:cNvPr>
          <p:cNvSpPr txBox="1">
            <a:spLocks/>
          </p:cNvSpPr>
          <p:nvPr/>
        </p:nvSpPr>
        <p:spPr>
          <a:xfrm>
            <a:off x="4559463" y="590142"/>
            <a:ext cx="406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es-ES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de los 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analisados</a:t>
            </a:r>
            <a:endParaRPr lang="es-ES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7AD881C-AF12-40D0-AF55-460D332D2EF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97530" y="887588"/>
            <a:ext cx="5897177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es-ES" baseline="30000" dirty="0">
                <a:latin typeface="Lato" panose="020F0502020204030203"/>
              </a:rPr>
              <a:t>1</a:t>
            </a:r>
            <a:r>
              <a:rPr lang="es-ES" u="sng" dirty="0">
                <a:latin typeface="Lato" panose="020F0502020204030203"/>
              </a:rPr>
              <a:t>P</a:t>
            </a:r>
            <a:r>
              <a:rPr lang="es-ES_tradnl" u="sng" dirty="0">
                <a:latin typeface="Lato" panose="020F0502020204030203"/>
              </a:rPr>
              <a:t>enetración de </a:t>
            </a:r>
            <a:r>
              <a:rPr lang="es-ES_tradnl" u="sng" dirty="0" err="1">
                <a:latin typeface="Lato" panose="020F0502020204030203"/>
              </a:rPr>
              <a:t>serviços</a:t>
            </a:r>
            <a:r>
              <a:rPr lang="es-ES_tradnl" dirty="0">
                <a:latin typeface="Lato" panose="020F0502020204030203"/>
              </a:rPr>
              <a:t>: </a:t>
            </a:r>
            <a:r>
              <a:rPr lang="pt-PT" dirty="0">
                <a:latin typeface="Lato" panose="020F0502020204030203"/>
              </a:rPr>
              <a:t>percentagem de empresas entrevistadas que usam o serviço.</a:t>
            </a:r>
            <a:endParaRPr lang="es-ES_tradnl" dirty="0">
              <a:latin typeface="Lato" panose="020F0502020204030203"/>
            </a:endParaRPr>
          </a:p>
        </p:txBody>
      </p:sp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723CF393-872C-4F30-8568-8D76FE93F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982883" y="1812693"/>
            <a:ext cx="199000" cy="19900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76A358A6-D7C0-2FBB-CA62-FFA84B52F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965902" y="2084771"/>
            <a:ext cx="199000" cy="199000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71EDFC37-10C2-0737-59B5-8F3DFBC175E6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7C866E-A3F1-8C46-8410-2FD91AC23E92}"/>
              </a:ext>
            </a:extLst>
          </p:cNvPr>
          <p:cNvSpPr txBox="1"/>
          <p:nvPr/>
        </p:nvSpPr>
        <p:spPr>
          <a:xfrm>
            <a:off x="6875136" y="1374593"/>
            <a:ext cx="105830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2" name="1 CuadroTexto">
            <a:extLst>
              <a:ext uri="{FF2B5EF4-FFF2-40B4-BE49-F238E27FC236}">
                <a16:creationId xmlns:a16="http://schemas.microsoft.com/office/drawing/2014/main" id="{81B173E5-76CA-134A-517A-474C45F6BD3F}"/>
              </a:ext>
            </a:extLst>
          </p:cNvPr>
          <p:cNvSpPr txBox="1"/>
          <p:nvPr/>
        </p:nvSpPr>
        <p:spPr>
          <a:xfrm>
            <a:off x="588390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449</a:t>
            </a:r>
          </a:p>
        </p:txBody>
      </p:sp>
      <p:sp>
        <p:nvSpPr>
          <p:cNvPr id="3" name="1 CuadroTexto">
            <a:extLst>
              <a:ext uri="{FF2B5EF4-FFF2-40B4-BE49-F238E27FC236}">
                <a16:creationId xmlns:a16="http://schemas.microsoft.com/office/drawing/2014/main" id="{C2AFFF5E-B951-A286-9EEE-489005F48A57}"/>
              </a:ext>
            </a:extLst>
          </p:cNvPr>
          <p:cNvSpPr txBox="1"/>
          <p:nvPr/>
        </p:nvSpPr>
        <p:spPr>
          <a:xfrm>
            <a:off x="787887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5B2FE2C3-25C4-92F5-1B9F-1D5D7D639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787398" y="2605173"/>
            <a:ext cx="199000" cy="19900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F2B37468-B82E-31C2-22BE-12368B5B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705942" y="2864534"/>
            <a:ext cx="199000" cy="19900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2F7FD876-99A9-C348-5E48-A78E8932C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659836" y="3123895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5582493B-933C-3CDE-3531-37127C032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96342" y="3911310"/>
            <a:ext cx="199000" cy="199000"/>
          </a:xfrm>
          <a:prstGeom prst="rect">
            <a:avLst/>
          </a:prstGeom>
        </p:spPr>
      </p:pic>
      <p:pic>
        <p:nvPicPr>
          <p:cNvPr id="15" name="Gráfico 14" descr="Círculo con flecha a la izquierda con relleno sólido">
            <a:extLst>
              <a:ext uri="{FF2B5EF4-FFF2-40B4-BE49-F238E27FC236}">
                <a16:creationId xmlns:a16="http://schemas.microsoft.com/office/drawing/2014/main" id="{C889D53C-2CE5-DF9E-10BF-B2E12646D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87633" y="4174364"/>
            <a:ext cx="199000" cy="199000"/>
          </a:xfrm>
          <a:prstGeom prst="rect">
            <a:avLst/>
          </a:prstGeom>
        </p:spPr>
      </p:pic>
      <p:pic>
        <p:nvPicPr>
          <p:cNvPr id="16" name="Gráfico 15" descr="Círculo con flecha a la izquierda con relleno sólido">
            <a:extLst>
              <a:ext uri="{FF2B5EF4-FFF2-40B4-BE49-F238E27FC236}">
                <a16:creationId xmlns:a16="http://schemas.microsoft.com/office/drawing/2014/main" id="{FBD4D228-8230-2161-36D5-9E9DE396D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888633" y="4713294"/>
            <a:ext cx="199000" cy="199000"/>
          </a:xfrm>
          <a:prstGeom prst="rect">
            <a:avLst/>
          </a:prstGeom>
        </p:spPr>
      </p:pic>
      <p:pic>
        <p:nvPicPr>
          <p:cNvPr id="17" name="Gráfico 16" descr="Círculo con flecha a la izquierda con relleno sólido">
            <a:extLst>
              <a:ext uri="{FF2B5EF4-FFF2-40B4-BE49-F238E27FC236}">
                <a16:creationId xmlns:a16="http://schemas.microsoft.com/office/drawing/2014/main" id="{1D1422D8-4F2A-E2C4-3327-11ACD2056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852688" y="2338560"/>
            <a:ext cx="199000" cy="199000"/>
          </a:xfrm>
          <a:prstGeom prst="rect">
            <a:avLst/>
          </a:prstGeom>
        </p:spPr>
      </p:pic>
      <p:pic>
        <p:nvPicPr>
          <p:cNvPr id="18" name="Gráfico 17" descr="Círculo con flecha a la izquierda con relleno sólido">
            <a:extLst>
              <a:ext uri="{FF2B5EF4-FFF2-40B4-BE49-F238E27FC236}">
                <a16:creationId xmlns:a16="http://schemas.microsoft.com/office/drawing/2014/main" id="{B69C564E-72FD-97D5-B5BB-DF2EAF270D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525500" y="3383256"/>
            <a:ext cx="199000" cy="199000"/>
          </a:xfrm>
          <a:prstGeom prst="rect">
            <a:avLst/>
          </a:prstGeom>
        </p:spPr>
      </p:pic>
      <p:pic>
        <p:nvPicPr>
          <p:cNvPr id="19" name="Gráfico 18" descr="Círculo con flecha a la izquierda con relleno sólido">
            <a:extLst>
              <a:ext uri="{FF2B5EF4-FFF2-40B4-BE49-F238E27FC236}">
                <a16:creationId xmlns:a16="http://schemas.microsoft.com/office/drawing/2014/main" id="{F717E86E-8646-8D81-D424-46C13050D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370044" y="3655019"/>
            <a:ext cx="199000" cy="19900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98F66093-360F-A5FE-73AE-93C4EC7F6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014260" y="4437418"/>
            <a:ext cx="199000" cy="199000"/>
          </a:xfrm>
          <a:prstGeom prst="rect">
            <a:avLst/>
          </a:prstGeom>
        </p:spPr>
      </p:pic>
      <p:pic>
        <p:nvPicPr>
          <p:cNvPr id="21" name="Gráfico 20" descr="Círculo con flecha a la izquierda con relleno sólido">
            <a:extLst>
              <a:ext uri="{FF2B5EF4-FFF2-40B4-BE49-F238E27FC236}">
                <a16:creationId xmlns:a16="http://schemas.microsoft.com/office/drawing/2014/main" id="{7A90595A-DC50-A525-7AB8-BC0B84FBA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15260" y="4969937"/>
            <a:ext cx="199000" cy="19900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7CB889F0-91C5-25F9-A345-FBDD8C78A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05501" y="5486854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CD9E3047-7258-47EE-91CD-C59D186FE55E}"/>
              </a:ext>
            </a:extLst>
          </p:cNvPr>
          <p:cNvSpPr/>
          <p:nvPr/>
        </p:nvSpPr>
        <p:spPr>
          <a:xfrm>
            <a:off x="9423859" y="914400"/>
            <a:ext cx="2219500" cy="5763242"/>
          </a:xfrm>
          <a:prstGeom prst="rect">
            <a:avLst/>
          </a:prstGeom>
          <a:solidFill>
            <a:srgbClr val="C7DB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84E1DA-B903-4B12-9936-9C2440AABFC1}"/>
              </a:ext>
            </a:extLst>
          </p:cNvPr>
          <p:cNvSpPr/>
          <p:nvPr/>
        </p:nvSpPr>
        <p:spPr>
          <a:xfrm>
            <a:off x="7217905" y="914400"/>
            <a:ext cx="2113258" cy="5763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73C27A-2D6B-4834-BE30-B50C9599173C}"/>
              </a:ext>
            </a:extLst>
          </p:cNvPr>
          <p:cNvSpPr/>
          <p:nvPr/>
        </p:nvSpPr>
        <p:spPr>
          <a:xfrm>
            <a:off x="137930" y="914400"/>
            <a:ext cx="7009498" cy="57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ED9F5F-8289-4977-817C-A055F60CB332}"/>
              </a:ext>
            </a:extLst>
          </p:cNvPr>
          <p:cNvSpPr txBox="1">
            <a:spLocks/>
          </p:cNvSpPr>
          <p:nvPr/>
        </p:nvSpPr>
        <p:spPr>
          <a:xfrm>
            <a:off x="5334091" y="499173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4" name="1 Objeto">
            <a:extLst>
              <a:ext uri="{FF2B5EF4-FFF2-40B4-BE49-F238E27FC236}">
                <a16:creationId xmlns:a16="http://schemas.microsoft.com/office/drawing/2014/main" id="{2242153D-73D6-42F0-9763-9187E6C20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472" y="2024567"/>
          <a:ext cx="5294377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9CB4DDD-CA0F-48EC-B496-DCCDE8A429C5}"/>
              </a:ext>
            </a:extLst>
          </p:cNvPr>
          <p:cNvSpPr txBox="1"/>
          <p:nvPr/>
        </p:nvSpPr>
        <p:spPr>
          <a:xfrm>
            <a:off x="3660688" y="1835018"/>
            <a:ext cx="821197" cy="257369"/>
          </a:xfrm>
          <a:prstGeom prst="rect">
            <a:avLst/>
          </a:prstGeom>
          <a:solidFill>
            <a:schemeClr val="accent1"/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PT" sz="1200" b="1" dirty="0">
                <a:latin typeface="+mj-lt"/>
              </a:rPr>
              <a:t>MERCADO</a:t>
            </a:r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6E7BEBF4-23D6-43D4-B634-59DF4A9CFDA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41799" y="196370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graphicFrame>
        <p:nvGraphicFramePr>
          <p:cNvPr id="15" name="1 Objeto">
            <a:extLst>
              <a:ext uri="{FF2B5EF4-FFF2-40B4-BE49-F238E27FC236}">
                <a16:creationId xmlns:a16="http://schemas.microsoft.com/office/drawing/2014/main" id="{A841D29D-E096-4A66-AB39-6958C7BB0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832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C6ED923F-154E-40B1-9BB6-5717444C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5721739" y="1791952"/>
            <a:ext cx="722195" cy="300435"/>
          </a:xfrm>
          <a:prstGeom prst="rect">
            <a:avLst/>
          </a:prstGeom>
          <a:noFill/>
        </p:spPr>
      </p:pic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7AB90F30-FAF0-403E-85EB-8E59290BC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4017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15B296F-2505-4AFE-B0F1-CB1B34D884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34133" y="1791952"/>
            <a:ext cx="722195" cy="300435"/>
          </a:xfrm>
          <a:prstGeom prst="rect">
            <a:avLst/>
          </a:prstGeom>
          <a:noFill/>
        </p:spPr>
      </p:pic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39E11643-FB51-4A97-B936-1BF6DD9A7E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971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7" name="Imagen 26">
            <a:extLst>
              <a:ext uri="{FF2B5EF4-FFF2-40B4-BE49-F238E27FC236}">
                <a16:creationId xmlns:a16="http://schemas.microsoft.com/office/drawing/2014/main" id="{1EB3FE56-DAF5-4A59-A5AA-7B49BF4926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10165983" y="1791952"/>
            <a:ext cx="722195" cy="300435"/>
          </a:xfrm>
          <a:prstGeom prst="rect">
            <a:avLst/>
          </a:prstGeom>
          <a:noFill/>
        </p:spPr>
      </p:pic>
      <p:sp>
        <p:nvSpPr>
          <p:cNvPr id="2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2" name="CuadroTexto 8">
            <a:extLst>
              <a:ext uri="{FF2B5EF4-FFF2-40B4-BE49-F238E27FC236}">
                <a16:creationId xmlns:a16="http://schemas.microsoft.com/office/drawing/2014/main" id="{1C08A868-A5B4-42D8-9350-FBAF664668E4}"/>
              </a:ext>
            </a:extLst>
          </p:cNvPr>
          <p:cNvSpPr txBox="1">
            <a:spLocks/>
          </p:cNvSpPr>
          <p:nvPr/>
        </p:nvSpPr>
        <p:spPr>
          <a:xfrm>
            <a:off x="3808244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614D72BD-ED17-4826-A76E-E148B4156E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3900" y="1212575"/>
            <a:ext cx="4333204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serviços</a:t>
            </a:r>
            <a:r>
              <a:rPr lang="pt-PT" dirty="0">
                <a:latin typeface="Lato" panose="020F0502020204030203"/>
              </a:rPr>
              <a:t>: percentagem de empresas entrevistadas que usam o serviço. No caso dos clientes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, percentagem dos seus clientes que utilizam o serviço com esse banco ou com outros com que trabalham.</a:t>
            </a:r>
          </a:p>
        </p:txBody>
      </p:sp>
      <p:sp>
        <p:nvSpPr>
          <p:cNvPr id="34" name="CuadroTexto 18">
            <a:extLst>
              <a:ext uri="{FF2B5EF4-FFF2-40B4-BE49-F238E27FC236}">
                <a16:creationId xmlns:a16="http://schemas.microsoft.com/office/drawing/2014/main" id="{40265661-8259-49F8-9E14-8B5188C5AB93}"/>
              </a:ext>
            </a:extLst>
          </p:cNvPr>
          <p:cNvSpPr txBox="1">
            <a:spLocks/>
          </p:cNvSpPr>
          <p:nvPr/>
        </p:nvSpPr>
        <p:spPr>
          <a:xfrm>
            <a:off x="7589155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D29679C2-65E5-4E6E-B120-4CEEBB521A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06056" y="1212575"/>
            <a:ext cx="1993392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2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serviço com 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.</a:t>
            </a:r>
          </a:p>
        </p:txBody>
      </p:sp>
      <p:sp>
        <p:nvSpPr>
          <p:cNvPr id="36" name="CuadroTexto 23">
            <a:extLst>
              <a:ext uri="{FF2B5EF4-FFF2-40B4-BE49-F238E27FC236}">
                <a16:creationId xmlns:a16="http://schemas.microsoft.com/office/drawing/2014/main" id="{C861945F-5FFC-4BC2-8731-DF34D942D8BF}"/>
              </a:ext>
            </a:extLst>
          </p:cNvPr>
          <p:cNvSpPr txBox="1">
            <a:spLocks/>
          </p:cNvSpPr>
          <p:nvPr/>
        </p:nvSpPr>
        <p:spPr>
          <a:xfrm>
            <a:off x="9535654" y="984745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Trajetória comercial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3</a:t>
            </a: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89EE3B3B-7AA9-4EDB-BAF3-B435569BFD5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486087" y="1212575"/>
            <a:ext cx="209252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3</a:t>
            </a:r>
            <a:r>
              <a:rPr lang="pt-PT" u="sng" dirty="0">
                <a:latin typeface="Lato" panose="020F0502020204030203"/>
              </a:rPr>
              <a:t>Trajetória comercial</a:t>
            </a:r>
            <a:r>
              <a:rPr lang="pt-PT" dirty="0">
                <a:latin typeface="Lato" panose="020F0502020204030203"/>
              </a:rPr>
              <a:t>: </a:t>
            </a:r>
            <a:r>
              <a:rPr lang="pt-PT" altLang="es-ES" dirty="0">
                <a:latin typeface="Lato" panose="020F0502020204030203"/>
              </a:rPr>
              <a:t>diferença entre os clientes que têm o serviço e os que o têm nesse banco.</a:t>
            </a:r>
            <a:endParaRPr lang="pt-PT" dirty="0">
              <a:latin typeface="Lato" panose="020F0502020204030203"/>
            </a:endParaRPr>
          </a:p>
        </p:txBody>
      </p:sp>
      <p:sp>
        <p:nvSpPr>
          <p:cNvPr id="2" name="1 CuadroTexto">
            <a:extLst>
              <a:ext uri="{FF2B5EF4-FFF2-40B4-BE49-F238E27FC236}">
                <a16:creationId xmlns:a16="http://schemas.microsoft.com/office/drawing/2014/main" id="{94EF6770-FC0E-5E14-20A4-9F4BB74B26EC}"/>
              </a:ext>
            </a:extLst>
          </p:cNvPr>
          <p:cNvSpPr txBox="1"/>
          <p:nvPr/>
        </p:nvSpPr>
        <p:spPr>
          <a:xfrm>
            <a:off x="3550017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6" name="1 CuadroTexto">
            <a:extLst>
              <a:ext uri="{FF2B5EF4-FFF2-40B4-BE49-F238E27FC236}">
                <a16:creationId xmlns:a16="http://schemas.microsoft.com/office/drawing/2014/main" id="{BE0616DC-E7E9-9A16-B59E-80C21840BE6D}"/>
              </a:ext>
            </a:extLst>
          </p:cNvPr>
          <p:cNvSpPr txBox="1"/>
          <p:nvPr/>
        </p:nvSpPr>
        <p:spPr>
          <a:xfrm>
            <a:off x="5751078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7" name="1 CuadroTexto">
            <a:extLst>
              <a:ext uri="{FF2B5EF4-FFF2-40B4-BE49-F238E27FC236}">
                <a16:creationId xmlns:a16="http://schemas.microsoft.com/office/drawing/2014/main" id="{B24E50ED-08C9-448E-2CBA-59A3B7380F88}"/>
              </a:ext>
            </a:extLst>
          </p:cNvPr>
          <p:cNvSpPr txBox="1"/>
          <p:nvPr/>
        </p:nvSpPr>
        <p:spPr>
          <a:xfrm>
            <a:off x="7868021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8" name="1 CuadroTexto">
            <a:extLst>
              <a:ext uri="{FF2B5EF4-FFF2-40B4-BE49-F238E27FC236}">
                <a16:creationId xmlns:a16="http://schemas.microsoft.com/office/drawing/2014/main" id="{AE6CF990-0180-E4A4-0B3A-2A7CA020A79F}"/>
              </a:ext>
            </a:extLst>
          </p:cNvPr>
          <p:cNvSpPr txBox="1"/>
          <p:nvPr/>
        </p:nvSpPr>
        <p:spPr>
          <a:xfrm>
            <a:off x="10214383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</p:spTree>
    <p:extLst>
      <p:ext uri="{BB962C8B-B14F-4D97-AF65-F5344CB8AC3E}">
        <p14:creationId xmlns:p14="http://schemas.microsoft.com/office/powerpoint/2010/main" val="2142384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B44DDF06-9ABD-4C24-B0DA-CCB55E51DE91}"/>
              </a:ext>
            </a:extLst>
          </p:cNvPr>
          <p:cNvSpPr txBox="1">
            <a:spLocks/>
          </p:cNvSpPr>
          <p:nvPr/>
        </p:nvSpPr>
        <p:spPr>
          <a:xfrm>
            <a:off x="5233507" y="331393"/>
            <a:ext cx="263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5" name="CuadroTexto 11">
            <a:extLst>
              <a:ext uri="{FF2B5EF4-FFF2-40B4-BE49-F238E27FC236}">
                <a16:creationId xmlns:a16="http://schemas.microsoft.com/office/drawing/2014/main" id="{21480161-2440-4A76-A0F6-0C20C84851D0}"/>
              </a:ext>
            </a:extLst>
          </p:cNvPr>
          <p:cNvSpPr txBox="1">
            <a:spLocks/>
          </p:cNvSpPr>
          <p:nvPr/>
        </p:nvSpPr>
        <p:spPr>
          <a:xfrm>
            <a:off x="5749583" y="65961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169" y="932539"/>
            <a:ext cx="1172139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serviços</a:t>
            </a:r>
            <a:r>
              <a:rPr lang="pt-PT" dirty="0">
                <a:latin typeface="Lato" panose="020F0502020204030203"/>
              </a:rPr>
              <a:t>: percentagem de empresas entrevistadas que usam o serviço. No caso dos clientes do banco, percentagem dos seus clientes que o usam o serviço nesse banco ou noutros com que trabalham.</a:t>
            </a:r>
          </a:p>
        </p:txBody>
      </p:sp>
      <p:pic>
        <p:nvPicPr>
          <p:cNvPr id="17" name="Imagen 2">
            <a:extLst>
              <a:ext uri="{FF2B5EF4-FFF2-40B4-BE49-F238E27FC236}">
                <a16:creationId xmlns:a16="http://schemas.microsoft.com/office/drawing/2014/main" id="{857B7D20-B1F5-473E-8D04-06E3A9C9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07" y="6634040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9">
            <a:extLst>
              <a:ext uri="{FF2B5EF4-FFF2-40B4-BE49-F238E27FC236}">
                <a16:creationId xmlns:a16="http://schemas.microsoft.com/office/drawing/2014/main" id="{85ACD438-E915-41AA-A748-A790DCC695E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96401" y="6610222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É destacado o banco com maior valor em cada serviço.</a:t>
            </a:r>
            <a:endParaRPr lang="pt-PT" dirty="0">
              <a:latin typeface="Lato" panose="020F0502020204030203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FD543531-29C3-EFB2-0298-B708711351AE}"/>
              </a:ext>
            </a:extLst>
          </p:cNvPr>
          <p:cNvGraphicFramePr>
            <a:graphicFrameLocks noGrp="1"/>
          </p:cNvGraphicFramePr>
          <p:nvPr/>
        </p:nvGraphicFramePr>
        <p:xfrm>
          <a:off x="969401" y="1388643"/>
          <a:ext cx="9977273" cy="4300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Seguros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96,4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98,1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97,9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97,9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96,1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Transferências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89,1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89,3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89,4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90,3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91,2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Pagamentos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81,2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81,0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82,9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82,1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Sistema de débitos diretos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78,8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80,0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82,0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80,2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75,0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83,3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de crédito das empresas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72,7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77,2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74,7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74,0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70,9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6714570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de débito das empresas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68,5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70,5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71,9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69,8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70,1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67,3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28801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Comércio externo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60,9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56,6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TPA físico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43,3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45,2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46,3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45,6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44,4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Cartão depósitos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20,1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25,8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18,6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pré-pagos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19,0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21,8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15,1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Soluçöes de venda online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12,9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14,7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12,4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13,3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Cheque- carta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7,8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6,6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Cobertura risco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81046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Serviço cash pooling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3940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Cartão multiacesso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198213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Outros serviços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471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557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3BF062F4-3E1D-E3BD-8476-AEA0A2D3B4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833087" y="1459497"/>
            <a:ext cx="656541" cy="273123"/>
          </a:xfrm>
          <a:prstGeom prst="rect">
            <a:avLst/>
          </a:prstGeom>
        </p:spPr>
      </p:pic>
      <p:pic>
        <p:nvPicPr>
          <p:cNvPr id="10" name="Picture 2" descr="Homepage">
            <a:extLst>
              <a:ext uri="{FF2B5EF4-FFF2-40B4-BE49-F238E27FC236}">
                <a16:creationId xmlns:a16="http://schemas.microsoft.com/office/drawing/2014/main" id="{2D79AE84-7AEE-9926-9F17-CD7D855ED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050013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FE6D77B9-D4D0-8AAA-D0F9-30908DFA3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148882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omunicado">
            <a:extLst>
              <a:ext uri="{FF2B5EF4-FFF2-40B4-BE49-F238E27FC236}">
                <a16:creationId xmlns:a16="http://schemas.microsoft.com/office/drawing/2014/main" id="{3625E21A-2C04-DDB7-D29D-F689201BC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695036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arjetas de crédito Visa Classic y Oro de Novo Banco">
            <a:extLst>
              <a:ext uri="{FF2B5EF4-FFF2-40B4-BE49-F238E27FC236}">
                <a16:creationId xmlns:a16="http://schemas.microsoft.com/office/drawing/2014/main" id="{2F024182-FD3B-6BD6-5369-2ADE9B1B4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786304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">
            <a:extLst>
              <a:ext uri="{FF2B5EF4-FFF2-40B4-BE49-F238E27FC236}">
                <a16:creationId xmlns:a16="http://schemas.microsoft.com/office/drawing/2014/main" id="{AAF72989-CDA9-668F-265C-C9970BF7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7" y="178045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">
            <a:extLst>
              <a:ext uri="{FF2B5EF4-FFF2-40B4-BE49-F238E27FC236}">
                <a16:creationId xmlns:a16="http://schemas.microsoft.com/office/drawing/2014/main" id="{33E75378-043C-57B6-0512-C421F137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201225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E1396A72-55DD-0D70-C086-794C2248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9" y="223053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A512DB94-7910-FA0C-55B9-8AC07AD2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55" y="223053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2">
            <a:extLst>
              <a:ext uri="{FF2B5EF4-FFF2-40B4-BE49-F238E27FC236}">
                <a16:creationId xmlns:a16="http://schemas.microsoft.com/office/drawing/2014/main" id="{D0323D96-F1FF-73F1-5869-8DDC05B6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246706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n 2">
            <a:extLst>
              <a:ext uri="{FF2B5EF4-FFF2-40B4-BE49-F238E27FC236}">
                <a16:creationId xmlns:a16="http://schemas.microsoft.com/office/drawing/2014/main" id="{ABEAB75A-17E1-5266-30D5-1593D578E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7" y="270144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n 2">
            <a:extLst>
              <a:ext uri="{FF2B5EF4-FFF2-40B4-BE49-F238E27FC236}">
                <a16:creationId xmlns:a16="http://schemas.microsoft.com/office/drawing/2014/main" id="{10E93800-9E15-8DD0-FD51-49AABE97D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55" y="293000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Imagen 2">
            <a:extLst>
              <a:ext uri="{FF2B5EF4-FFF2-40B4-BE49-F238E27FC236}">
                <a16:creationId xmlns:a16="http://schemas.microsoft.com/office/drawing/2014/main" id="{CD101737-CF4B-14C5-A1AE-C6341F8E9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315484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n 2">
            <a:extLst>
              <a:ext uri="{FF2B5EF4-FFF2-40B4-BE49-F238E27FC236}">
                <a16:creationId xmlns:a16="http://schemas.microsoft.com/office/drawing/2014/main" id="{1E4E1C80-3C7B-6FF7-D1B2-9C47A9D35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55" y="337308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n 2">
            <a:extLst>
              <a:ext uri="{FF2B5EF4-FFF2-40B4-BE49-F238E27FC236}">
                <a16:creationId xmlns:a16="http://schemas.microsoft.com/office/drawing/2014/main" id="{252A1566-BDBC-0EFA-47F6-7F36BA3D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00" y="3608644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">
            <a:extLst>
              <a:ext uri="{FF2B5EF4-FFF2-40B4-BE49-F238E27FC236}">
                <a16:creationId xmlns:a16="http://schemas.microsoft.com/office/drawing/2014/main" id="{976C88F2-BDBA-8CCD-E051-CA172925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9" y="384022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n 2">
            <a:extLst>
              <a:ext uri="{FF2B5EF4-FFF2-40B4-BE49-F238E27FC236}">
                <a16:creationId xmlns:a16="http://schemas.microsoft.com/office/drawing/2014/main" id="{88043AAC-C109-9BD4-953F-3BB94E2CC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7" y="406696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n 2">
            <a:extLst>
              <a:ext uri="{FF2B5EF4-FFF2-40B4-BE49-F238E27FC236}">
                <a16:creationId xmlns:a16="http://schemas.microsoft.com/office/drawing/2014/main" id="{FD924235-1A01-7DB6-DB72-20DBD3AC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9" y="428649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Imagen 2">
            <a:extLst>
              <a:ext uri="{FF2B5EF4-FFF2-40B4-BE49-F238E27FC236}">
                <a16:creationId xmlns:a16="http://schemas.microsoft.com/office/drawing/2014/main" id="{CC9DE796-E3F5-F943-7B5E-62B4A543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63" y="428649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Imagen 2">
            <a:extLst>
              <a:ext uri="{FF2B5EF4-FFF2-40B4-BE49-F238E27FC236}">
                <a16:creationId xmlns:a16="http://schemas.microsoft.com/office/drawing/2014/main" id="{6A65D110-79CF-57A5-8B7A-7ADC955F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00" y="4525824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Imagen 2">
            <a:extLst>
              <a:ext uri="{FF2B5EF4-FFF2-40B4-BE49-F238E27FC236}">
                <a16:creationId xmlns:a16="http://schemas.microsoft.com/office/drawing/2014/main" id="{DE69D27D-D7D3-57B4-E325-2DBD892B1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473980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Imagen 2">
            <a:extLst>
              <a:ext uri="{FF2B5EF4-FFF2-40B4-BE49-F238E27FC236}">
                <a16:creationId xmlns:a16="http://schemas.microsoft.com/office/drawing/2014/main" id="{79319715-E9A9-7CB7-7118-7DD66CE8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67" y="473980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">
            <a:extLst>
              <a:ext uri="{FF2B5EF4-FFF2-40B4-BE49-F238E27FC236}">
                <a16:creationId xmlns:a16="http://schemas.microsoft.com/office/drawing/2014/main" id="{F1032D37-1E1E-7404-A013-D04B5BAE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59" y="497044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Imagen 2">
            <a:extLst>
              <a:ext uri="{FF2B5EF4-FFF2-40B4-BE49-F238E27FC236}">
                <a16:creationId xmlns:a16="http://schemas.microsoft.com/office/drawing/2014/main" id="{3CD5346A-60C3-C0DA-F3A2-A4D4A07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520455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726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4" name="CuadroTexto 11">
            <a:extLst>
              <a:ext uri="{FF2B5EF4-FFF2-40B4-BE49-F238E27FC236}">
                <a16:creationId xmlns:a16="http://schemas.microsoft.com/office/drawing/2014/main" id="{21480161-2440-4A76-A0F6-0C20C84851D0}"/>
              </a:ext>
            </a:extLst>
          </p:cNvPr>
          <p:cNvSpPr txBox="1">
            <a:spLocks/>
          </p:cNvSpPr>
          <p:nvPr/>
        </p:nvSpPr>
        <p:spPr>
          <a:xfrm>
            <a:off x="5749583" y="651221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632" y="924150"/>
            <a:ext cx="4519104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sng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serviço com o banco.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F19F6233-1461-41C6-8FC5-8D16F93A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800" y="6634040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9">
            <a:extLst>
              <a:ext uri="{FF2B5EF4-FFF2-40B4-BE49-F238E27FC236}">
                <a16:creationId xmlns:a16="http://schemas.microsoft.com/office/drawing/2014/main" id="{A9DE8836-205A-4F2F-ABE6-D76F1A3141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45694" y="6610222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É destacado o banco com maior valor em cada serviço.</a:t>
            </a:r>
            <a:endParaRPr lang="pt-PT" dirty="0">
              <a:latin typeface="Lato" panose="020F0502020204030203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23CD172-4670-4BD0-9552-786DADC5A4E0}"/>
              </a:ext>
            </a:extLst>
          </p:cNvPr>
          <p:cNvSpPr txBox="1">
            <a:spLocks/>
          </p:cNvSpPr>
          <p:nvPr/>
        </p:nvSpPr>
        <p:spPr>
          <a:xfrm>
            <a:off x="5233506" y="331393"/>
            <a:ext cx="233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Serviços analisados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0C8AFEC-8E29-7B49-44D8-0D8B4D33D5B9}"/>
              </a:ext>
            </a:extLst>
          </p:cNvPr>
          <p:cNvGraphicFramePr>
            <a:graphicFrameLocks noGrp="1"/>
          </p:cNvGraphicFramePr>
          <p:nvPr/>
        </p:nvGraphicFramePr>
        <p:xfrm>
          <a:off x="1248156" y="1388643"/>
          <a:ext cx="8818955" cy="4300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Seguros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5,1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Transferências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53,7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40,8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51,0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47,8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Pagamentos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48,6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38,6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37,3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48,4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43,1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Sistema de débitos diretos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27,8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32,3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39,2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de crédito das empresas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30,7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24,4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22,9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21,9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22,8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02654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de débito das empresas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22,7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25,1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192491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Comércio externo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36,7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19,5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33,1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27,9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7041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TPA físico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16,5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16,1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Cartão depósitos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14,2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Cartões pré-pagos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Soluçöes de venda online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6,2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Cheque- carta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3,4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Cobertura risco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Serviço cash pooling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81046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Cartão multiacesso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1,2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3940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algn="r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Outros serviços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1982134"/>
                  </a:ext>
                </a:extLst>
              </a:tr>
              <a:tr h="220194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1BACB8EC-C6EC-D104-ABB7-6D47B75034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59706" y="1459497"/>
            <a:ext cx="656541" cy="273123"/>
          </a:xfrm>
          <a:prstGeom prst="rect">
            <a:avLst/>
          </a:prstGeom>
        </p:spPr>
      </p:pic>
      <p:pic>
        <p:nvPicPr>
          <p:cNvPr id="10" name="Picture 2" descr="Homepage">
            <a:extLst>
              <a:ext uri="{FF2B5EF4-FFF2-40B4-BE49-F238E27FC236}">
                <a16:creationId xmlns:a16="http://schemas.microsoft.com/office/drawing/2014/main" id="{BDA30708-D06E-C558-BAFA-20DB3AAC4A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076632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A77A8A96-83D3-DD3C-A778-9E89052FF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175501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omunicado">
            <a:extLst>
              <a:ext uri="{FF2B5EF4-FFF2-40B4-BE49-F238E27FC236}">
                <a16:creationId xmlns:a16="http://schemas.microsoft.com/office/drawing/2014/main" id="{5E37714B-82A8-7DB2-9849-BAA7D8942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721655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Tarjetas de crédito Visa Classic y Oro de Novo Banco">
            <a:extLst>
              <a:ext uri="{FF2B5EF4-FFF2-40B4-BE49-F238E27FC236}">
                <a16:creationId xmlns:a16="http://schemas.microsoft.com/office/drawing/2014/main" id="{2E41382E-A742-C958-93E3-EC4EBC8AC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891303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n 2">
            <a:extLst>
              <a:ext uri="{FF2B5EF4-FFF2-40B4-BE49-F238E27FC236}">
                <a16:creationId xmlns:a16="http://schemas.microsoft.com/office/drawing/2014/main" id="{DEABFE18-CFE3-1E63-DBC5-CD07F100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18" y="177798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Imagen 2">
            <a:extLst>
              <a:ext uri="{FF2B5EF4-FFF2-40B4-BE49-F238E27FC236}">
                <a16:creationId xmlns:a16="http://schemas.microsoft.com/office/drawing/2014/main" id="{B01237E5-5625-16EF-2E6B-5469C2D54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201082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Imagen 2">
            <a:extLst>
              <a:ext uri="{FF2B5EF4-FFF2-40B4-BE49-F238E27FC236}">
                <a16:creationId xmlns:a16="http://schemas.microsoft.com/office/drawing/2014/main" id="{C304F09D-CFD7-BF56-D638-E91ABB82F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223890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">
            <a:extLst>
              <a:ext uri="{FF2B5EF4-FFF2-40B4-BE49-F238E27FC236}">
                <a16:creationId xmlns:a16="http://schemas.microsoft.com/office/drawing/2014/main" id="{93868FDA-639E-466D-91D0-F6383B0B2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1" y="223890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Imagen 2">
            <a:extLst>
              <a:ext uri="{FF2B5EF4-FFF2-40B4-BE49-F238E27FC236}">
                <a16:creationId xmlns:a16="http://schemas.microsoft.com/office/drawing/2014/main" id="{BBB23D3D-0B52-915C-1A52-70592F86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246327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Imagen 2">
            <a:extLst>
              <a:ext uri="{FF2B5EF4-FFF2-40B4-BE49-F238E27FC236}">
                <a16:creationId xmlns:a16="http://schemas.microsoft.com/office/drawing/2014/main" id="{392B43CC-9F99-DE45-333C-964503B1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269117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">
            <a:extLst>
              <a:ext uri="{FF2B5EF4-FFF2-40B4-BE49-F238E27FC236}">
                <a16:creationId xmlns:a16="http://schemas.microsoft.com/office/drawing/2014/main" id="{9518D973-3FA3-1541-8967-F8976BEB7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1" y="293050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DE614D83-84CC-A9A1-08C1-92830BE1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314690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n 2">
            <a:extLst>
              <a:ext uri="{FF2B5EF4-FFF2-40B4-BE49-F238E27FC236}">
                <a16:creationId xmlns:a16="http://schemas.microsoft.com/office/drawing/2014/main" id="{68052833-01ED-C02C-371A-4456616B5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337838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3698A2DF-5B69-A4BE-E1DA-F3050BA4C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37" y="337838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2">
            <a:extLst>
              <a:ext uri="{FF2B5EF4-FFF2-40B4-BE49-F238E27FC236}">
                <a16:creationId xmlns:a16="http://schemas.microsoft.com/office/drawing/2014/main" id="{C6E126C7-C123-9004-8623-F4E62A48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1" y="360946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n 2">
            <a:extLst>
              <a:ext uri="{FF2B5EF4-FFF2-40B4-BE49-F238E27FC236}">
                <a16:creationId xmlns:a16="http://schemas.microsoft.com/office/drawing/2014/main" id="{C4C0F353-C49F-0B90-CE63-B2C8D220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383888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n 2">
            <a:extLst>
              <a:ext uri="{FF2B5EF4-FFF2-40B4-BE49-F238E27FC236}">
                <a16:creationId xmlns:a16="http://schemas.microsoft.com/office/drawing/2014/main" id="{DF1BF5D4-5529-6D93-0CF5-55DEF4A0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1" y="406445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Imagen 2">
            <a:extLst>
              <a:ext uri="{FF2B5EF4-FFF2-40B4-BE49-F238E27FC236}">
                <a16:creationId xmlns:a16="http://schemas.microsoft.com/office/drawing/2014/main" id="{32876A1B-ED9D-326B-F346-B20505C4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429326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n 2">
            <a:extLst>
              <a:ext uri="{FF2B5EF4-FFF2-40B4-BE49-F238E27FC236}">
                <a16:creationId xmlns:a16="http://schemas.microsoft.com/office/drawing/2014/main" id="{1898675E-928F-C36F-7F6A-70B6A5A3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06" y="429326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n 2">
            <a:extLst>
              <a:ext uri="{FF2B5EF4-FFF2-40B4-BE49-F238E27FC236}">
                <a16:creationId xmlns:a16="http://schemas.microsoft.com/office/drawing/2014/main" id="{6C41E608-3FCF-05A8-3063-7B666B93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306" y="451405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">
            <a:extLst>
              <a:ext uri="{FF2B5EF4-FFF2-40B4-BE49-F238E27FC236}">
                <a16:creationId xmlns:a16="http://schemas.microsoft.com/office/drawing/2014/main" id="{03603CC1-AF7C-6001-B67A-E9FA2BA95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475338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n 2">
            <a:extLst>
              <a:ext uri="{FF2B5EF4-FFF2-40B4-BE49-F238E27FC236}">
                <a16:creationId xmlns:a16="http://schemas.microsoft.com/office/drawing/2014/main" id="{ED900DD2-C10B-7308-227D-51976482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496962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n 2">
            <a:extLst>
              <a:ext uri="{FF2B5EF4-FFF2-40B4-BE49-F238E27FC236}">
                <a16:creationId xmlns:a16="http://schemas.microsoft.com/office/drawing/2014/main" id="{816AF39C-F951-22F1-06A9-F88F6C5C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520390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50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69E37F88-5C0E-4B11-9782-C4F1FC0E4B3D}"/>
              </a:ext>
            </a:extLst>
          </p:cNvPr>
          <p:cNvSpPr/>
          <p:nvPr/>
        </p:nvSpPr>
        <p:spPr>
          <a:xfrm>
            <a:off x="7047090" y="4095239"/>
            <a:ext cx="4068324" cy="460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  <a:extLst>
              <a:ext uri="{C807C97D-BFC1-408E-A445-0C87EB9F89A2}">
                <ask:lineSketchStyleProps xmlns:ask="http://schemas.microsoft.com/office/drawing/2018/sketchyshapes" sd="2503218166">
                  <a:custGeom>
                    <a:avLst/>
                    <a:gdLst>
                      <a:gd name="connsiteX0" fmla="*/ 0 w 3271707"/>
                      <a:gd name="connsiteY0" fmla="*/ 0 h 418523"/>
                      <a:gd name="connsiteX1" fmla="*/ 610719 w 3271707"/>
                      <a:gd name="connsiteY1" fmla="*/ 0 h 418523"/>
                      <a:gd name="connsiteX2" fmla="*/ 1057852 w 3271707"/>
                      <a:gd name="connsiteY2" fmla="*/ 0 h 418523"/>
                      <a:gd name="connsiteX3" fmla="*/ 1668571 w 3271707"/>
                      <a:gd name="connsiteY3" fmla="*/ 0 h 418523"/>
                      <a:gd name="connsiteX4" fmla="*/ 2148421 w 3271707"/>
                      <a:gd name="connsiteY4" fmla="*/ 0 h 418523"/>
                      <a:gd name="connsiteX5" fmla="*/ 2693705 w 3271707"/>
                      <a:gd name="connsiteY5" fmla="*/ 0 h 418523"/>
                      <a:gd name="connsiteX6" fmla="*/ 3271707 w 3271707"/>
                      <a:gd name="connsiteY6" fmla="*/ 0 h 418523"/>
                      <a:gd name="connsiteX7" fmla="*/ 3271707 w 3271707"/>
                      <a:gd name="connsiteY7" fmla="*/ 418523 h 418523"/>
                      <a:gd name="connsiteX8" fmla="*/ 2824574 w 3271707"/>
                      <a:gd name="connsiteY8" fmla="*/ 418523 h 418523"/>
                      <a:gd name="connsiteX9" fmla="*/ 2312006 w 3271707"/>
                      <a:gd name="connsiteY9" fmla="*/ 418523 h 418523"/>
                      <a:gd name="connsiteX10" fmla="*/ 1701288 w 3271707"/>
                      <a:gd name="connsiteY10" fmla="*/ 418523 h 418523"/>
                      <a:gd name="connsiteX11" fmla="*/ 1123286 w 3271707"/>
                      <a:gd name="connsiteY11" fmla="*/ 418523 h 418523"/>
                      <a:gd name="connsiteX12" fmla="*/ 643436 w 3271707"/>
                      <a:gd name="connsiteY12" fmla="*/ 418523 h 418523"/>
                      <a:gd name="connsiteX13" fmla="*/ 0 w 3271707"/>
                      <a:gd name="connsiteY13" fmla="*/ 418523 h 418523"/>
                      <a:gd name="connsiteX14" fmla="*/ 0 w 3271707"/>
                      <a:gd name="connsiteY14" fmla="*/ 0 h 418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71707" h="418523" extrusionOk="0">
                        <a:moveTo>
                          <a:pt x="0" y="0"/>
                        </a:moveTo>
                        <a:cubicBezTo>
                          <a:pt x="264834" y="-72142"/>
                          <a:pt x="442124" y="19474"/>
                          <a:pt x="610719" y="0"/>
                        </a:cubicBezTo>
                        <a:cubicBezTo>
                          <a:pt x="779314" y="-19474"/>
                          <a:pt x="868842" y="49891"/>
                          <a:pt x="1057852" y="0"/>
                        </a:cubicBezTo>
                        <a:cubicBezTo>
                          <a:pt x="1246862" y="-49891"/>
                          <a:pt x="1543560" y="64427"/>
                          <a:pt x="1668571" y="0"/>
                        </a:cubicBezTo>
                        <a:cubicBezTo>
                          <a:pt x="1793582" y="-64427"/>
                          <a:pt x="2000681" y="50307"/>
                          <a:pt x="2148421" y="0"/>
                        </a:cubicBezTo>
                        <a:cubicBezTo>
                          <a:pt x="2296161" y="-50307"/>
                          <a:pt x="2569859" y="13851"/>
                          <a:pt x="2693705" y="0"/>
                        </a:cubicBezTo>
                        <a:cubicBezTo>
                          <a:pt x="2817551" y="-13851"/>
                          <a:pt x="3120871" y="10470"/>
                          <a:pt x="3271707" y="0"/>
                        </a:cubicBezTo>
                        <a:cubicBezTo>
                          <a:pt x="3309230" y="118740"/>
                          <a:pt x="3260333" y="219988"/>
                          <a:pt x="3271707" y="418523"/>
                        </a:cubicBezTo>
                        <a:cubicBezTo>
                          <a:pt x="3103748" y="442475"/>
                          <a:pt x="3014983" y="406024"/>
                          <a:pt x="2824574" y="418523"/>
                        </a:cubicBezTo>
                        <a:cubicBezTo>
                          <a:pt x="2634165" y="431022"/>
                          <a:pt x="2514108" y="357065"/>
                          <a:pt x="2312006" y="418523"/>
                        </a:cubicBezTo>
                        <a:cubicBezTo>
                          <a:pt x="2109904" y="479981"/>
                          <a:pt x="1942738" y="388315"/>
                          <a:pt x="1701288" y="418523"/>
                        </a:cubicBezTo>
                        <a:cubicBezTo>
                          <a:pt x="1459838" y="448731"/>
                          <a:pt x="1396089" y="368622"/>
                          <a:pt x="1123286" y="418523"/>
                        </a:cubicBezTo>
                        <a:cubicBezTo>
                          <a:pt x="850483" y="468424"/>
                          <a:pt x="867299" y="395497"/>
                          <a:pt x="643436" y="418523"/>
                        </a:cubicBezTo>
                        <a:cubicBezTo>
                          <a:pt x="419573" y="441549"/>
                          <a:pt x="305393" y="406462"/>
                          <a:pt x="0" y="418523"/>
                        </a:cubicBezTo>
                        <a:cubicBezTo>
                          <a:pt x="-38956" y="246827"/>
                          <a:pt x="27668" y="1145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B6E6A3D-28BD-46FC-AC8D-E89397F0C5C1}"/>
              </a:ext>
            </a:extLst>
          </p:cNvPr>
          <p:cNvSpPr/>
          <p:nvPr/>
        </p:nvSpPr>
        <p:spPr>
          <a:xfrm>
            <a:off x="8200026" y="836751"/>
            <a:ext cx="2915387" cy="460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  <a:extLst>
              <a:ext uri="{C807C97D-BFC1-408E-A445-0C87EB9F89A2}">
                <ask:lineSketchStyleProps xmlns:ask="http://schemas.microsoft.com/office/drawing/2018/sketchyshapes" sd="2503218166">
                  <a:custGeom>
                    <a:avLst/>
                    <a:gdLst>
                      <a:gd name="connsiteX0" fmla="*/ 0 w 3271707"/>
                      <a:gd name="connsiteY0" fmla="*/ 0 h 418523"/>
                      <a:gd name="connsiteX1" fmla="*/ 610719 w 3271707"/>
                      <a:gd name="connsiteY1" fmla="*/ 0 h 418523"/>
                      <a:gd name="connsiteX2" fmla="*/ 1057852 w 3271707"/>
                      <a:gd name="connsiteY2" fmla="*/ 0 h 418523"/>
                      <a:gd name="connsiteX3" fmla="*/ 1668571 w 3271707"/>
                      <a:gd name="connsiteY3" fmla="*/ 0 h 418523"/>
                      <a:gd name="connsiteX4" fmla="*/ 2148421 w 3271707"/>
                      <a:gd name="connsiteY4" fmla="*/ 0 h 418523"/>
                      <a:gd name="connsiteX5" fmla="*/ 2693705 w 3271707"/>
                      <a:gd name="connsiteY5" fmla="*/ 0 h 418523"/>
                      <a:gd name="connsiteX6" fmla="*/ 3271707 w 3271707"/>
                      <a:gd name="connsiteY6" fmla="*/ 0 h 418523"/>
                      <a:gd name="connsiteX7" fmla="*/ 3271707 w 3271707"/>
                      <a:gd name="connsiteY7" fmla="*/ 418523 h 418523"/>
                      <a:gd name="connsiteX8" fmla="*/ 2824574 w 3271707"/>
                      <a:gd name="connsiteY8" fmla="*/ 418523 h 418523"/>
                      <a:gd name="connsiteX9" fmla="*/ 2312006 w 3271707"/>
                      <a:gd name="connsiteY9" fmla="*/ 418523 h 418523"/>
                      <a:gd name="connsiteX10" fmla="*/ 1701288 w 3271707"/>
                      <a:gd name="connsiteY10" fmla="*/ 418523 h 418523"/>
                      <a:gd name="connsiteX11" fmla="*/ 1123286 w 3271707"/>
                      <a:gd name="connsiteY11" fmla="*/ 418523 h 418523"/>
                      <a:gd name="connsiteX12" fmla="*/ 643436 w 3271707"/>
                      <a:gd name="connsiteY12" fmla="*/ 418523 h 418523"/>
                      <a:gd name="connsiteX13" fmla="*/ 0 w 3271707"/>
                      <a:gd name="connsiteY13" fmla="*/ 418523 h 418523"/>
                      <a:gd name="connsiteX14" fmla="*/ 0 w 3271707"/>
                      <a:gd name="connsiteY14" fmla="*/ 0 h 418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71707" h="418523" extrusionOk="0">
                        <a:moveTo>
                          <a:pt x="0" y="0"/>
                        </a:moveTo>
                        <a:cubicBezTo>
                          <a:pt x="264834" y="-72142"/>
                          <a:pt x="442124" y="19474"/>
                          <a:pt x="610719" y="0"/>
                        </a:cubicBezTo>
                        <a:cubicBezTo>
                          <a:pt x="779314" y="-19474"/>
                          <a:pt x="868842" y="49891"/>
                          <a:pt x="1057852" y="0"/>
                        </a:cubicBezTo>
                        <a:cubicBezTo>
                          <a:pt x="1246862" y="-49891"/>
                          <a:pt x="1543560" y="64427"/>
                          <a:pt x="1668571" y="0"/>
                        </a:cubicBezTo>
                        <a:cubicBezTo>
                          <a:pt x="1793582" y="-64427"/>
                          <a:pt x="2000681" y="50307"/>
                          <a:pt x="2148421" y="0"/>
                        </a:cubicBezTo>
                        <a:cubicBezTo>
                          <a:pt x="2296161" y="-50307"/>
                          <a:pt x="2569859" y="13851"/>
                          <a:pt x="2693705" y="0"/>
                        </a:cubicBezTo>
                        <a:cubicBezTo>
                          <a:pt x="2817551" y="-13851"/>
                          <a:pt x="3120871" y="10470"/>
                          <a:pt x="3271707" y="0"/>
                        </a:cubicBezTo>
                        <a:cubicBezTo>
                          <a:pt x="3309230" y="118740"/>
                          <a:pt x="3260333" y="219988"/>
                          <a:pt x="3271707" y="418523"/>
                        </a:cubicBezTo>
                        <a:cubicBezTo>
                          <a:pt x="3103748" y="442475"/>
                          <a:pt x="3014983" y="406024"/>
                          <a:pt x="2824574" y="418523"/>
                        </a:cubicBezTo>
                        <a:cubicBezTo>
                          <a:pt x="2634165" y="431022"/>
                          <a:pt x="2514108" y="357065"/>
                          <a:pt x="2312006" y="418523"/>
                        </a:cubicBezTo>
                        <a:cubicBezTo>
                          <a:pt x="2109904" y="479981"/>
                          <a:pt x="1942738" y="388315"/>
                          <a:pt x="1701288" y="418523"/>
                        </a:cubicBezTo>
                        <a:cubicBezTo>
                          <a:pt x="1459838" y="448731"/>
                          <a:pt x="1396089" y="368622"/>
                          <a:pt x="1123286" y="418523"/>
                        </a:cubicBezTo>
                        <a:cubicBezTo>
                          <a:pt x="850483" y="468424"/>
                          <a:pt x="867299" y="395497"/>
                          <a:pt x="643436" y="418523"/>
                        </a:cubicBezTo>
                        <a:cubicBezTo>
                          <a:pt x="419573" y="441549"/>
                          <a:pt x="305393" y="406462"/>
                          <a:pt x="0" y="418523"/>
                        </a:cubicBezTo>
                        <a:cubicBezTo>
                          <a:pt x="-38956" y="246827"/>
                          <a:pt x="27668" y="1145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80F126E-F577-4F50-A12A-197D1457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799930"/>
              </p:ext>
            </p:extLst>
          </p:nvPr>
        </p:nvGraphicFramePr>
        <p:xfrm>
          <a:off x="648322" y="1253032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CARACTERÍSTICAS DA AMOSTRA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>
            <a:spLocks/>
          </p:cNvSpPr>
          <p:nvPr/>
        </p:nvSpPr>
        <p:spPr>
          <a:xfrm>
            <a:off x="812789" y="967590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Número de empregados</a:t>
            </a: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6F8CAF1E-7E5D-4BF1-9734-39DDBD6F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343760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25E4147-01C2-476B-AD26-C1B8EFE6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483375" y="3204845"/>
            <a:ext cx="596855" cy="248294"/>
          </a:xfrm>
          <a:prstGeom prst="rect">
            <a:avLst/>
          </a:prstGeom>
        </p:spPr>
      </p:pic>
      <p:sp>
        <p:nvSpPr>
          <p:cNvPr id="18" name="Text Box 30">
            <a:extLst>
              <a:ext uri="{FF2B5EF4-FFF2-40B4-BE49-F238E27FC236}">
                <a16:creationId xmlns:a16="http://schemas.microsoft.com/office/drawing/2014/main" id="{CC24EF5E-3BE6-460B-A4AD-94B43CDEC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675" y="343760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19761AF-5694-43CB-9B67-E663A3E70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190060"/>
              </p:ext>
            </p:extLst>
          </p:nvPr>
        </p:nvGraphicFramePr>
        <p:xfrm>
          <a:off x="648322" y="4022346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68827A94-074B-4B94-B25A-25A6A5759F9B}"/>
              </a:ext>
            </a:extLst>
          </p:cNvPr>
          <p:cNvSpPr txBox="1"/>
          <p:nvPr/>
        </p:nvSpPr>
        <p:spPr>
          <a:xfrm>
            <a:off x="812789" y="373690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Volume de vendas</a:t>
            </a: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6491178F-47B0-46D8-93F9-08B4C806B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620691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EABB542-C9AB-4391-84D6-1CACD2B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600821" y="5974159"/>
            <a:ext cx="596855" cy="248294"/>
          </a:xfrm>
          <a:prstGeom prst="rect">
            <a:avLst/>
          </a:prstGeom>
        </p:spPr>
      </p:pic>
      <p:sp>
        <p:nvSpPr>
          <p:cNvPr id="25" name="Text Box 30">
            <a:extLst>
              <a:ext uri="{FF2B5EF4-FFF2-40B4-BE49-F238E27FC236}">
                <a16:creationId xmlns:a16="http://schemas.microsoft.com/office/drawing/2014/main" id="{0C7BCF8B-D806-4391-B8B8-8FDF41BDA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675" y="620691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D2F02AAC-69AA-49B0-921A-7ED51D550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26" y="6396584"/>
            <a:ext cx="7926569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*Número medio de empregados calculado com base nas indicações numéricas dadas pelas empresas entrevistadas.</a:t>
            </a:r>
          </a:p>
          <a:p>
            <a:r>
              <a:rPr lang="pt-PT" dirty="0"/>
              <a:t>**Faturação média calculada com base nos pontos médios de cada intervalo de classe.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A58B9E01-3480-4502-A5B7-C6346584377F}"/>
              </a:ext>
            </a:extLst>
          </p:cNvPr>
          <p:cNvSpPr txBox="1">
            <a:spLocks/>
          </p:cNvSpPr>
          <p:nvPr/>
        </p:nvSpPr>
        <p:spPr>
          <a:xfrm>
            <a:off x="8206204" y="908742"/>
            <a:ext cx="18656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PT" sz="1200" b="1" dirty="0">
                <a:latin typeface="Zilla Slab SemiBold" pitchFamily="2" charset="0"/>
                <a:ea typeface="Zilla Slab SemiBold" pitchFamily="2" charset="0"/>
                <a:cs typeface="Poppins SemiBold" panose="02000000000000000000" pitchFamily="2" charset="0"/>
              </a:rPr>
              <a:t>Nº medio empregados*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80BD6472-75DA-4B8F-9110-7A7FEBAD878A}"/>
              </a:ext>
            </a:extLst>
          </p:cNvPr>
          <p:cNvSpPr txBox="1">
            <a:spLocks/>
          </p:cNvSpPr>
          <p:nvPr/>
        </p:nvSpPr>
        <p:spPr>
          <a:xfrm>
            <a:off x="7047089" y="4173645"/>
            <a:ext cx="203292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PT" sz="1200" b="1" dirty="0">
                <a:latin typeface="Zilla Slab SemiBold" pitchFamily="2" charset="0"/>
                <a:ea typeface="Zilla Slab SemiBold" pitchFamily="2" charset="0"/>
                <a:cs typeface="Poppins SemiBold" panose="02000000000000000000" pitchFamily="2" charset="0"/>
              </a:rPr>
              <a:t>Valor médio de faturação**</a:t>
            </a:r>
          </a:p>
        </p:txBody>
      </p:sp>
      <p:pic>
        <p:nvPicPr>
          <p:cNvPr id="1026" name="Picture 2" descr="Empleados - Iconos gratis de social">
            <a:extLst>
              <a:ext uri="{FF2B5EF4-FFF2-40B4-BE49-F238E27FC236}">
                <a16:creationId xmlns:a16="http://schemas.microsoft.com/office/drawing/2014/main" id="{2511221E-0AF6-4EFD-A935-B5CAE5410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5098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8" y="775799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03862E0-601F-4FA2-B600-1A4356E149A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2522" y="3548444"/>
            <a:ext cx="579401" cy="546795"/>
          </a:xfrm>
          <a:prstGeom prst="rect">
            <a:avLst/>
          </a:prstGeom>
        </p:spPr>
      </p:pic>
      <p:sp>
        <p:nvSpPr>
          <p:cNvPr id="28" name="Text Box 42">
            <a:extLst>
              <a:ext uri="{FF2B5EF4-FFF2-40B4-BE49-F238E27FC236}">
                <a16:creationId xmlns:a16="http://schemas.microsoft.com/office/drawing/2014/main" id="{77F2E7AD-F3F5-454C-B4F5-B53EA13EE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2" y="277002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0" name="Text Box 42">
            <a:extLst>
              <a:ext uri="{FF2B5EF4-FFF2-40B4-BE49-F238E27FC236}">
                <a16:creationId xmlns:a16="http://schemas.microsoft.com/office/drawing/2014/main" id="{4109F290-2BED-483A-B0D0-3773E78C4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2" y="5539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440E633-C3FD-C225-B044-0729709A0C4B}"/>
              </a:ext>
            </a:extLst>
          </p:cNvPr>
          <p:cNvSpPr txBox="1"/>
          <p:nvPr/>
        </p:nvSpPr>
        <p:spPr>
          <a:xfrm>
            <a:off x="10142483" y="933672"/>
            <a:ext cx="340158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57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015F3A4-F038-704A-3574-EEE3E7A666B6}"/>
              </a:ext>
            </a:extLst>
          </p:cNvPr>
          <p:cNvSpPr txBox="1"/>
          <p:nvPr/>
        </p:nvSpPr>
        <p:spPr>
          <a:xfrm>
            <a:off x="10564454" y="933672"/>
            <a:ext cx="346570" cy="276999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65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3A8641A-CB47-79F7-28D7-CC149AE8D2DD}"/>
              </a:ext>
            </a:extLst>
          </p:cNvPr>
          <p:cNvSpPr txBox="1"/>
          <p:nvPr/>
        </p:nvSpPr>
        <p:spPr>
          <a:xfrm>
            <a:off x="9080018" y="4189032"/>
            <a:ext cx="848309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11,5 MM €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55B7EA77-A130-E81F-6878-0A3B97A79335}"/>
              </a:ext>
            </a:extLst>
          </p:cNvPr>
          <p:cNvSpPr txBox="1"/>
          <p:nvPr/>
        </p:nvSpPr>
        <p:spPr>
          <a:xfrm>
            <a:off x="10132180" y="4189032"/>
            <a:ext cx="869149" cy="276999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12,5 MM €</a:t>
            </a:r>
          </a:p>
        </p:txBody>
      </p:sp>
    </p:spTree>
    <p:extLst>
      <p:ext uri="{BB962C8B-B14F-4D97-AF65-F5344CB8AC3E}">
        <p14:creationId xmlns:p14="http://schemas.microsoft.com/office/powerpoint/2010/main" val="207858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>
            <a:extLst>
              <a:ext uri="{FF2B5EF4-FFF2-40B4-BE49-F238E27FC236}">
                <a16:creationId xmlns:a16="http://schemas.microsoft.com/office/drawing/2014/main" id="{44C42242-0C05-49EE-8E11-989E617ED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7200" y="5203185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2.182</a:t>
            </a:r>
          </a:p>
        </p:txBody>
      </p:sp>
      <p:sp>
        <p:nvSpPr>
          <p:cNvPr id="4" name="53 CuadroTexto">
            <a:extLst>
              <a:ext uri="{FF2B5EF4-FFF2-40B4-BE49-F238E27FC236}">
                <a16:creationId xmlns:a16="http://schemas.microsoft.com/office/drawing/2014/main" id="{1661A670-863C-44AC-9503-EB722E5A4028}"/>
              </a:ext>
            </a:extLst>
          </p:cNvPr>
          <p:cNvSpPr txBox="1"/>
          <p:nvPr/>
        </p:nvSpPr>
        <p:spPr>
          <a:xfrm>
            <a:off x="2582227" y="2980499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5" name="Picture 2" descr="Homepage">
            <a:extLst>
              <a:ext uri="{FF2B5EF4-FFF2-40B4-BE49-F238E27FC236}">
                <a16:creationId xmlns:a16="http://schemas.microsoft.com/office/drawing/2014/main" id="{3540B6C2-676D-4611-B068-61EC7DCC0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681163" y="2854436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Tarjetas de crédito Visa Classic y Oro de Novo Banco">
            <a:extLst>
              <a:ext uri="{FF2B5EF4-FFF2-40B4-BE49-F238E27FC236}">
                <a16:creationId xmlns:a16="http://schemas.microsoft.com/office/drawing/2014/main" id="{B727CD89-6685-4640-97AF-D45110192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714551" y="442590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41 Gráfico">
            <a:extLst>
              <a:ext uri="{FF2B5EF4-FFF2-40B4-BE49-F238E27FC236}">
                <a16:creationId xmlns:a16="http://schemas.microsoft.com/office/drawing/2014/main" id="{76641E04-0344-4DAA-B4D3-5D1B408FBA4C}"/>
              </a:ext>
            </a:extLst>
          </p:cNvPr>
          <p:cNvGraphicFramePr/>
          <p:nvPr/>
        </p:nvGraphicFramePr>
        <p:xfrm>
          <a:off x="1856852" y="2419967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9C1E8E1F-CFA0-421C-9A6D-331E2F20B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1856852" y="3429000"/>
            <a:ext cx="542595" cy="225722"/>
          </a:xfrm>
          <a:prstGeom prst="rect">
            <a:avLst/>
          </a:prstGeom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3A9B5878-2EAE-42EC-8073-BEF7CC86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440" y="2365345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1EDA62-4415-4B86-8F6D-492FC3025CF9}"/>
              </a:ext>
            </a:extLst>
          </p:cNvPr>
          <p:cNvSpPr txBox="1">
            <a:spLocks/>
          </p:cNvSpPr>
          <p:nvPr/>
        </p:nvSpPr>
        <p:spPr>
          <a:xfrm>
            <a:off x="3052789" y="682053"/>
            <a:ext cx="57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 de produtos de financiamento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0F74F8-DC7F-4F7C-8805-ECF8A5C066EF}"/>
              </a:ext>
            </a:extLst>
          </p:cNvPr>
          <p:cNvSpPr txBox="1">
            <a:spLocks/>
          </p:cNvSpPr>
          <p:nvPr/>
        </p:nvSpPr>
        <p:spPr>
          <a:xfrm>
            <a:off x="2557993" y="1935884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de financiamento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112BEB36-E2CD-4A30-A261-6446C18759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9155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pic>
        <p:nvPicPr>
          <p:cNvPr id="23" name="Picture 8" descr="Comunicado">
            <a:extLst>
              <a:ext uri="{FF2B5EF4-FFF2-40B4-BE49-F238E27FC236}">
                <a16:creationId xmlns:a16="http://schemas.microsoft.com/office/drawing/2014/main" id="{91EBA2B4-B047-4996-AD02-EBDFFA8C4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651217" y="4825982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n de icono financiaciÃ³n">
            <a:extLst>
              <a:ext uri="{FF2B5EF4-FFF2-40B4-BE49-F238E27FC236}">
                <a16:creationId xmlns:a16="http://schemas.microsoft.com/office/drawing/2014/main" id="{655E6EAA-BD83-4AB0-803B-0FC6D89C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52" y="1556689"/>
            <a:ext cx="826268" cy="8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A001A1E-47AE-4403-AEDC-72D53025A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751286" y="3976105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esultado de imagen de logo credito agricola portugal">
            <a:extLst>
              <a:ext uri="{FF2B5EF4-FFF2-40B4-BE49-F238E27FC236}">
                <a16:creationId xmlns:a16="http://schemas.microsoft.com/office/drawing/2014/main" id="{E0D54F5B-82ED-45E6-A657-8AE9EAAF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03" y="2724888"/>
            <a:ext cx="336137" cy="2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101D747-6CC2-4C43-9110-8C205E060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1107" y="2902775"/>
            <a:ext cx="1244570" cy="239340"/>
          </a:xfrm>
          <a:prstGeom prst="rect">
            <a:avLst/>
          </a:prstGeom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744ED8E9-9B3C-F759-F21D-F6B3B4EAD878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54" name="Picture 2" descr="Imagen relacionada">
              <a:extLst>
                <a:ext uri="{FF2B5EF4-FFF2-40B4-BE49-F238E27FC236}">
                  <a16:creationId xmlns:a16="http://schemas.microsoft.com/office/drawing/2014/main" id="{DDC75E79-DBEB-A3B7-5BB6-06278A4D2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n relacionada">
              <a:extLst>
                <a:ext uri="{FF2B5EF4-FFF2-40B4-BE49-F238E27FC236}">
                  <a16:creationId xmlns:a16="http://schemas.microsoft.com/office/drawing/2014/main" id="{97CF0668-D680-7831-41E0-30BFD2C0A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Imagen relacionada">
            <a:extLst>
              <a:ext uri="{FF2B5EF4-FFF2-40B4-BE49-F238E27FC236}">
                <a16:creationId xmlns:a16="http://schemas.microsoft.com/office/drawing/2014/main" id="{F4E0C02A-C283-3B18-9EC7-A074D2246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4460867" y="4718993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kinter-logo - Asempreses">
            <a:extLst>
              <a:ext uri="{FF2B5EF4-FFF2-40B4-BE49-F238E27FC236}">
                <a16:creationId xmlns:a16="http://schemas.microsoft.com/office/drawing/2014/main" id="{6F854F3D-9303-5222-C036-92E75E3C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115" y="2437500"/>
            <a:ext cx="560879" cy="1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de logo eurobic portugal">
            <a:extLst>
              <a:ext uri="{FF2B5EF4-FFF2-40B4-BE49-F238E27FC236}">
                <a16:creationId xmlns:a16="http://schemas.microsoft.com/office/drawing/2014/main" id="{F436A23D-5F05-96F5-0E7A-CE57EBA50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01" y="2553315"/>
            <a:ext cx="647035" cy="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94 CuadroTexto">
            <a:extLst>
              <a:ext uri="{FF2B5EF4-FFF2-40B4-BE49-F238E27FC236}">
                <a16:creationId xmlns:a16="http://schemas.microsoft.com/office/drawing/2014/main" id="{91734820-D906-476F-6FF6-B09BD3881075}"/>
              </a:ext>
            </a:extLst>
          </p:cNvPr>
          <p:cNvSpPr txBox="1"/>
          <p:nvPr/>
        </p:nvSpPr>
        <p:spPr>
          <a:xfrm>
            <a:off x="4857063" y="306750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-2,7 pp</a:t>
            </a:r>
          </a:p>
        </p:txBody>
      </p:sp>
      <p:pic>
        <p:nvPicPr>
          <p:cNvPr id="22" name="Picture 2" descr="Imagen relacionada">
            <a:extLst>
              <a:ext uri="{FF2B5EF4-FFF2-40B4-BE49-F238E27FC236}">
                <a16:creationId xmlns:a16="http://schemas.microsoft.com/office/drawing/2014/main" id="{D21DE9AB-5318-DFF8-4134-26F8D6901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5806429" y="2693022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194 CuadroTexto">
            <a:extLst>
              <a:ext uri="{FF2B5EF4-FFF2-40B4-BE49-F238E27FC236}">
                <a16:creationId xmlns:a16="http://schemas.microsoft.com/office/drawing/2014/main" id="{BFC00069-0838-AA76-501E-E6AC2EB4994F}"/>
              </a:ext>
            </a:extLst>
          </p:cNvPr>
          <p:cNvSpPr txBox="1"/>
          <p:nvPr/>
        </p:nvSpPr>
        <p:spPr>
          <a:xfrm>
            <a:off x="4996505" y="416443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+0,6 pp</a:t>
            </a:r>
          </a:p>
        </p:txBody>
      </p:sp>
      <p:sp>
        <p:nvSpPr>
          <p:cNvPr id="28" name="194 CuadroTexto">
            <a:extLst>
              <a:ext uri="{FF2B5EF4-FFF2-40B4-BE49-F238E27FC236}">
                <a16:creationId xmlns:a16="http://schemas.microsoft.com/office/drawing/2014/main" id="{BEFF8BD8-B680-F672-6CE3-D8340E3F99A3}"/>
              </a:ext>
            </a:extLst>
          </p:cNvPr>
          <p:cNvSpPr txBox="1"/>
          <p:nvPr/>
        </p:nvSpPr>
        <p:spPr>
          <a:xfrm>
            <a:off x="3917707" y="488123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+2,9 pp</a:t>
            </a:r>
          </a:p>
        </p:txBody>
      </p:sp>
      <p:sp>
        <p:nvSpPr>
          <p:cNvPr id="29" name="194 CuadroTexto">
            <a:extLst>
              <a:ext uri="{FF2B5EF4-FFF2-40B4-BE49-F238E27FC236}">
                <a16:creationId xmlns:a16="http://schemas.microsoft.com/office/drawing/2014/main" id="{9D4CF6B8-E185-8B7A-61A8-7C4B29473CF0}"/>
              </a:ext>
            </a:extLst>
          </p:cNvPr>
          <p:cNvSpPr txBox="1"/>
          <p:nvPr/>
        </p:nvSpPr>
        <p:spPr>
          <a:xfrm>
            <a:off x="1994633" y="455810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+1,2 pp</a:t>
            </a:r>
          </a:p>
        </p:txBody>
      </p:sp>
      <p:sp>
        <p:nvSpPr>
          <p:cNvPr id="30" name="194 CuadroTexto">
            <a:extLst>
              <a:ext uri="{FF2B5EF4-FFF2-40B4-BE49-F238E27FC236}">
                <a16:creationId xmlns:a16="http://schemas.microsoft.com/office/drawing/2014/main" id="{BF14112B-7F00-B26F-ADCE-14825F2932EA}"/>
              </a:ext>
            </a:extLst>
          </p:cNvPr>
          <p:cNvSpPr txBox="1"/>
          <p:nvPr/>
        </p:nvSpPr>
        <p:spPr>
          <a:xfrm>
            <a:off x="1785345" y="362593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+0,5 pp</a:t>
            </a:r>
          </a:p>
        </p:txBody>
      </p:sp>
      <p:sp>
        <p:nvSpPr>
          <p:cNvPr id="33" name="194 CuadroTexto">
            <a:extLst>
              <a:ext uri="{FF2B5EF4-FFF2-40B4-BE49-F238E27FC236}">
                <a16:creationId xmlns:a16="http://schemas.microsoft.com/office/drawing/2014/main" id="{5984E7A6-C30B-2EA0-AED7-5AABA823F79C}"/>
              </a:ext>
            </a:extLst>
          </p:cNvPr>
          <p:cNvSpPr txBox="1"/>
          <p:nvPr/>
        </p:nvSpPr>
        <p:spPr>
          <a:xfrm>
            <a:off x="1930104" y="305808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-0,4 pp</a:t>
            </a:r>
          </a:p>
        </p:txBody>
      </p:sp>
      <p:sp>
        <p:nvSpPr>
          <p:cNvPr id="63" name="194 CuadroTexto">
            <a:extLst>
              <a:ext uri="{FF2B5EF4-FFF2-40B4-BE49-F238E27FC236}">
                <a16:creationId xmlns:a16="http://schemas.microsoft.com/office/drawing/2014/main" id="{04642E0E-91D4-C547-F2F9-8CD9B29C5F28}"/>
              </a:ext>
            </a:extLst>
          </p:cNvPr>
          <p:cNvSpPr txBox="1"/>
          <p:nvPr/>
        </p:nvSpPr>
        <p:spPr>
          <a:xfrm>
            <a:off x="2017142" y="270088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-0,7 pp</a:t>
            </a:r>
          </a:p>
        </p:txBody>
      </p:sp>
      <p:sp>
        <p:nvSpPr>
          <p:cNvPr id="22528" name="194 CuadroTexto">
            <a:extLst>
              <a:ext uri="{FF2B5EF4-FFF2-40B4-BE49-F238E27FC236}">
                <a16:creationId xmlns:a16="http://schemas.microsoft.com/office/drawing/2014/main" id="{DB5DC922-435B-AE4B-76DD-C62188FBD6C5}"/>
              </a:ext>
            </a:extLst>
          </p:cNvPr>
          <p:cNvSpPr txBox="1"/>
          <p:nvPr/>
        </p:nvSpPr>
        <p:spPr>
          <a:xfrm>
            <a:off x="1970492" y="250084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+2,6 pp</a:t>
            </a:r>
          </a:p>
        </p:txBody>
      </p:sp>
      <p:sp>
        <p:nvSpPr>
          <p:cNvPr id="22529" name="194 CuadroTexto">
            <a:extLst>
              <a:ext uri="{FF2B5EF4-FFF2-40B4-BE49-F238E27FC236}">
                <a16:creationId xmlns:a16="http://schemas.microsoft.com/office/drawing/2014/main" id="{7DAF7D6B-86FB-9284-5519-8696291E7598}"/>
              </a:ext>
            </a:extLst>
          </p:cNvPr>
          <p:cNvSpPr txBox="1"/>
          <p:nvPr/>
        </p:nvSpPr>
        <p:spPr>
          <a:xfrm>
            <a:off x="2906493" y="230102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+0,9 pp</a:t>
            </a:r>
          </a:p>
        </p:txBody>
      </p:sp>
      <p:graphicFrame>
        <p:nvGraphicFramePr>
          <p:cNvPr id="22530" name="41 Gráfico">
            <a:extLst>
              <a:ext uri="{FF2B5EF4-FFF2-40B4-BE49-F238E27FC236}">
                <a16:creationId xmlns:a16="http://schemas.microsoft.com/office/drawing/2014/main" id="{F829F219-B03D-9956-3A86-6996E69BA684}"/>
              </a:ext>
            </a:extLst>
          </p:cNvPr>
          <p:cNvGraphicFramePr/>
          <p:nvPr/>
        </p:nvGraphicFramePr>
        <p:xfrm>
          <a:off x="7802632" y="1272910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2531" name="CuadroTexto 22530">
            <a:extLst>
              <a:ext uri="{FF2B5EF4-FFF2-40B4-BE49-F238E27FC236}">
                <a16:creationId xmlns:a16="http://schemas.microsoft.com/office/drawing/2014/main" id="{D2010D45-79E9-E634-5B8D-E7B20A9DFFD9}"/>
              </a:ext>
            </a:extLst>
          </p:cNvPr>
          <p:cNvSpPr txBox="1">
            <a:spLocks/>
          </p:cNvSpPr>
          <p:nvPr/>
        </p:nvSpPr>
        <p:spPr>
          <a:xfrm>
            <a:off x="7802632" y="1017514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Empréstimos MLP</a:t>
            </a:r>
          </a:p>
        </p:txBody>
      </p:sp>
      <p:pic>
        <p:nvPicPr>
          <p:cNvPr id="22533" name="Picture 2" descr="Homepage">
            <a:extLst>
              <a:ext uri="{FF2B5EF4-FFF2-40B4-BE49-F238E27FC236}">
                <a16:creationId xmlns:a16="http://schemas.microsoft.com/office/drawing/2014/main" id="{360320F6-3A5A-1B2E-9FDB-1BDFF78E6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980075" y="1734834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Imagen 22533">
            <a:extLst>
              <a:ext uri="{FF2B5EF4-FFF2-40B4-BE49-F238E27FC236}">
                <a16:creationId xmlns:a16="http://schemas.microsoft.com/office/drawing/2014/main" id="{6782DD00-98DF-1CC9-274A-92CA1F464F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7632709" y="2200388"/>
            <a:ext cx="542595" cy="225722"/>
          </a:xfrm>
          <a:prstGeom prst="rect">
            <a:avLst/>
          </a:prstGeom>
        </p:spPr>
      </p:pic>
      <p:pic>
        <p:nvPicPr>
          <p:cNvPr id="2253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089C5B3-6A05-DACD-CEFB-5156956AC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129818" y="2535634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omunicado">
            <a:extLst>
              <a:ext uri="{FF2B5EF4-FFF2-40B4-BE49-F238E27FC236}">
                <a16:creationId xmlns:a16="http://schemas.microsoft.com/office/drawing/2014/main" id="{DCD74D77-725B-D6AB-48BE-7FBD54DFB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9505531" y="3241993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10" descr="Tarjetas de crédito Visa Classic y Oro de Novo Banco">
            <a:extLst>
              <a:ext uri="{FF2B5EF4-FFF2-40B4-BE49-F238E27FC236}">
                <a16:creationId xmlns:a16="http://schemas.microsoft.com/office/drawing/2014/main" id="{54E96E3C-C72C-D073-27CF-E5B78FCC07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631020" y="3062458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8" name="Text Box 8">
            <a:extLst>
              <a:ext uri="{FF2B5EF4-FFF2-40B4-BE49-F238E27FC236}">
                <a16:creationId xmlns:a16="http://schemas.microsoft.com/office/drawing/2014/main" id="{813E8A86-4CF4-BB38-E694-B7D0E4678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6151" y="3538865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509</a:t>
            </a:r>
          </a:p>
        </p:txBody>
      </p:sp>
      <p:pic>
        <p:nvPicPr>
          <p:cNvPr id="22540" name="Picture 2" descr="Resultado de imagen de logo credito agricola portugal">
            <a:extLst>
              <a:ext uri="{FF2B5EF4-FFF2-40B4-BE49-F238E27FC236}">
                <a16:creationId xmlns:a16="http://schemas.microsoft.com/office/drawing/2014/main" id="{C2ED8666-9619-DD0D-5C38-82FD8355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10" y="1607593"/>
            <a:ext cx="277799" cy="1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Imagen 22540">
            <a:extLst>
              <a:ext uri="{FF2B5EF4-FFF2-40B4-BE49-F238E27FC236}">
                <a16:creationId xmlns:a16="http://schemas.microsoft.com/office/drawing/2014/main" id="{B35E3591-FC4F-3B50-BA6A-952C9FC7BE7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1020" y="1772669"/>
            <a:ext cx="935064" cy="179820"/>
          </a:xfrm>
          <a:prstGeom prst="rect">
            <a:avLst/>
          </a:prstGeom>
        </p:spPr>
      </p:pic>
      <p:sp>
        <p:nvSpPr>
          <p:cNvPr id="22542" name="Text Box 8">
            <a:extLst>
              <a:ext uri="{FF2B5EF4-FFF2-40B4-BE49-F238E27FC236}">
                <a16:creationId xmlns:a16="http://schemas.microsoft.com/office/drawing/2014/main" id="{444311BA-3AFA-24A5-734C-D18C89BCD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897" y="1312830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2543" name="Picture 4" descr="Resultado de imagen de icono empréstimos">
            <a:extLst>
              <a:ext uri="{FF2B5EF4-FFF2-40B4-BE49-F238E27FC236}">
                <a16:creationId xmlns:a16="http://schemas.microsoft.com/office/drawing/2014/main" id="{D4498A8E-38CF-9CB1-AA51-08727041E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346" y="890358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2" descr="Bankinter-logo - Asempreses">
            <a:extLst>
              <a:ext uri="{FF2B5EF4-FFF2-40B4-BE49-F238E27FC236}">
                <a16:creationId xmlns:a16="http://schemas.microsoft.com/office/drawing/2014/main" id="{2141A3BD-EE9C-89C1-8C80-05E2406D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10" y="1445067"/>
            <a:ext cx="560879" cy="1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7" name="194 CuadroTexto">
            <a:extLst>
              <a:ext uri="{FF2B5EF4-FFF2-40B4-BE49-F238E27FC236}">
                <a16:creationId xmlns:a16="http://schemas.microsoft.com/office/drawing/2014/main" id="{654692EE-B80B-0E2B-2DFF-9C2D6C14C7A2}"/>
              </a:ext>
            </a:extLst>
          </p:cNvPr>
          <p:cNvSpPr txBox="1"/>
          <p:nvPr/>
        </p:nvSpPr>
        <p:spPr>
          <a:xfrm>
            <a:off x="10040108" y="187789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-4,1 pp</a:t>
            </a:r>
          </a:p>
        </p:txBody>
      </p:sp>
      <p:pic>
        <p:nvPicPr>
          <p:cNvPr id="22548" name="Picture 2" descr="Imagen relacionada">
            <a:extLst>
              <a:ext uri="{FF2B5EF4-FFF2-40B4-BE49-F238E27FC236}">
                <a16:creationId xmlns:a16="http://schemas.microsoft.com/office/drawing/2014/main" id="{D6937C06-6C32-3883-6993-BEB2C7C74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10740133" y="1595491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9" name="194 CuadroTexto">
            <a:extLst>
              <a:ext uri="{FF2B5EF4-FFF2-40B4-BE49-F238E27FC236}">
                <a16:creationId xmlns:a16="http://schemas.microsoft.com/office/drawing/2014/main" id="{D1750201-94CF-FF98-0C74-6697A046EE18}"/>
              </a:ext>
            </a:extLst>
          </p:cNvPr>
          <p:cNvSpPr txBox="1"/>
          <p:nvPr/>
        </p:nvSpPr>
        <p:spPr>
          <a:xfrm>
            <a:off x="10345068" y="267033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-1,2 pp</a:t>
            </a:r>
          </a:p>
        </p:txBody>
      </p:sp>
      <p:sp>
        <p:nvSpPr>
          <p:cNvPr id="22550" name="194 CuadroTexto">
            <a:extLst>
              <a:ext uri="{FF2B5EF4-FFF2-40B4-BE49-F238E27FC236}">
                <a16:creationId xmlns:a16="http://schemas.microsoft.com/office/drawing/2014/main" id="{F2F056BD-B5B5-7326-2D5B-B4EF4F03BDFB}"/>
              </a:ext>
            </a:extLst>
          </p:cNvPr>
          <p:cNvSpPr txBox="1"/>
          <p:nvPr/>
        </p:nvSpPr>
        <p:spPr>
          <a:xfrm>
            <a:off x="9678285" y="325115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+4,6 pp</a:t>
            </a:r>
          </a:p>
        </p:txBody>
      </p:sp>
      <p:pic>
        <p:nvPicPr>
          <p:cNvPr id="22551" name="Picture 2" descr="Imagen relacionada">
            <a:extLst>
              <a:ext uri="{FF2B5EF4-FFF2-40B4-BE49-F238E27FC236}">
                <a16:creationId xmlns:a16="http://schemas.microsoft.com/office/drawing/2014/main" id="{8B0576F6-3856-91C8-B189-F7E94E5DA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10224968" y="3116730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52" name="194 CuadroTexto">
            <a:extLst>
              <a:ext uri="{FF2B5EF4-FFF2-40B4-BE49-F238E27FC236}">
                <a16:creationId xmlns:a16="http://schemas.microsoft.com/office/drawing/2014/main" id="{924F9CC3-2201-4B6C-EB2E-61339D633611}"/>
              </a:ext>
            </a:extLst>
          </p:cNvPr>
          <p:cNvSpPr txBox="1"/>
          <p:nvPr/>
        </p:nvSpPr>
        <p:spPr>
          <a:xfrm>
            <a:off x="7778494" y="319336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+1,0 pp</a:t>
            </a:r>
          </a:p>
        </p:txBody>
      </p:sp>
      <p:sp>
        <p:nvSpPr>
          <p:cNvPr id="22553" name="194 CuadroTexto">
            <a:extLst>
              <a:ext uri="{FF2B5EF4-FFF2-40B4-BE49-F238E27FC236}">
                <a16:creationId xmlns:a16="http://schemas.microsoft.com/office/drawing/2014/main" id="{F1DE0C06-A0F5-6AB7-6A6E-423764516C8D}"/>
              </a:ext>
            </a:extLst>
          </p:cNvPr>
          <p:cNvSpPr txBox="1"/>
          <p:nvPr/>
        </p:nvSpPr>
        <p:spPr>
          <a:xfrm>
            <a:off x="7583273" y="241044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+3,2 pp</a:t>
            </a:r>
          </a:p>
        </p:txBody>
      </p:sp>
      <p:sp>
        <p:nvSpPr>
          <p:cNvPr id="22554" name="194 CuadroTexto">
            <a:extLst>
              <a:ext uri="{FF2B5EF4-FFF2-40B4-BE49-F238E27FC236}">
                <a16:creationId xmlns:a16="http://schemas.microsoft.com/office/drawing/2014/main" id="{807E229B-4600-62D2-B8AB-B4A5D3CC9220}"/>
              </a:ext>
            </a:extLst>
          </p:cNvPr>
          <p:cNvSpPr txBox="1"/>
          <p:nvPr/>
        </p:nvSpPr>
        <p:spPr>
          <a:xfrm>
            <a:off x="7838484" y="186257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0,0 pp</a:t>
            </a:r>
          </a:p>
        </p:txBody>
      </p:sp>
      <p:sp>
        <p:nvSpPr>
          <p:cNvPr id="22555" name="194 CuadroTexto">
            <a:extLst>
              <a:ext uri="{FF2B5EF4-FFF2-40B4-BE49-F238E27FC236}">
                <a16:creationId xmlns:a16="http://schemas.microsoft.com/office/drawing/2014/main" id="{0193D6C2-4727-4527-189D-F2B66D180475}"/>
              </a:ext>
            </a:extLst>
          </p:cNvPr>
          <p:cNvSpPr txBox="1"/>
          <p:nvPr/>
        </p:nvSpPr>
        <p:spPr>
          <a:xfrm>
            <a:off x="7862524" y="156611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+0,3 pp</a:t>
            </a:r>
          </a:p>
        </p:txBody>
      </p:sp>
      <p:sp>
        <p:nvSpPr>
          <p:cNvPr id="22556" name="194 CuadroTexto">
            <a:extLst>
              <a:ext uri="{FF2B5EF4-FFF2-40B4-BE49-F238E27FC236}">
                <a16:creationId xmlns:a16="http://schemas.microsoft.com/office/drawing/2014/main" id="{6067607B-1AD6-89B5-E212-E75AA671DEC5}"/>
              </a:ext>
            </a:extLst>
          </p:cNvPr>
          <p:cNvSpPr txBox="1"/>
          <p:nvPr/>
        </p:nvSpPr>
        <p:spPr>
          <a:xfrm>
            <a:off x="8342675" y="131334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-0,2 pp</a:t>
            </a:r>
          </a:p>
        </p:txBody>
      </p:sp>
      <p:graphicFrame>
        <p:nvGraphicFramePr>
          <p:cNvPr id="22557" name="41 Gráfico">
            <a:extLst>
              <a:ext uri="{FF2B5EF4-FFF2-40B4-BE49-F238E27FC236}">
                <a16:creationId xmlns:a16="http://schemas.microsoft.com/office/drawing/2014/main" id="{33D60F7E-9480-40F0-5C77-049FD94C2CFE}"/>
              </a:ext>
            </a:extLst>
          </p:cNvPr>
          <p:cNvGraphicFramePr/>
          <p:nvPr/>
        </p:nvGraphicFramePr>
        <p:xfrm>
          <a:off x="7800794" y="4059664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22558" name="CuadroTexto 22557">
            <a:extLst>
              <a:ext uri="{FF2B5EF4-FFF2-40B4-BE49-F238E27FC236}">
                <a16:creationId xmlns:a16="http://schemas.microsoft.com/office/drawing/2014/main" id="{1C080FAA-A560-A0E4-604F-A9371E39BC6E}"/>
              </a:ext>
            </a:extLst>
          </p:cNvPr>
          <p:cNvSpPr txBox="1">
            <a:spLocks/>
          </p:cNvSpPr>
          <p:nvPr/>
        </p:nvSpPr>
        <p:spPr>
          <a:xfrm>
            <a:off x="7800794" y="3804268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Contas correntes/descobertos</a:t>
            </a:r>
          </a:p>
        </p:txBody>
      </p:sp>
      <p:sp>
        <p:nvSpPr>
          <p:cNvPr id="22564" name="Text Box 8">
            <a:extLst>
              <a:ext uri="{FF2B5EF4-FFF2-40B4-BE49-F238E27FC236}">
                <a16:creationId xmlns:a16="http://schemas.microsoft.com/office/drawing/2014/main" id="{FB66BCFF-7CBC-D3CD-2938-791CD2B77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313" y="6447541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443</a:t>
            </a:r>
          </a:p>
        </p:txBody>
      </p:sp>
      <p:sp>
        <p:nvSpPr>
          <p:cNvPr id="22568" name="Text Box 8">
            <a:extLst>
              <a:ext uri="{FF2B5EF4-FFF2-40B4-BE49-F238E27FC236}">
                <a16:creationId xmlns:a16="http://schemas.microsoft.com/office/drawing/2014/main" id="{2A4A1C8C-FF33-8A8F-0782-3AF12836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6974" y="4135314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2569" name="Picture 8" descr="https://image.freepik.com/iconos-gratis/billetes-de-euro-de-pila_318-56433.jpg">
            <a:extLst>
              <a:ext uri="{FF2B5EF4-FFF2-40B4-BE49-F238E27FC236}">
                <a16:creationId xmlns:a16="http://schemas.microsoft.com/office/drawing/2014/main" id="{9CDC99D6-0358-7B9E-A0D1-8271266B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-69000"/>
                    </a14:imgEffect>
                    <a14:imgEffect>
                      <a14:saturation sat="1000"/>
                    </a14:imgEffect>
                    <a14:imgEffect>
                      <a14:brightnessContrast bright="40000" contras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744" y="3700941"/>
            <a:ext cx="550328" cy="5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72" name="Picture 2" descr="Homepage">
            <a:extLst>
              <a:ext uri="{FF2B5EF4-FFF2-40B4-BE49-F238E27FC236}">
                <a16:creationId xmlns:a16="http://schemas.microsoft.com/office/drawing/2014/main" id="{B3A4FE06-3525-77C2-31B9-C703A94A1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942450" y="4557472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73" name="194 CuadroTexto">
            <a:extLst>
              <a:ext uri="{FF2B5EF4-FFF2-40B4-BE49-F238E27FC236}">
                <a16:creationId xmlns:a16="http://schemas.microsoft.com/office/drawing/2014/main" id="{A809ED5B-AA9F-2B47-B3C9-06B876BBD648}"/>
              </a:ext>
            </a:extLst>
          </p:cNvPr>
          <p:cNvSpPr txBox="1"/>
          <p:nvPr/>
        </p:nvSpPr>
        <p:spPr>
          <a:xfrm>
            <a:off x="10002483" y="470052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-1,5 pp</a:t>
            </a:r>
          </a:p>
        </p:txBody>
      </p:sp>
      <p:pic>
        <p:nvPicPr>
          <p:cNvPr id="22574" name="Picture 8" descr="Comunicado">
            <a:extLst>
              <a:ext uri="{FF2B5EF4-FFF2-40B4-BE49-F238E27FC236}">
                <a16:creationId xmlns:a16="http://schemas.microsoft.com/office/drawing/2014/main" id="{338FAA78-87EE-DAD1-D315-96644A3F2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111476" y="5260528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75" name="194 CuadroTexto">
            <a:extLst>
              <a:ext uri="{FF2B5EF4-FFF2-40B4-BE49-F238E27FC236}">
                <a16:creationId xmlns:a16="http://schemas.microsoft.com/office/drawing/2014/main" id="{7FF9EB32-273C-7126-B2C9-770E93F9AB7C}"/>
              </a:ext>
            </a:extLst>
          </p:cNvPr>
          <p:cNvSpPr txBox="1"/>
          <p:nvPr/>
        </p:nvSpPr>
        <p:spPr>
          <a:xfrm>
            <a:off x="10284230" y="526968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+3,7 pp</a:t>
            </a:r>
          </a:p>
        </p:txBody>
      </p:sp>
      <p:pic>
        <p:nvPicPr>
          <p:cNvPr id="22576" name="Picture 2" descr="Imagen relacionada">
            <a:extLst>
              <a:ext uri="{FF2B5EF4-FFF2-40B4-BE49-F238E27FC236}">
                <a16:creationId xmlns:a16="http://schemas.microsoft.com/office/drawing/2014/main" id="{A79A6D12-CDA8-692D-9926-5C022B6F8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10830913" y="5135265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77" name="Picture 10" descr="Tarjetas de crédito Visa Classic y Oro de Novo Banco">
            <a:extLst>
              <a:ext uri="{FF2B5EF4-FFF2-40B4-BE49-F238E27FC236}">
                <a16:creationId xmlns:a16="http://schemas.microsoft.com/office/drawing/2014/main" id="{DF060ECB-3523-5026-2F32-6872B6C79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614701" y="6027970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78" name="194 CuadroTexto">
            <a:extLst>
              <a:ext uri="{FF2B5EF4-FFF2-40B4-BE49-F238E27FC236}">
                <a16:creationId xmlns:a16="http://schemas.microsoft.com/office/drawing/2014/main" id="{4CA51A1A-04A4-8F90-F955-6E4BE9D4714C}"/>
              </a:ext>
            </a:extLst>
          </p:cNvPr>
          <p:cNvSpPr txBox="1"/>
          <p:nvPr/>
        </p:nvSpPr>
        <p:spPr>
          <a:xfrm>
            <a:off x="9817798" y="614079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+1,8 pp</a:t>
            </a:r>
          </a:p>
        </p:txBody>
      </p:sp>
      <p:pic>
        <p:nvPicPr>
          <p:cNvPr id="2257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F20AC5D-2354-3657-40B8-6BB2133A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681804" y="5846812"/>
            <a:ext cx="991082" cy="177991"/>
          </a:xfrm>
          <a:prstGeom prst="rect">
            <a:avLst/>
          </a:prstGeom>
          <a:noFill/>
        </p:spPr>
      </p:pic>
      <p:sp>
        <p:nvSpPr>
          <p:cNvPr id="22580" name="194 CuadroTexto">
            <a:extLst>
              <a:ext uri="{FF2B5EF4-FFF2-40B4-BE49-F238E27FC236}">
                <a16:creationId xmlns:a16="http://schemas.microsoft.com/office/drawing/2014/main" id="{E07A23BB-99FB-10E0-E743-ABE3C6938E9A}"/>
              </a:ext>
            </a:extLst>
          </p:cNvPr>
          <p:cNvSpPr txBox="1"/>
          <p:nvPr/>
        </p:nvSpPr>
        <p:spPr>
          <a:xfrm>
            <a:off x="7904006" y="598297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-2,1 pp</a:t>
            </a:r>
          </a:p>
        </p:txBody>
      </p:sp>
      <p:pic>
        <p:nvPicPr>
          <p:cNvPr id="22582" name="Picture 2" descr="Imagen relacionada">
            <a:extLst>
              <a:ext uri="{FF2B5EF4-FFF2-40B4-BE49-F238E27FC236}">
                <a16:creationId xmlns:a16="http://schemas.microsoft.com/office/drawing/2014/main" id="{F4C73661-AB39-46BD-94B4-3EB7258DB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7369026" y="5685769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83" name="Imagen 22582">
            <a:extLst>
              <a:ext uri="{FF2B5EF4-FFF2-40B4-BE49-F238E27FC236}">
                <a16:creationId xmlns:a16="http://schemas.microsoft.com/office/drawing/2014/main" id="{E60C9B21-0161-CA86-24CA-3E6D288B4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7612968" y="5159380"/>
            <a:ext cx="542595" cy="225722"/>
          </a:xfrm>
          <a:prstGeom prst="rect">
            <a:avLst/>
          </a:prstGeom>
        </p:spPr>
      </p:pic>
      <p:sp>
        <p:nvSpPr>
          <p:cNvPr id="22584" name="194 CuadroTexto">
            <a:extLst>
              <a:ext uri="{FF2B5EF4-FFF2-40B4-BE49-F238E27FC236}">
                <a16:creationId xmlns:a16="http://schemas.microsoft.com/office/drawing/2014/main" id="{CBF83770-3CF2-B3BE-C17B-92FF98090A4B}"/>
              </a:ext>
            </a:extLst>
          </p:cNvPr>
          <p:cNvSpPr txBox="1"/>
          <p:nvPr/>
        </p:nvSpPr>
        <p:spPr>
          <a:xfrm>
            <a:off x="7616215" y="534128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-0,4 pp</a:t>
            </a:r>
          </a:p>
        </p:txBody>
      </p:sp>
      <p:pic>
        <p:nvPicPr>
          <p:cNvPr id="22585" name="Imagen 22584">
            <a:extLst>
              <a:ext uri="{FF2B5EF4-FFF2-40B4-BE49-F238E27FC236}">
                <a16:creationId xmlns:a16="http://schemas.microsoft.com/office/drawing/2014/main" id="{B956BD8E-6FEB-0EBE-FDD1-6F8C1DC9CA8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7529" y="4706785"/>
            <a:ext cx="935064" cy="179820"/>
          </a:xfrm>
          <a:prstGeom prst="rect">
            <a:avLst/>
          </a:prstGeom>
        </p:spPr>
      </p:pic>
      <p:pic>
        <p:nvPicPr>
          <p:cNvPr id="22586" name="Picture 4" descr="Resultado de imagen de logo eurobic portugal">
            <a:extLst>
              <a:ext uri="{FF2B5EF4-FFF2-40B4-BE49-F238E27FC236}">
                <a16:creationId xmlns:a16="http://schemas.microsoft.com/office/drawing/2014/main" id="{5C325354-E6A8-CC65-4EE8-9D58C27E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104" y="4492247"/>
            <a:ext cx="534740" cy="1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87" name="Picture 2" descr="Resultado de imagen de logo credito agricola portugal">
            <a:extLst>
              <a:ext uri="{FF2B5EF4-FFF2-40B4-BE49-F238E27FC236}">
                <a16:creationId xmlns:a16="http://schemas.microsoft.com/office/drawing/2014/main" id="{56C4CD48-45B1-26F8-4C9E-812612D95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175" y="4301896"/>
            <a:ext cx="277799" cy="1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88" name="194 CuadroTexto">
            <a:extLst>
              <a:ext uri="{FF2B5EF4-FFF2-40B4-BE49-F238E27FC236}">
                <a16:creationId xmlns:a16="http://schemas.microsoft.com/office/drawing/2014/main" id="{0870BDE8-75B6-CD8C-D4F1-0D8476A25247}"/>
              </a:ext>
            </a:extLst>
          </p:cNvPr>
          <p:cNvSpPr txBox="1"/>
          <p:nvPr/>
        </p:nvSpPr>
        <p:spPr>
          <a:xfrm>
            <a:off x="7700004" y="479120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-0,54 pp</a:t>
            </a:r>
          </a:p>
        </p:txBody>
      </p:sp>
      <p:sp>
        <p:nvSpPr>
          <p:cNvPr id="22589" name="194 CuadroTexto">
            <a:extLst>
              <a:ext uri="{FF2B5EF4-FFF2-40B4-BE49-F238E27FC236}">
                <a16:creationId xmlns:a16="http://schemas.microsoft.com/office/drawing/2014/main" id="{E765B1A3-BE1B-C21A-5F0A-F82CCC73C294}"/>
              </a:ext>
            </a:extLst>
          </p:cNvPr>
          <p:cNvSpPr txBox="1"/>
          <p:nvPr/>
        </p:nvSpPr>
        <p:spPr>
          <a:xfrm>
            <a:off x="7488871" y="443401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0,0 pp</a:t>
            </a:r>
          </a:p>
        </p:txBody>
      </p:sp>
      <p:sp>
        <p:nvSpPr>
          <p:cNvPr id="22590" name="194 CuadroTexto">
            <a:extLst>
              <a:ext uri="{FF2B5EF4-FFF2-40B4-BE49-F238E27FC236}">
                <a16:creationId xmlns:a16="http://schemas.microsoft.com/office/drawing/2014/main" id="{2E90EBF2-B23C-71E2-9449-06F93462A081}"/>
              </a:ext>
            </a:extLst>
          </p:cNvPr>
          <p:cNvSpPr txBox="1"/>
          <p:nvPr/>
        </p:nvSpPr>
        <p:spPr>
          <a:xfrm>
            <a:off x="8044598" y="420906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-0,7 pp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624709-6AE7-269E-E0E9-93DDDCBAD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D5F0799-4A16-1ED3-0945-66D9C4687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2841938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8218DBF-C080-0939-CB88-414D25AEC458}"/>
              </a:ext>
            </a:extLst>
          </p:cNvPr>
          <p:cNvSpPr txBox="1">
            <a:spLocks/>
          </p:cNvSpPr>
          <p:nvPr/>
        </p:nvSpPr>
        <p:spPr>
          <a:xfrm>
            <a:off x="3052789" y="682053"/>
            <a:ext cx="57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 de produtos de financiamento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5" name="Text Box 19">
            <a:extLst>
              <a:ext uri="{FF2B5EF4-FFF2-40B4-BE49-F238E27FC236}">
                <a16:creationId xmlns:a16="http://schemas.microsoft.com/office/drawing/2014/main" id="{63340303-33DE-9099-D86B-C1728372DF4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9155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sp>
        <p:nvSpPr>
          <p:cNvPr id="17" name="CuadroTexto 60">
            <a:extLst>
              <a:ext uri="{FF2B5EF4-FFF2-40B4-BE49-F238E27FC236}">
                <a16:creationId xmlns:a16="http://schemas.microsoft.com/office/drawing/2014/main" id="{4C271C9F-034E-D434-D324-C21014B4D266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1D28BCA-757C-AE77-DEB6-B95D189FE46F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20" name="Picture 2" descr="Imagen relacionada">
              <a:extLst>
                <a:ext uri="{FF2B5EF4-FFF2-40B4-BE49-F238E27FC236}">
                  <a16:creationId xmlns:a16="http://schemas.microsoft.com/office/drawing/2014/main" id="{8A4951E0-2311-B225-EC36-A6A2F00DAF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n relacionada">
              <a:extLst>
                <a:ext uri="{FF2B5EF4-FFF2-40B4-BE49-F238E27FC236}">
                  <a16:creationId xmlns:a16="http://schemas.microsoft.com/office/drawing/2014/main" id="{C93953A3-7D85-EE97-4F0B-C34B49840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CE61420-5C8D-EA53-BB65-9C18B0A3C3DB}"/>
              </a:ext>
            </a:extLst>
          </p:cNvPr>
          <p:cNvSpPr txBox="1">
            <a:spLocks/>
          </p:cNvSpPr>
          <p:nvPr/>
        </p:nvSpPr>
        <p:spPr>
          <a:xfrm>
            <a:off x="1197847" y="1566596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Factoring/confirming</a:t>
            </a:r>
          </a:p>
        </p:txBody>
      </p:sp>
      <p:pic>
        <p:nvPicPr>
          <p:cNvPr id="48" name="Picture 6" descr="Resultado de imagen de icono confirming">
            <a:extLst>
              <a:ext uri="{FF2B5EF4-FFF2-40B4-BE49-F238E27FC236}">
                <a16:creationId xmlns:a16="http://schemas.microsoft.com/office/drawing/2014/main" id="{DDB32599-A7EC-2C2E-56B7-9C45423B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30" y="1476039"/>
            <a:ext cx="427775" cy="4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41 Gráfico">
            <a:extLst>
              <a:ext uri="{FF2B5EF4-FFF2-40B4-BE49-F238E27FC236}">
                <a16:creationId xmlns:a16="http://schemas.microsoft.com/office/drawing/2014/main" id="{EC9B9B06-6572-403B-E43B-A80FC11A6FC6}"/>
              </a:ext>
            </a:extLst>
          </p:cNvPr>
          <p:cNvGraphicFramePr/>
          <p:nvPr/>
        </p:nvGraphicFramePr>
        <p:xfrm>
          <a:off x="1114004" y="1885558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0" name="Picture 2" descr="Homepage">
            <a:extLst>
              <a:ext uri="{FF2B5EF4-FFF2-40B4-BE49-F238E27FC236}">
                <a16:creationId xmlns:a16="http://schemas.microsoft.com/office/drawing/2014/main" id="{2A7959FA-A6E0-DB4B-2A44-04601175C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387759" y="2503248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D0412D4-2E55-65F3-03DD-D26F585D3C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1043781" y="3365137"/>
            <a:ext cx="542595" cy="225722"/>
          </a:xfrm>
          <a:prstGeom prst="rect">
            <a:avLst/>
          </a:prstGeom>
        </p:spPr>
      </p:pic>
      <p:pic>
        <p:nvPicPr>
          <p:cNvPr id="52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FCDC0A82-E002-F232-6125-8BBBA1400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264313" y="3478900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Comunicado">
            <a:extLst>
              <a:ext uri="{FF2B5EF4-FFF2-40B4-BE49-F238E27FC236}">
                <a16:creationId xmlns:a16="http://schemas.microsoft.com/office/drawing/2014/main" id="{E3F4F70A-1C1D-CE01-5599-50778201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153388" y="3937941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Tarjetas de crédito Visa Classic y Oro de Novo Banco">
            <a:extLst>
              <a:ext uri="{FF2B5EF4-FFF2-40B4-BE49-F238E27FC236}">
                <a16:creationId xmlns:a16="http://schemas.microsoft.com/office/drawing/2014/main" id="{403EAD47-068F-0621-E595-A989E8A54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24814" y="2606089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 Box 8">
            <a:extLst>
              <a:ext uri="{FF2B5EF4-FFF2-40B4-BE49-F238E27FC236}">
                <a16:creationId xmlns:a16="http://schemas.microsoft.com/office/drawing/2014/main" id="{EFB58CE5-4338-E674-DC94-8F4D7A3F2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265" y="4290033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326</a:t>
            </a:r>
          </a:p>
        </p:txBody>
      </p:sp>
      <p:pic>
        <p:nvPicPr>
          <p:cNvPr id="22539" name="Imagen 22538">
            <a:extLst>
              <a:ext uri="{FF2B5EF4-FFF2-40B4-BE49-F238E27FC236}">
                <a16:creationId xmlns:a16="http://schemas.microsoft.com/office/drawing/2014/main" id="{7D323856-6A0B-D695-9B62-C4AB6951FCE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844" y="2202025"/>
            <a:ext cx="935064" cy="179820"/>
          </a:xfrm>
          <a:prstGeom prst="rect">
            <a:avLst/>
          </a:prstGeom>
        </p:spPr>
      </p:pic>
      <p:sp>
        <p:nvSpPr>
          <p:cNvPr id="22545" name="194 CuadroTexto">
            <a:extLst>
              <a:ext uri="{FF2B5EF4-FFF2-40B4-BE49-F238E27FC236}">
                <a16:creationId xmlns:a16="http://schemas.microsoft.com/office/drawing/2014/main" id="{BA83A410-DFCF-F941-725A-55584124DF3C}"/>
              </a:ext>
            </a:extLst>
          </p:cNvPr>
          <p:cNvSpPr txBox="1"/>
          <p:nvPr/>
        </p:nvSpPr>
        <p:spPr>
          <a:xfrm>
            <a:off x="3447792" y="264630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-2,5 pp</a:t>
            </a:r>
          </a:p>
        </p:txBody>
      </p:sp>
      <p:pic>
        <p:nvPicPr>
          <p:cNvPr id="22570" name="Picture 2" descr="Imagen relacionada">
            <a:extLst>
              <a:ext uri="{FF2B5EF4-FFF2-40B4-BE49-F238E27FC236}">
                <a16:creationId xmlns:a16="http://schemas.microsoft.com/office/drawing/2014/main" id="{8FA006F7-EE1E-FA73-ADC8-70CBCE494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4166088" y="2385125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72" name="194 CuadroTexto">
            <a:extLst>
              <a:ext uri="{FF2B5EF4-FFF2-40B4-BE49-F238E27FC236}">
                <a16:creationId xmlns:a16="http://schemas.microsoft.com/office/drawing/2014/main" id="{4D13362A-6E99-4889-3E87-96490F523C71}"/>
              </a:ext>
            </a:extLst>
          </p:cNvPr>
          <p:cNvSpPr txBox="1"/>
          <p:nvPr/>
        </p:nvSpPr>
        <p:spPr>
          <a:xfrm>
            <a:off x="2360978" y="400806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+2,8 pp</a:t>
            </a:r>
          </a:p>
        </p:txBody>
      </p:sp>
      <p:pic>
        <p:nvPicPr>
          <p:cNvPr id="22573" name="Picture 2" descr="Imagen relacionada">
            <a:extLst>
              <a:ext uri="{FF2B5EF4-FFF2-40B4-BE49-F238E27FC236}">
                <a16:creationId xmlns:a16="http://schemas.microsoft.com/office/drawing/2014/main" id="{C4B7B1F8-7329-EB4D-160C-09A904AA0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2907661" y="3873639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74" name="194 CuadroTexto">
            <a:extLst>
              <a:ext uri="{FF2B5EF4-FFF2-40B4-BE49-F238E27FC236}">
                <a16:creationId xmlns:a16="http://schemas.microsoft.com/office/drawing/2014/main" id="{AD273C3B-9969-BD16-4278-DDCC9FBCD4B4}"/>
              </a:ext>
            </a:extLst>
          </p:cNvPr>
          <p:cNvSpPr txBox="1"/>
          <p:nvPr/>
        </p:nvSpPr>
        <p:spPr>
          <a:xfrm>
            <a:off x="3460415" y="363165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+2,1 pp</a:t>
            </a:r>
          </a:p>
        </p:txBody>
      </p:sp>
      <p:sp>
        <p:nvSpPr>
          <p:cNvPr id="22575" name="194 CuadroTexto">
            <a:extLst>
              <a:ext uri="{FF2B5EF4-FFF2-40B4-BE49-F238E27FC236}">
                <a16:creationId xmlns:a16="http://schemas.microsoft.com/office/drawing/2014/main" id="{562F2E03-2239-09FF-8E83-6C472814664F}"/>
              </a:ext>
            </a:extLst>
          </p:cNvPr>
          <p:cNvSpPr txBox="1"/>
          <p:nvPr/>
        </p:nvSpPr>
        <p:spPr>
          <a:xfrm>
            <a:off x="994345" y="357519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+1,9 pp</a:t>
            </a:r>
          </a:p>
        </p:txBody>
      </p:sp>
      <p:sp>
        <p:nvSpPr>
          <p:cNvPr id="22580" name="194 CuadroTexto">
            <a:extLst>
              <a:ext uri="{FF2B5EF4-FFF2-40B4-BE49-F238E27FC236}">
                <a16:creationId xmlns:a16="http://schemas.microsoft.com/office/drawing/2014/main" id="{99521623-1752-83E1-F960-094644870C6B}"/>
              </a:ext>
            </a:extLst>
          </p:cNvPr>
          <p:cNvSpPr txBox="1"/>
          <p:nvPr/>
        </p:nvSpPr>
        <p:spPr>
          <a:xfrm>
            <a:off x="961775" y="270268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-0,3 pp</a:t>
            </a:r>
          </a:p>
        </p:txBody>
      </p:sp>
      <p:sp>
        <p:nvSpPr>
          <p:cNvPr id="22581" name="194 CuadroTexto">
            <a:extLst>
              <a:ext uri="{FF2B5EF4-FFF2-40B4-BE49-F238E27FC236}">
                <a16:creationId xmlns:a16="http://schemas.microsoft.com/office/drawing/2014/main" id="{C4E9B673-3735-BF11-5394-AE7BE2239891}"/>
              </a:ext>
            </a:extLst>
          </p:cNvPr>
          <p:cNvSpPr txBox="1"/>
          <p:nvPr/>
        </p:nvSpPr>
        <p:spPr>
          <a:xfrm>
            <a:off x="1233073" y="230291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-1,3 pp</a:t>
            </a:r>
          </a:p>
        </p:txBody>
      </p:sp>
      <p:sp>
        <p:nvSpPr>
          <p:cNvPr id="22584" name="Text Box 8">
            <a:extLst>
              <a:ext uri="{FF2B5EF4-FFF2-40B4-BE49-F238E27FC236}">
                <a16:creationId xmlns:a16="http://schemas.microsoft.com/office/drawing/2014/main" id="{9CB52AB8-83D9-282A-CD07-95DB8903A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388" y="1939912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graphicFrame>
        <p:nvGraphicFramePr>
          <p:cNvPr id="22585" name="41 Gráfico">
            <a:extLst>
              <a:ext uri="{FF2B5EF4-FFF2-40B4-BE49-F238E27FC236}">
                <a16:creationId xmlns:a16="http://schemas.microsoft.com/office/drawing/2014/main" id="{65207FD4-98D2-2AB8-8526-CA59BD3E9E13}"/>
              </a:ext>
            </a:extLst>
          </p:cNvPr>
          <p:cNvGraphicFramePr/>
          <p:nvPr/>
        </p:nvGraphicFramePr>
        <p:xfrm>
          <a:off x="7941546" y="1885558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2586" name="CuadroTexto 22585">
            <a:extLst>
              <a:ext uri="{FF2B5EF4-FFF2-40B4-BE49-F238E27FC236}">
                <a16:creationId xmlns:a16="http://schemas.microsoft.com/office/drawing/2014/main" id="{7C3C9C33-5DB4-7C91-3A2E-30E78F0580FB}"/>
              </a:ext>
            </a:extLst>
          </p:cNvPr>
          <p:cNvSpPr txBox="1">
            <a:spLocks/>
          </p:cNvSpPr>
          <p:nvPr/>
        </p:nvSpPr>
        <p:spPr>
          <a:xfrm>
            <a:off x="7941546" y="1543075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Leasing de equipamentos</a:t>
            </a:r>
          </a:p>
        </p:txBody>
      </p:sp>
      <p:sp>
        <p:nvSpPr>
          <p:cNvPr id="2048" name="Text Box 8">
            <a:extLst>
              <a:ext uri="{FF2B5EF4-FFF2-40B4-BE49-F238E27FC236}">
                <a16:creationId xmlns:a16="http://schemas.microsoft.com/office/drawing/2014/main" id="{541C9AEB-82A4-0EA1-C6EC-2B38B9EA3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065" y="4290033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302</a:t>
            </a:r>
          </a:p>
        </p:txBody>
      </p:sp>
      <p:pic>
        <p:nvPicPr>
          <p:cNvPr id="2054" name="Picture 2" descr="Resultado de imagen de icono leasing de equipamientos">
            <a:extLst>
              <a:ext uri="{FF2B5EF4-FFF2-40B4-BE49-F238E27FC236}">
                <a16:creationId xmlns:a16="http://schemas.microsoft.com/office/drawing/2014/main" id="{CD2ED1E7-7934-7861-E75E-21866194B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t="15363" r="5033" b="15966"/>
          <a:stretch/>
        </p:blipFill>
        <p:spPr bwMode="auto">
          <a:xfrm>
            <a:off x="10293346" y="1529202"/>
            <a:ext cx="557636" cy="4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Text Box 8">
            <a:extLst>
              <a:ext uri="{FF2B5EF4-FFF2-40B4-BE49-F238E27FC236}">
                <a16:creationId xmlns:a16="http://schemas.microsoft.com/office/drawing/2014/main" id="{9527B14E-0F1B-9BCF-DDD8-D709EAF02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2366" y="1937939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058" name="Picture 2" descr="Homepage">
            <a:extLst>
              <a:ext uri="{FF2B5EF4-FFF2-40B4-BE49-F238E27FC236}">
                <a16:creationId xmlns:a16="http://schemas.microsoft.com/office/drawing/2014/main" id="{FE46BB2A-02A3-3A65-8018-724F40B74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233313" y="2554387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194 CuadroTexto">
            <a:extLst>
              <a:ext uri="{FF2B5EF4-FFF2-40B4-BE49-F238E27FC236}">
                <a16:creationId xmlns:a16="http://schemas.microsoft.com/office/drawing/2014/main" id="{668576DD-A2FF-1120-B0E5-350E05992EB6}"/>
              </a:ext>
            </a:extLst>
          </p:cNvPr>
          <p:cNvSpPr txBox="1"/>
          <p:nvPr/>
        </p:nvSpPr>
        <p:spPr>
          <a:xfrm>
            <a:off x="10293346" y="269744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-2,9 pp</a:t>
            </a:r>
          </a:p>
        </p:txBody>
      </p:sp>
      <p:pic>
        <p:nvPicPr>
          <p:cNvPr id="2060" name="Picture 2" descr="Imagen relacionada">
            <a:extLst>
              <a:ext uri="{FF2B5EF4-FFF2-40B4-BE49-F238E27FC236}">
                <a16:creationId xmlns:a16="http://schemas.microsoft.com/office/drawing/2014/main" id="{745901C9-CD8A-D760-AD0E-CD947E3EF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11011642" y="2436264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B192BD5-A050-603D-CF9A-D25F62408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0157137" y="3344777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194 CuadroTexto">
            <a:extLst>
              <a:ext uri="{FF2B5EF4-FFF2-40B4-BE49-F238E27FC236}">
                <a16:creationId xmlns:a16="http://schemas.microsoft.com/office/drawing/2014/main" id="{F30D664E-2417-21BB-E552-6A44D8CA8190}"/>
              </a:ext>
            </a:extLst>
          </p:cNvPr>
          <p:cNvSpPr txBox="1"/>
          <p:nvPr/>
        </p:nvSpPr>
        <p:spPr>
          <a:xfrm>
            <a:off x="10353239" y="349753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+1,0 pp</a:t>
            </a:r>
          </a:p>
        </p:txBody>
      </p:sp>
      <p:pic>
        <p:nvPicPr>
          <p:cNvPr id="2063" name="Picture 8" descr="Comunicado">
            <a:extLst>
              <a:ext uri="{FF2B5EF4-FFF2-40B4-BE49-F238E27FC236}">
                <a16:creationId xmlns:a16="http://schemas.microsoft.com/office/drawing/2014/main" id="{7448D966-4654-D3C7-6499-11DA4EE8E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9206651" y="392959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194 CuadroTexto">
            <a:extLst>
              <a:ext uri="{FF2B5EF4-FFF2-40B4-BE49-F238E27FC236}">
                <a16:creationId xmlns:a16="http://schemas.microsoft.com/office/drawing/2014/main" id="{A61310D7-7FA7-27DE-5A9C-A21627AE78CD}"/>
              </a:ext>
            </a:extLst>
          </p:cNvPr>
          <p:cNvSpPr txBox="1"/>
          <p:nvPr/>
        </p:nvSpPr>
        <p:spPr>
          <a:xfrm>
            <a:off x="9414241" y="399971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+2,2 pp</a:t>
            </a:r>
          </a:p>
        </p:txBody>
      </p:sp>
      <p:pic>
        <p:nvPicPr>
          <p:cNvPr id="2065" name="Picture 2" descr="Imagen relacionada">
            <a:extLst>
              <a:ext uri="{FF2B5EF4-FFF2-40B4-BE49-F238E27FC236}">
                <a16:creationId xmlns:a16="http://schemas.microsoft.com/office/drawing/2014/main" id="{1A9566F1-0E31-5DCC-47DE-7DD3F1F03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9960924" y="3865294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Imagen 2065">
            <a:extLst>
              <a:ext uri="{FF2B5EF4-FFF2-40B4-BE49-F238E27FC236}">
                <a16:creationId xmlns:a16="http://schemas.microsoft.com/office/drawing/2014/main" id="{CDA9D1D4-BA2D-7CA5-D5D7-37011CEBF3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909383" y="3372326"/>
            <a:ext cx="542595" cy="225722"/>
          </a:xfrm>
          <a:prstGeom prst="rect">
            <a:avLst/>
          </a:prstGeom>
        </p:spPr>
      </p:pic>
      <p:sp>
        <p:nvSpPr>
          <p:cNvPr id="2067" name="194 CuadroTexto">
            <a:extLst>
              <a:ext uri="{FF2B5EF4-FFF2-40B4-BE49-F238E27FC236}">
                <a16:creationId xmlns:a16="http://schemas.microsoft.com/office/drawing/2014/main" id="{D7293435-2AB9-5940-7C22-D5EE609FDBF5}"/>
              </a:ext>
            </a:extLst>
          </p:cNvPr>
          <p:cNvSpPr txBox="1"/>
          <p:nvPr/>
        </p:nvSpPr>
        <p:spPr>
          <a:xfrm>
            <a:off x="7954169" y="358820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-0,2 pp</a:t>
            </a:r>
          </a:p>
        </p:txBody>
      </p:sp>
      <p:pic>
        <p:nvPicPr>
          <p:cNvPr id="2068" name="Picture 10" descr="Tarjetas de crédito Visa Classic y Oro de Novo Banco">
            <a:extLst>
              <a:ext uri="{FF2B5EF4-FFF2-40B4-BE49-F238E27FC236}">
                <a16:creationId xmlns:a16="http://schemas.microsoft.com/office/drawing/2014/main" id="{188DFE46-A8CE-08C9-6147-F48CA939E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635275" y="2641092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194 CuadroTexto">
            <a:extLst>
              <a:ext uri="{FF2B5EF4-FFF2-40B4-BE49-F238E27FC236}">
                <a16:creationId xmlns:a16="http://schemas.microsoft.com/office/drawing/2014/main" id="{25009D6E-4147-D18B-E6F4-6300865DA7B0}"/>
              </a:ext>
            </a:extLst>
          </p:cNvPr>
          <p:cNvSpPr txBox="1"/>
          <p:nvPr/>
        </p:nvSpPr>
        <p:spPr>
          <a:xfrm>
            <a:off x="7776436" y="276172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+0,8 pp</a:t>
            </a:r>
          </a:p>
        </p:txBody>
      </p:sp>
      <p:pic>
        <p:nvPicPr>
          <p:cNvPr id="2070" name="Picture 4" descr="Resultado de imagen de logo eurobic portugal">
            <a:extLst>
              <a:ext uri="{FF2B5EF4-FFF2-40B4-BE49-F238E27FC236}">
                <a16:creationId xmlns:a16="http://schemas.microsoft.com/office/drawing/2014/main" id="{E74FDBE3-67E7-36D0-C4E1-8EDCCE34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20" y="2209130"/>
            <a:ext cx="534740" cy="1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194 CuadroTexto">
            <a:extLst>
              <a:ext uri="{FF2B5EF4-FFF2-40B4-BE49-F238E27FC236}">
                <a16:creationId xmlns:a16="http://schemas.microsoft.com/office/drawing/2014/main" id="{53C21334-BE50-8586-6E44-2A3AA2F2E70D}"/>
              </a:ext>
            </a:extLst>
          </p:cNvPr>
          <p:cNvSpPr txBox="1"/>
          <p:nvPr/>
        </p:nvSpPr>
        <p:spPr>
          <a:xfrm>
            <a:off x="8169237" y="227241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-0,4 pp</a:t>
            </a:r>
          </a:p>
        </p:txBody>
      </p:sp>
      <p:pic>
        <p:nvPicPr>
          <p:cNvPr id="2072" name="Picture 2" descr="Resultado de imagen de logo credito agricola portugal">
            <a:extLst>
              <a:ext uri="{FF2B5EF4-FFF2-40B4-BE49-F238E27FC236}">
                <a16:creationId xmlns:a16="http://schemas.microsoft.com/office/drawing/2014/main" id="{86F2905F-C871-D078-0A5B-B279ADE4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331" y="2033486"/>
            <a:ext cx="277799" cy="1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194 CuadroTexto">
            <a:extLst>
              <a:ext uri="{FF2B5EF4-FFF2-40B4-BE49-F238E27FC236}">
                <a16:creationId xmlns:a16="http://schemas.microsoft.com/office/drawing/2014/main" id="{DCD7D820-E5CC-D405-D370-5ED01D50BF09}"/>
              </a:ext>
            </a:extLst>
          </p:cNvPr>
          <p:cNvSpPr txBox="1"/>
          <p:nvPr/>
        </p:nvSpPr>
        <p:spPr>
          <a:xfrm>
            <a:off x="8330823" y="195202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+0,3 pp</a:t>
            </a:r>
          </a:p>
        </p:txBody>
      </p:sp>
      <p:graphicFrame>
        <p:nvGraphicFramePr>
          <p:cNvPr id="2074" name="41 Gráfico">
            <a:extLst>
              <a:ext uri="{FF2B5EF4-FFF2-40B4-BE49-F238E27FC236}">
                <a16:creationId xmlns:a16="http://schemas.microsoft.com/office/drawing/2014/main" id="{6B10DBFC-8177-EF05-648B-747ED9DB46BF}"/>
              </a:ext>
            </a:extLst>
          </p:cNvPr>
          <p:cNvGraphicFramePr/>
          <p:nvPr/>
        </p:nvGraphicFramePr>
        <p:xfrm>
          <a:off x="4691519" y="4084797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075" name="CuadroTexto 2074">
            <a:extLst>
              <a:ext uri="{FF2B5EF4-FFF2-40B4-BE49-F238E27FC236}">
                <a16:creationId xmlns:a16="http://schemas.microsoft.com/office/drawing/2014/main" id="{1619B3CD-C536-ECAB-EF4D-B3E6F4DDB50A}"/>
              </a:ext>
            </a:extLst>
          </p:cNvPr>
          <p:cNvSpPr txBox="1">
            <a:spLocks/>
          </p:cNvSpPr>
          <p:nvPr/>
        </p:nvSpPr>
        <p:spPr>
          <a:xfrm>
            <a:off x="5063886" y="3716474"/>
            <a:ext cx="195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Garantias</a:t>
            </a:r>
          </a:p>
        </p:txBody>
      </p:sp>
      <p:sp>
        <p:nvSpPr>
          <p:cNvPr id="2081" name="Text Box 8">
            <a:extLst>
              <a:ext uri="{FF2B5EF4-FFF2-40B4-BE49-F238E27FC236}">
                <a16:creationId xmlns:a16="http://schemas.microsoft.com/office/drawing/2014/main" id="{A3059AFA-EBDF-F155-8BC2-06736D13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907" y="6550250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266</a:t>
            </a:r>
          </a:p>
        </p:txBody>
      </p:sp>
      <p:pic>
        <p:nvPicPr>
          <p:cNvPr id="2082" name="Picture 4" descr="Garantía Icon: Imágenes, fotos de stock y vectores | Shutterstock">
            <a:extLst>
              <a:ext uri="{FF2B5EF4-FFF2-40B4-BE49-F238E27FC236}">
                <a16:creationId xmlns:a16="http://schemas.microsoft.com/office/drawing/2014/main" id="{78D7A141-37CA-573B-8C5E-6EF7D0EDF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6280" r="23256" b="25556"/>
          <a:stretch/>
        </p:blipFill>
        <p:spPr bwMode="auto">
          <a:xfrm>
            <a:off x="6545697" y="3461806"/>
            <a:ext cx="471988" cy="70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6" name="Text Box 8">
            <a:extLst>
              <a:ext uri="{FF2B5EF4-FFF2-40B4-BE49-F238E27FC236}">
                <a16:creationId xmlns:a16="http://schemas.microsoft.com/office/drawing/2014/main" id="{7692B364-047A-28EE-A0EF-93D25F0B8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965" y="4142666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089" name="Picture 2" descr="Homepage">
            <a:extLst>
              <a:ext uri="{FF2B5EF4-FFF2-40B4-BE49-F238E27FC236}">
                <a16:creationId xmlns:a16="http://schemas.microsoft.com/office/drawing/2014/main" id="{34E9B67F-F5B0-DCA1-6094-D3145C406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6916979" y="4640928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86FF854A-2F15-FB7C-BEB2-27D83AD61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916979" y="5531434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Imagen 2090">
            <a:extLst>
              <a:ext uri="{FF2B5EF4-FFF2-40B4-BE49-F238E27FC236}">
                <a16:creationId xmlns:a16="http://schemas.microsoft.com/office/drawing/2014/main" id="{9AE885CE-900A-4447-6A23-0569162799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6139980" y="6275244"/>
            <a:ext cx="542595" cy="225722"/>
          </a:xfrm>
          <a:prstGeom prst="rect">
            <a:avLst/>
          </a:prstGeom>
        </p:spPr>
      </p:pic>
      <p:pic>
        <p:nvPicPr>
          <p:cNvPr id="2092" name="Picture 10" descr="Tarjetas de crédito Visa Classic y Oro de Novo Banco">
            <a:extLst>
              <a:ext uri="{FF2B5EF4-FFF2-40B4-BE49-F238E27FC236}">
                <a16:creationId xmlns:a16="http://schemas.microsoft.com/office/drawing/2014/main" id="{2A05E487-F25A-44FD-9871-7A26575CA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4435428" y="5653371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8" descr="Comunicado">
            <a:extLst>
              <a:ext uri="{FF2B5EF4-FFF2-40B4-BE49-F238E27FC236}">
                <a16:creationId xmlns:a16="http://schemas.microsoft.com/office/drawing/2014/main" id="{AF59A65B-46EF-395B-089C-87A0D0540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881410" y="490994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" descr="Resultado de imagen de logo eurobic portugal">
            <a:extLst>
              <a:ext uri="{FF2B5EF4-FFF2-40B4-BE49-F238E27FC236}">
                <a16:creationId xmlns:a16="http://schemas.microsoft.com/office/drawing/2014/main" id="{FF7F4CBB-E125-8B10-D958-07FD266F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569" y="4311613"/>
            <a:ext cx="534740" cy="13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2" descr="Resultado de imagen de logo credito agricola portugal">
            <a:extLst>
              <a:ext uri="{FF2B5EF4-FFF2-40B4-BE49-F238E27FC236}">
                <a16:creationId xmlns:a16="http://schemas.microsoft.com/office/drawing/2014/main" id="{3DAF3E56-02C4-7EC3-8719-6904E17E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074" y="4535069"/>
            <a:ext cx="277799" cy="16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7" name="194 CuadroTexto">
            <a:extLst>
              <a:ext uri="{FF2B5EF4-FFF2-40B4-BE49-F238E27FC236}">
                <a16:creationId xmlns:a16="http://schemas.microsoft.com/office/drawing/2014/main" id="{B2418D02-1AB0-D7E4-C4B0-6007E3209838}"/>
              </a:ext>
            </a:extLst>
          </p:cNvPr>
          <p:cNvSpPr txBox="1"/>
          <p:nvPr/>
        </p:nvSpPr>
        <p:spPr>
          <a:xfrm>
            <a:off x="6945641" y="477303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+2,2 pp</a:t>
            </a:r>
          </a:p>
        </p:txBody>
      </p:sp>
      <p:sp>
        <p:nvSpPr>
          <p:cNvPr id="2098" name="194 CuadroTexto">
            <a:extLst>
              <a:ext uri="{FF2B5EF4-FFF2-40B4-BE49-F238E27FC236}">
                <a16:creationId xmlns:a16="http://schemas.microsoft.com/office/drawing/2014/main" id="{E5A50ADE-8EE6-B484-0198-29AB07E8BC5B}"/>
              </a:ext>
            </a:extLst>
          </p:cNvPr>
          <p:cNvSpPr txBox="1"/>
          <p:nvPr/>
        </p:nvSpPr>
        <p:spPr>
          <a:xfrm>
            <a:off x="7067776" y="566326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+4,4 pp</a:t>
            </a:r>
          </a:p>
        </p:txBody>
      </p:sp>
      <p:pic>
        <p:nvPicPr>
          <p:cNvPr id="2099" name="Picture 2" descr="Imagen relacionada">
            <a:extLst>
              <a:ext uri="{FF2B5EF4-FFF2-40B4-BE49-F238E27FC236}">
                <a16:creationId xmlns:a16="http://schemas.microsoft.com/office/drawing/2014/main" id="{4C57297A-3818-8936-440D-D30F1515B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7908061" y="5314925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0" name="194 CuadroTexto">
            <a:extLst>
              <a:ext uri="{FF2B5EF4-FFF2-40B4-BE49-F238E27FC236}">
                <a16:creationId xmlns:a16="http://schemas.microsoft.com/office/drawing/2014/main" id="{C98DBDC8-9D70-3943-49A2-F68BB3A7D727}"/>
              </a:ext>
            </a:extLst>
          </p:cNvPr>
          <p:cNvSpPr txBox="1"/>
          <p:nvPr/>
        </p:nvSpPr>
        <p:spPr>
          <a:xfrm>
            <a:off x="6513613" y="627884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>
                <a:solidFill>
                  <a:srgbClr val="C00000"/>
                </a:solidFill>
                <a:latin typeface="Lato" panose="020F0502020204030203"/>
              </a:rPr>
              <a:t>-0,1 </a:t>
            </a:r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pp</a:t>
            </a:r>
          </a:p>
        </p:txBody>
      </p:sp>
      <p:sp>
        <p:nvSpPr>
          <p:cNvPr id="2101" name="194 CuadroTexto">
            <a:extLst>
              <a:ext uri="{FF2B5EF4-FFF2-40B4-BE49-F238E27FC236}">
                <a16:creationId xmlns:a16="http://schemas.microsoft.com/office/drawing/2014/main" id="{E1A95C3F-1C1E-6E25-135C-6DDAC96D87A6}"/>
              </a:ext>
            </a:extLst>
          </p:cNvPr>
          <p:cNvSpPr txBox="1"/>
          <p:nvPr/>
        </p:nvSpPr>
        <p:spPr>
          <a:xfrm>
            <a:off x="4582992" y="577843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>
                <a:solidFill>
                  <a:srgbClr val="C00000"/>
                </a:solidFill>
                <a:latin typeface="Lato" panose="020F0502020204030203"/>
              </a:rPr>
              <a:t>-0,1 </a:t>
            </a:r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pp</a:t>
            </a:r>
          </a:p>
        </p:txBody>
      </p:sp>
      <p:sp>
        <p:nvSpPr>
          <p:cNvPr id="2102" name="194 CuadroTexto">
            <a:extLst>
              <a:ext uri="{FF2B5EF4-FFF2-40B4-BE49-F238E27FC236}">
                <a16:creationId xmlns:a16="http://schemas.microsoft.com/office/drawing/2014/main" id="{2E74950D-8FE6-C23D-392D-FECAEABF9ED3}"/>
              </a:ext>
            </a:extLst>
          </p:cNvPr>
          <p:cNvSpPr txBox="1"/>
          <p:nvPr/>
        </p:nvSpPr>
        <p:spPr>
          <a:xfrm>
            <a:off x="4646897" y="518749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-0,8 pp</a:t>
            </a:r>
          </a:p>
        </p:txBody>
      </p:sp>
      <p:sp>
        <p:nvSpPr>
          <p:cNvPr id="2103" name="194 CuadroTexto">
            <a:extLst>
              <a:ext uri="{FF2B5EF4-FFF2-40B4-BE49-F238E27FC236}">
                <a16:creationId xmlns:a16="http://schemas.microsoft.com/office/drawing/2014/main" id="{27A3A0F0-A869-6858-C1D9-42129817F329}"/>
              </a:ext>
            </a:extLst>
          </p:cNvPr>
          <p:cNvSpPr txBox="1"/>
          <p:nvPr/>
        </p:nvSpPr>
        <p:spPr>
          <a:xfrm>
            <a:off x="4600367" y="450895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-2,6 pp</a:t>
            </a:r>
          </a:p>
        </p:txBody>
      </p:sp>
      <p:pic>
        <p:nvPicPr>
          <p:cNvPr id="2104" name="Picture 2" descr="Imagen relacionada">
            <a:extLst>
              <a:ext uri="{FF2B5EF4-FFF2-40B4-BE49-F238E27FC236}">
                <a16:creationId xmlns:a16="http://schemas.microsoft.com/office/drawing/2014/main" id="{C0156524-6BA6-742A-D8C2-49603E4B5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4485703" y="4322366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5" name="194 CuadroTexto">
            <a:extLst>
              <a:ext uri="{FF2B5EF4-FFF2-40B4-BE49-F238E27FC236}">
                <a16:creationId xmlns:a16="http://schemas.microsoft.com/office/drawing/2014/main" id="{6480B916-7067-3953-0385-891E0E29F9A1}"/>
              </a:ext>
            </a:extLst>
          </p:cNvPr>
          <p:cNvSpPr txBox="1"/>
          <p:nvPr/>
        </p:nvSpPr>
        <p:spPr>
          <a:xfrm>
            <a:off x="5116061" y="413631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+0,6 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7E92EE-4BD7-998A-66CA-6D623FF14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4545799-BFA0-5B5C-BB18-4F622038D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27079229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C1EDA62-4415-4B86-8F6D-492FC3025CF9}"/>
              </a:ext>
            </a:extLst>
          </p:cNvPr>
          <p:cNvSpPr txBox="1">
            <a:spLocks/>
          </p:cNvSpPr>
          <p:nvPr/>
        </p:nvSpPr>
        <p:spPr>
          <a:xfrm>
            <a:off x="3052789" y="682053"/>
            <a:ext cx="576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 de produtos de financiamento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112BEB36-E2CD-4A30-A261-6446C18759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9155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sp>
        <p:nvSpPr>
          <p:cNvPr id="34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744ED8E9-9B3C-F759-F21D-F6B3B4EAD878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54" name="Picture 2" descr="Imagen relacionada">
              <a:extLst>
                <a:ext uri="{FF2B5EF4-FFF2-40B4-BE49-F238E27FC236}">
                  <a16:creationId xmlns:a16="http://schemas.microsoft.com/office/drawing/2014/main" id="{DDC75E79-DBEB-A3B7-5BB6-06278A4D2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n relacionada">
              <a:extLst>
                <a:ext uri="{FF2B5EF4-FFF2-40B4-BE49-F238E27FC236}">
                  <a16:creationId xmlns:a16="http://schemas.microsoft.com/office/drawing/2014/main" id="{97CF0668-D680-7831-41E0-30BFD2C0A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33ABDF9C-8254-2DB2-5D52-D295F712DF85}"/>
              </a:ext>
            </a:extLst>
          </p:cNvPr>
          <p:cNvSpPr txBox="1">
            <a:spLocks/>
          </p:cNvSpPr>
          <p:nvPr/>
        </p:nvSpPr>
        <p:spPr>
          <a:xfrm>
            <a:off x="1197847" y="1566596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de estrangeiro</a:t>
            </a:r>
          </a:p>
        </p:txBody>
      </p:sp>
      <p:graphicFrame>
        <p:nvGraphicFramePr>
          <p:cNvPr id="59" name="41 Gráfico">
            <a:extLst>
              <a:ext uri="{FF2B5EF4-FFF2-40B4-BE49-F238E27FC236}">
                <a16:creationId xmlns:a16="http://schemas.microsoft.com/office/drawing/2014/main" id="{BF035B58-68D8-4263-2C61-82CF4437C636}"/>
              </a:ext>
            </a:extLst>
          </p:cNvPr>
          <p:cNvGraphicFramePr/>
          <p:nvPr/>
        </p:nvGraphicFramePr>
        <p:xfrm>
          <a:off x="1114004" y="1885558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0" name="Picture 2" descr="Homepage">
            <a:extLst>
              <a:ext uri="{FF2B5EF4-FFF2-40B4-BE49-F238E27FC236}">
                <a16:creationId xmlns:a16="http://schemas.microsoft.com/office/drawing/2014/main" id="{CFE239E2-8B31-E6A3-7011-5971EBEE0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387759" y="2503248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60EE68AD-C99C-340F-FEF7-83CD0DCC35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2393359" y="4099311"/>
            <a:ext cx="542595" cy="225722"/>
          </a:xfrm>
          <a:prstGeom prst="rect">
            <a:avLst/>
          </a:prstGeom>
        </p:spPr>
      </p:pic>
      <p:pic>
        <p:nvPicPr>
          <p:cNvPr id="2253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27DF09D-914B-3829-EDC4-886DC6D27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264313" y="3478900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8" descr="Comunicado">
            <a:extLst>
              <a:ext uri="{FF2B5EF4-FFF2-40B4-BE49-F238E27FC236}">
                <a16:creationId xmlns:a16="http://schemas.microsoft.com/office/drawing/2014/main" id="{8C86D038-A512-20BE-7F7E-A7153DC76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258187" y="2715358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10" descr="Tarjetas de crédito Visa Classic y Oro de Novo Banco">
            <a:extLst>
              <a:ext uri="{FF2B5EF4-FFF2-40B4-BE49-F238E27FC236}">
                <a16:creationId xmlns:a16="http://schemas.microsoft.com/office/drawing/2014/main" id="{FC462DDD-14BB-FF94-D5E5-890CECC01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24814" y="3453676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4" name="Text Box 8">
            <a:extLst>
              <a:ext uri="{FF2B5EF4-FFF2-40B4-BE49-F238E27FC236}">
                <a16:creationId xmlns:a16="http://schemas.microsoft.com/office/drawing/2014/main" id="{F672A87C-1BC6-53AF-AF18-B83E96F62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265" y="4414175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157</a:t>
            </a:r>
          </a:p>
        </p:txBody>
      </p:sp>
      <p:pic>
        <p:nvPicPr>
          <p:cNvPr id="22535" name="Imagen 22534">
            <a:extLst>
              <a:ext uri="{FF2B5EF4-FFF2-40B4-BE49-F238E27FC236}">
                <a16:creationId xmlns:a16="http://schemas.microsoft.com/office/drawing/2014/main" id="{20ADF684-9562-E2D9-16BE-0DFC40998CF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7698" y="2279373"/>
            <a:ext cx="935064" cy="179820"/>
          </a:xfrm>
          <a:prstGeom prst="rect">
            <a:avLst/>
          </a:prstGeom>
        </p:spPr>
      </p:pic>
      <p:sp>
        <p:nvSpPr>
          <p:cNvPr id="22536" name="194 CuadroTexto">
            <a:extLst>
              <a:ext uri="{FF2B5EF4-FFF2-40B4-BE49-F238E27FC236}">
                <a16:creationId xmlns:a16="http://schemas.microsoft.com/office/drawing/2014/main" id="{68324D23-112B-FBA2-24C6-D1A7C378FCEF}"/>
              </a:ext>
            </a:extLst>
          </p:cNvPr>
          <p:cNvSpPr txBox="1"/>
          <p:nvPr/>
        </p:nvSpPr>
        <p:spPr>
          <a:xfrm>
            <a:off x="3447792" y="264630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-2,3 pp</a:t>
            </a:r>
          </a:p>
        </p:txBody>
      </p:sp>
      <p:pic>
        <p:nvPicPr>
          <p:cNvPr id="22537" name="Picture 2" descr="Imagen relacionada">
            <a:extLst>
              <a:ext uri="{FF2B5EF4-FFF2-40B4-BE49-F238E27FC236}">
                <a16:creationId xmlns:a16="http://schemas.microsoft.com/office/drawing/2014/main" id="{CCEFE398-2BE3-5E7A-CC02-6374A57DE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4166088" y="2385125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0" name="194 CuadroTexto">
            <a:extLst>
              <a:ext uri="{FF2B5EF4-FFF2-40B4-BE49-F238E27FC236}">
                <a16:creationId xmlns:a16="http://schemas.microsoft.com/office/drawing/2014/main" id="{068529FC-9834-ADDC-AB74-536760C3CC7A}"/>
              </a:ext>
            </a:extLst>
          </p:cNvPr>
          <p:cNvSpPr txBox="1"/>
          <p:nvPr/>
        </p:nvSpPr>
        <p:spPr>
          <a:xfrm>
            <a:off x="3460415" y="363165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+0,3 pp</a:t>
            </a:r>
          </a:p>
        </p:txBody>
      </p:sp>
      <p:sp>
        <p:nvSpPr>
          <p:cNvPr id="22544" name="Text Box 8">
            <a:extLst>
              <a:ext uri="{FF2B5EF4-FFF2-40B4-BE49-F238E27FC236}">
                <a16:creationId xmlns:a16="http://schemas.microsoft.com/office/drawing/2014/main" id="{2A980016-F239-663C-647D-8375E9D8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087" y="1984647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22547" name="194 CuadroTexto">
            <a:extLst>
              <a:ext uri="{FF2B5EF4-FFF2-40B4-BE49-F238E27FC236}">
                <a16:creationId xmlns:a16="http://schemas.microsoft.com/office/drawing/2014/main" id="{589A393B-F546-81A0-8D81-45C132D916A3}"/>
              </a:ext>
            </a:extLst>
          </p:cNvPr>
          <p:cNvSpPr txBox="1"/>
          <p:nvPr/>
        </p:nvSpPr>
        <p:spPr>
          <a:xfrm>
            <a:off x="2801157" y="410074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+0,7 pp</a:t>
            </a:r>
          </a:p>
        </p:txBody>
      </p:sp>
      <p:sp>
        <p:nvSpPr>
          <p:cNvPr id="22548" name="194 CuadroTexto">
            <a:extLst>
              <a:ext uri="{FF2B5EF4-FFF2-40B4-BE49-F238E27FC236}">
                <a16:creationId xmlns:a16="http://schemas.microsoft.com/office/drawing/2014/main" id="{29C7DCE7-E66A-8B3E-1D7A-EF891731D982}"/>
              </a:ext>
            </a:extLst>
          </p:cNvPr>
          <p:cNvSpPr txBox="1"/>
          <p:nvPr/>
        </p:nvSpPr>
        <p:spPr>
          <a:xfrm>
            <a:off x="1002144" y="356789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-1,0 pp</a:t>
            </a:r>
          </a:p>
        </p:txBody>
      </p:sp>
      <p:sp>
        <p:nvSpPr>
          <p:cNvPr id="22549" name="194 CuadroTexto">
            <a:extLst>
              <a:ext uri="{FF2B5EF4-FFF2-40B4-BE49-F238E27FC236}">
                <a16:creationId xmlns:a16="http://schemas.microsoft.com/office/drawing/2014/main" id="{FCA75240-F73A-2818-2A02-31897A0C3807}"/>
              </a:ext>
            </a:extLst>
          </p:cNvPr>
          <p:cNvSpPr txBox="1"/>
          <p:nvPr/>
        </p:nvSpPr>
        <p:spPr>
          <a:xfrm>
            <a:off x="704068" y="275908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+5,3 pp</a:t>
            </a:r>
          </a:p>
        </p:txBody>
      </p:sp>
      <p:sp>
        <p:nvSpPr>
          <p:cNvPr id="22550" name="194 CuadroTexto">
            <a:extLst>
              <a:ext uri="{FF2B5EF4-FFF2-40B4-BE49-F238E27FC236}">
                <a16:creationId xmlns:a16="http://schemas.microsoft.com/office/drawing/2014/main" id="{3077C060-B418-7231-FB83-6741166F9BC6}"/>
              </a:ext>
            </a:extLst>
          </p:cNvPr>
          <p:cNvSpPr txBox="1"/>
          <p:nvPr/>
        </p:nvSpPr>
        <p:spPr>
          <a:xfrm>
            <a:off x="1157548" y="237638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-0,7 pp</a:t>
            </a:r>
          </a:p>
        </p:txBody>
      </p:sp>
      <p:graphicFrame>
        <p:nvGraphicFramePr>
          <p:cNvPr id="22571" name="41 Gráfico">
            <a:extLst>
              <a:ext uri="{FF2B5EF4-FFF2-40B4-BE49-F238E27FC236}">
                <a16:creationId xmlns:a16="http://schemas.microsoft.com/office/drawing/2014/main" id="{E8D1B6D6-CBF3-C276-F963-5CC5DBE07F25}"/>
              </a:ext>
            </a:extLst>
          </p:cNvPr>
          <p:cNvGraphicFramePr/>
          <p:nvPr/>
        </p:nvGraphicFramePr>
        <p:xfrm>
          <a:off x="7941546" y="1885558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2572" name="CuadroTexto 22571">
            <a:extLst>
              <a:ext uri="{FF2B5EF4-FFF2-40B4-BE49-F238E27FC236}">
                <a16:creationId xmlns:a16="http://schemas.microsoft.com/office/drawing/2014/main" id="{EE38AD59-3494-22E5-E065-A7CF9FB12594}"/>
              </a:ext>
            </a:extLst>
          </p:cNvPr>
          <p:cNvSpPr txBox="1">
            <a:spLocks/>
          </p:cNvSpPr>
          <p:nvPr/>
        </p:nvSpPr>
        <p:spPr>
          <a:xfrm>
            <a:off x="8067466" y="1543075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Leasing imobiliário</a:t>
            </a:r>
          </a:p>
        </p:txBody>
      </p:sp>
      <p:sp>
        <p:nvSpPr>
          <p:cNvPr id="22573" name="Text Box 8">
            <a:extLst>
              <a:ext uri="{FF2B5EF4-FFF2-40B4-BE49-F238E27FC236}">
                <a16:creationId xmlns:a16="http://schemas.microsoft.com/office/drawing/2014/main" id="{CD4255E2-89A3-35B1-DB09-43A4446F8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5065" y="4290033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83</a:t>
            </a:r>
          </a:p>
        </p:txBody>
      </p:sp>
      <p:pic>
        <p:nvPicPr>
          <p:cNvPr id="22574" name="Picture 2" descr="Resultado de imagen de icono leasing de equipamientos">
            <a:extLst>
              <a:ext uri="{FF2B5EF4-FFF2-40B4-BE49-F238E27FC236}">
                <a16:creationId xmlns:a16="http://schemas.microsoft.com/office/drawing/2014/main" id="{06D25FD7-AF19-68DB-4597-9A4B2D608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" t="15363" r="5033" b="15966"/>
          <a:stretch/>
        </p:blipFill>
        <p:spPr bwMode="auto">
          <a:xfrm>
            <a:off x="10293346" y="1529202"/>
            <a:ext cx="557636" cy="45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76" name="Picture 2" descr="Homepage">
            <a:extLst>
              <a:ext uri="{FF2B5EF4-FFF2-40B4-BE49-F238E27FC236}">
                <a16:creationId xmlns:a16="http://schemas.microsoft.com/office/drawing/2014/main" id="{7C57576C-D2E2-876E-8307-1EFF91304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233313" y="2554387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78" name="Picture 2" descr="Imagen relacionada">
            <a:extLst>
              <a:ext uri="{FF2B5EF4-FFF2-40B4-BE49-F238E27FC236}">
                <a16:creationId xmlns:a16="http://schemas.microsoft.com/office/drawing/2014/main" id="{A87C4D15-0419-C6B9-05DE-94ACA8B2F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11011642" y="2436264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81" name="Picture 8" descr="Comunicado">
            <a:extLst>
              <a:ext uri="{FF2B5EF4-FFF2-40B4-BE49-F238E27FC236}">
                <a16:creationId xmlns:a16="http://schemas.microsoft.com/office/drawing/2014/main" id="{EBDB373B-EA9B-666A-115F-6E682D653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9824818" y="3764487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84" name="Imagen 22583">
            <a:extLst>
              <a:ext uri="{FF2B5EF4-FFF2-40B4-BE49-F238E27FC236}">
                <a16:creationId xmlns:a16="http://schemas.microsoft.com/office/drawing/2014/main" id="{FBDD6930-0DB3-ADB2-5C60-D0D9B66E29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211744" y="3754351"/>
            <a:ext cx="542595" cy="225722"/>
          </a:xfrm>
          <a:prstGeom prst="rect">
            <a:avLst/>
          </a:prstGeom>
        </p:spPr>
      </p:pic>
      <p:pic>
        <p:nvPicPr>
          <p:cNvPr id="22586" name="Picture 10" descr="Tarjetas de crédito Visa Classic y Oro de Novo Banco">
            <a:extLst>
              <a:ext uri="{FF2B5EF4-FFF2-40B4-BE49-F238E27FC236}">
                <a16:creationId xmlns:a16="http://schemas.microsoft.com/office/drawing/2014/main" id="{DDB115DA-BA58-D6FA-8595-034A43B85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565941" y="2974353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FF0380A-BE86-033A-AA70-1625B5E8E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730447" y="2276822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Text Box 8">
            <a:extLst>
              <a:ext uri="{FF2B5EF4-FFF2-40B4-BE49-F238E27FC236}">
                <a16:creationId xmlns:a16="http://schemas.microsoft.com/office/drawing/2014/main" id="{A2FF04DF-8F69-B197-D068-5C6CA28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3276" y="1949452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052" name="Picture 2" descr="Bankinter-logo - Asempreses">
            <a:extLst>
              <a:ext uri="{FF2B5EF4-FFF2-40B4-BE49-F238E27FC236}">
                <a16:creationId xmlns:a16="http://schemas.microsoft.com/office/drawing/2014/main" id="{437B289A-8521-A550-B30A-72137125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271" y="2028317"/>
            <a:ext cx="560879" cy="1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194 CuadroTexto">
            <a:extLst>
              <a:ext uri="{FF2B5EF4-FFF2-40B4-BE49-F238E27FC236}">
                <a16:creationId xmlns:a16="http://schemas.microsoft.com/office/drawing/2014/main" id="{21B95FE4-E315-207E-8644-14A048DA0B3E}"/>
              </a:ext>
            </a:extLst>
          </p:cNvPr>
          <p:cNvSpPr txBox="1"/>
          <p:nvPr/>
        </p:nvSpPr>
        <p:spPr>
          <a:xfrm>
            <a:off x="10298240" y="269214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0,0 pp</a:t>
            </a:r>
          </a:p>
        </p:txBody>
      </p:sp>
      <p:sp>
        <p:nvSpPr>
          <p:cNvPr id="2054" name="194 CuadroTexto">
            <a:extLst>
              <a:ext uri="{FF2B5EF4-FFF2-40B4-BE49-F238E27FC236}">
                <a16:creationId xmlns:a16="http://schemas.microsoft.com/office/drawing/2014/main" id="{CC084987-BF00-6BF1-B35C-E718BE945E9D}"/>
              </a:ext>
            </a:extLst>
          </p:cNvPr>
          <p:cNvSpPr txBox="1"/>
          <p:nvPr/>
        </p:nvSpPr>
        <p:spPr>
          <a:xfrm>
            <a:off x="10022406" y="377176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+3,8 pp</a:t>
            </a:r>
          </a:p>
        </p:txBody>
      </p:sp>
      <p:sp>
        <p:nvSpPr>
          <p:cNvPr id="2055" name="194 CuadroTexto">
            <a:extLst>
              <a:ext uri="{FF2B5EF4-FFF2-40B4-BE49-F238E27FC236}">
                <a16:creationId xmlns:a16="http://schemas.microsoft.com/office/drawing/2014/main" id="{F0C54153-4F2C-5856-DFA5-20A8B19C4CD3}"/>
              </a:ext>
            </a:extLst>
          </p:cNvPr>
          <p:cNvSpPr txBox="1"/>
          <p:nvPr/>
        </p:nvSpPr>
        <p:spPr>
          <a:xfrm>
            <a:off x="8258832" y="394992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+5,2 pp</a:t>
            </a:r>
          </a:p>
        </p:txBody>
      </p:sp>
      <p:sp>
        <p:nvSpPr>
          <p:cNvPr id="2057" name="194 CuadroTexto">
            <a:extLst>
              <a:ext uri="{FF2B5EF4-FFF2-40B4-BE49-F238E27FC236}">
                <a16:creationId xmlns:a16="http://schemas.microsoft.com/office/drawing/2014/main" id="{AE047BEA-0887-4C39-23E2-2E09982A2D10}"/>
              </a:ext>
            </a:extLst>
          </p:cNvPr>
          <p:cNvSpPr txBox="1"/>
          <p:nvPr/>
        </p:nvSpPr>
        <p:spPr>
          <a:xfrm>
            <a:off x="7734992" y="309296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+1,9 pp</a:t>
            </a:r>
          </a:p>
        </p:txBody>
      </p:sp>
      <p:sp>
        <p:nvSpPr>
          <p:cNvPr id="2058" name="194 CuadroTexto">
            <a:extLst>
              <a:ext uri="{FF2B5EF4-FFF2-40B4-BE49-F238E27FC236}">
                <a16:creationId xmlns:a16="http://schemas.microsoft.com/office/drawing/2014/main" id="{1BAF927D-CDD5-D708-96AA-E61A08DFE88B}"/>
              </a:ext>
            </a:extLst>
          </p:cNvPr>
          <p:cNvSpPr txBox="1"/>
          <p:nvPr/>
        </p:nvSpPr>
        <p:spPr>
          <a:xfrm>
            <a:off x="7941546" y="241035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-4,1 pp</a:t>
            </a:r>
          </a:p>
        </p:txBody>
      </p:sp>
      <p:pic>
        <p:nvPicPr>
          <p:cNvPr id="2059" name="Picture 2" descr="Imagen relacionada">
            <a:extLst>
              <a:ext uri="{FF2B5EF4-FFF2-40B4-BE49-F238E27FC236}">
                <a16:creationId xmlns:a16="http://schemas.microsoft.com/office/drawing/2014/main" id="{05157937-7AAB-6652-AC57-B8CF1F7A1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7431232" y="2075727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194 CuadroTexto">
            <a:extLst>
              <a:ext uri="{FF2B5EF4-FFF2-40B4-BE49-F238E27FC236}">
                <a16:creationId xmlns:a16="http://schemas.microsoft.com/office/drawing/2014/main" id="{D10532D4-E61F-C8C2-9E9E-8FAD9A1FED2F}"/>
              </a:ext>
            </a:extLst>
          </p:cNvPr>
          <p:cNvSpPr txBox="1"/>
          <p:nvPr/>
        </p:nvSpPr>
        <p:spPr>
          <a:xfrm>
            <a:off x="8639107" y="187716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+1,4 pp</a:t>
            </a:r>
          </a:p>
        </p:txBody>
      </p:sp>
      <p:grpSp>
        <p:nvGrpSpPr>
          <p:cNvPr id="2061" name="Grupo 2060">
            <a:extLst>
              <a:ext uri="{FF2B5EF4-FFF2-40B4-BE49-F238E27FC236}">
                <a16:creationId xmlns:a16="http://schemas.microsoft.com/office/drawing/2014/main" id="{29D3746A-BD37-745B-586A-4B493A21A09E}"/>
              </a:ext>
            </a:extLst>
          </p:cNvPr>
          <p:cNvGrpSpPr/>
          <p:nvPr/>
        </p:nvGrpSpPr>
        <p:grpSpPr>
          <a:xfrm>
            <a:off x="7812359" y="3656891"/>
            <a:ext cx="307808" cy="287477"/>
            <a:chOff x="2224337" y="655698"/>
            <a:chExt cx="966034" cy="902231"/>
          </a:xfrm>
        </p:grpSpPr>
        <p:pic>
          <p:nvPicPr>
            <p:cNvPr id="2062" name="Picture 2" descr="Imagen relacionada">
              <a:extLst>
                <a:ext uri="{FF2B5EF4-FFF2-40B4-BE49-F238E27FC236}">
                  <a16:creationId xmlns:a16="http://schemas.microsoft.com/office/drawing/2014/main" id="{A679897D-2CA8-F676-6561-780F7ADEC9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3" name="Rectángulo 2062">
              <a:extLst>
                <a:ext uri="{FF2B5EF4-FFF2-40B4-BE49-F238E27FC236}">
                  <a16:creationId xmlns:a16="http://schemas.microsoft.com/office/drawing/2014/main" id="{50F9A37E-4F1D-E941-114A-E9FDA0CD353B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64" name="Picture 2" descr="Imagen relacionada">
              <a:extLst>
                <a:ext uri="{FF2B5EF4-FFF2-40B4-BE49-F238E27FC236}">
                  <a16:creationId xmlns:a16="http://schemas.microsoft.com/office/drawing/2014/main" id="{35B0D4B6-220C-C670-8BD4-1E2D435FC9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5" name="Grupo 2064">
            <a:extLst>
              <a:ext uri="{FF2B5EF4-FFF2-40B4-BE49-F238E27FC236}">
                <a16:creationId xmlns:a16="http://schemas.microsoft.com/office/drawing/2014/main" id="{EC41901B-5575-6487-FA96-06B0EE9A57A0}"/>
              </a:ext>
            </a:extLst>
          </p:cNvPr>
          <p:cNvGrpSpPr/>
          <p:nvPr/>
        </p:nvGrpSpPr>
        <p:grpSpPr>
          <a:xfrm>
            <a:off x="541222" y="2619417"/>
            <a:ext cx="307808" cy="287477"/>
            <a:chOff x="2224337" y="655698"/>
            <a:chExt cx="966034" cy="902231"/>
          </a:xfrm>
        </p:grpSpPr>
        <p:pic>
          <p:nvPicPr>
            <p:cNvPr id="2066" name="Picture 2" descr="Imagen relacionada">
              <a:extLst>
                <a:ext uri="{FF2B5EF4-FFF2-40B4-BE49-F238E27FC236}">
                  <a16:creationId xmlns:a16="http://schemas.microsoft.com/office/drawing/2014/main" id="{C15970FD-7F54-E850-889C-24FE8866AD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7" name="Rectángulo 2066">
              <a:extLst>
                <a:ext uri="{FF2B5EF4-FFF2-40B4-BE49-F238E27FC236}">
                  <a16:creationId xmlns:a16="http://schemas.microsoft.com/office/drawing/2014/main" id="{15535F47-F591-BF49-D277-CF248F736A9C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68" name="Picture 2" descr="Imagen relacionada">
              <a:extLst>
                <a:ext uri="{FF2B5EF4-FFF2-40B4-BE49-F238E27FC236}">
                  <a16:creationId xmlns:a16="http://schemas.microsoft.com/office/drawing/2014/main" id="{B7FA4884-41F0-AA3E-3380-952684100E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069" name="41 Gráfico">
            <a:extLst>
              <a:ext uri="{FF2B5EF4-FFF2-40B4-BE49-F238E27FC236}">
                <a16:creationId xmlns:a16="http://schemas.microsoft.com/office/drawing/2014/main" id="{A5AD0324-CC98-EB19-BF92-48CE779F76AE}"/>
              </a:ext>
            </a:extLst>
          </p:cNvPr>
          <p:cNvGraphicFramePr/>
          <p:nvPr/>
        </p:nvGraphicFramePr>
        <p:xfrm>
          <a:off x="4579031" y="4099311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070" name="CuadroTexto 2069">
            <a:extLst>
              <a:ext uri="{FF2B5EF4-FFF2-40B4-BE49-F238E27FC236}">
                <a16:creationId xmlns:a16="http://schemas.microsoft.com/office/drawing/2014/main" id="{D02D28FF-8530-18FF-0846-C4CB0ED4D928}"/>
              </a:ext>
            </a:extLst>
          </p:cNvPr>
          <p:cNvSpPr txBox="1">
            <a:spLocks/>
          </p:cNvSpPr>
          <p:nvPr/>
        </p:nvSpPr>
        <p:spPr>
          <a:xfrm>
            <a:off x="4095568" y="3763611"/>
            <a:ext cx="3434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Desconto de efeitos</a:t>
            </a:r>
          </a:p>
        </p:txBody>
      </p:sp>
      <p:sp>
        <p:nvSpPr>
          <p:cNvPr id="2075" name="Text Box 8">
            <a:extLst>
              <a:ext uri="{FF2B5EF4-FFF2-40B4-BE49-F238E27FC236}">
                <a16:creationId xmlns:a16="http://schemas.microsoft.com/office/drawing/2014/main" id="{7BEFFE9B-7B2A-58DF-40EB-84EBA2B23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890" y="6487188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82</a:t>
            </a:r>
          </a:p>
        </p:txBody>
      </p:sp>
      <p:sp>
        <p:nvSpPr>
          <p:cNvPr id="2077" name="Text Box 8">
            <a:extLst>
              <a:ext uri="{FF2B5EF4-FFF2-40B4-BE49-F238E27FC236}">
                <a16:creationId xmlns:a16="http://schemas.microsoft.com/office/drawing/2014/main" id="{C3CE7004-ECDF-C553-52E8-665396734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4100" y="4134954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2080" name="Picture 8" descr="Resultado de imagen de icono remesas documentarias">
            <a:extLst>
              <a:ext uri="{FF2B5EF4-FFF2-40B4-BE49-F238E27FC236}">
                <a16:creationId xmlns:a16="http://schemas.microsoft.com/office/drawing/2014/main" id="{B23A4997-969F-DB60-0D4D-E5A0BB25B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t="17183" r="27180" b="17472"/>
          <a:stretch/>
        </p:blipFill>
        <p:spPr bwMode="auto">
          <a:xfrm>
            <a:off x="6655715" y="3666271"/>
            <a:ext cx="401932" cy="3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10" descr="Tarjetas de crédito Visa Classic y Oro de Novo Banco">
            <a:extLst>
              <a:ext uri="{FF2B5EF4-FFF2-40B4-BE49-F238E27FC236}">
                <a16:creationId xmlns:a16="http://schemas.microsoft.com/office/drawing/2014/main" id="{F75A6569-8808-8CFE-1C84-8EF51CF1B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6856681" y="4848091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8645E03-461B-AB7C-F560-10B416143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743910" y="5686002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2" descr="Homepage">
            <a:extLst>
              <a:ext uri="{FF2B5EF4-FFF2-40B4-BE49-F238E27FC236}">
                <a16:creationId xmlns:a16="http://schemas.microsoft.com/office/drawing/2014/main" id="{F55EBD1F-DD6D-0FDF-C49C-48C163A46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113209" y="6175947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8" descr="Comunicado">
            <a:extLst>
              <a:ext uri="{FF2B5EF4-FFF2-40B4-BE49-F238E27FC236}">
                <a16:creationId xmlns:a16="http://schemas.microsoft.com/office/drawing/2014/main" id="{631F65FB-2AB4-18B4-0F1D-577782A0D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809939" y="5466941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Imagen 2086">
            <a:extLst>
              <a:ext uri="{FF2B5EF4-FFF2-40B4-BE49-F238E27FC236}">
                <a16:creationId xmlns:a16="http://schemas.microsoft.com/office/drawing/2014/main" id="{1795EBCC-A9CF-2001-FC69-CA01215D1A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4423994" y="4915964"/>
            <a:ext cx="542595" cy="225722"/>
          </a:xfrm>
          <a:prstGeom prst="rect">
            <a:avLst/>
          </a:prstGeom>
        </p:spPr>
      </p:pic>
      <p:pic>
        <p:nvPicPr>
          <p:cNvPr id="2088" name="Imagen 2087">
            <a:extLst>
              <a:ext uri="{FF2B5EF4-FFF2-40B4-BE49-F238E27FC236}">
                <a16:creationId xmlns:a16="http://schemas.microsoft.com/office/drawing/2014/main" id="{FC01E3F7-5503-4914-A4AA-2CFAA910D2C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9057" y="4440063"/>
            <a:ext cx="935064" cy="179820"/>
          </a:xfrm>
          <a:prstGeom prst="rect">
            <a:avLst/>
          </a:prstGeom>
        </p:spPr>
      </p:pic>
      <p:pic>
        <p:nvPicPr>
          <p:cNvPr id="2089" name="Picture 2" descr="Bankinter-logo - Asempreses">
            <a:extLst>
              <a:ext uri="{FF2B5EF4-FFF2-40B4-BE49-F238E27FC236}">
                <a16:creationId xmlns:a16="http://schemas.microsoft.com/office/drawing/2014/main" id="{1B150B25-CF0D-B993-820D-AC202738F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02" y="4249467"/>
            <a:ext cx="560879" cy="17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0" name="194 CuadroTexto">
            <a:extLst>
              <a:ext uri="{FF2B5EF4-FFF2-40B4-BE49-F238E27FC236}">
                <a16:creationId xmlns:a16="http://schemas.microsoft.com/office/drawing/2014/main" id="{B9459EBE-90B6-D1F0-804A-D0E0D5FAA8FC}"/>
              </a:ext>
            </a:extLst>
          </p:cNvPr>
          <p:cNvSpPr txBox="1"/>
          <p:nvPr/>
        </p:nvSpPr>
        <p:spPr>
          <a:xfrm>
            <a:off x="5157038" y="409831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+3,6 pp</a:t>
            </a:r>
          </a:p>
        </p:txBody>
      </p:sp>
      <p:sp>
        <p:nvSpPr>
          <p:cNvPr id="2091" name="194 CuadroTexto">
            <a:extLst>
              <a:ext uri="{FF2B5EF4-FFF2-40B4-BE49-F238E27FC236}">
                <a16:creationId xmlns:a16="http://schemas.microsoft.com/office/drawing/2014/main" id="{3F91B41B-91A4-3D4E-4DB1-49227EE13BC8}"/>
              </a:ext>
            </a:extLst>
          </p:cNvPr>
          <p:cNvSpPr txBox="1"/>
          <p:nvPr/>
        </p:nvSpPr>
        <p:spPr>
          <a:xfrm>
            <a:off x="7023335" y="494365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+12,8 pp</a:t>
            </a:r>
          </a:p>
        </p:txBody>
      </p:sp>
      <p:pic>
        <p:nvPicPr>
          <p:cNvPr id="2092" name="Picture 2" descr="Imagen relacionada">
            <a:extLst>
              <a:ext uri="{FF2B5EF4-FFF2-40B4-BE49-F238E27FC236}">
                <a16:creationId xmlns:a16="http://schemas.microsoft.com/office/drawing/2014/main" id="{4B599834-A88F-6D5E-4478-98417F33F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7787642" y="4626445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194 CuadroTexto">
            <a:extLst>
              <a:ext uri="{FF2B5EF4-FFF2-40B4-BE49-F238E27FC236}">
                <a16:creationId xmlns:a16="http://schemas.microsoft.com/office/drawing/2014/main" id="{1A2C4DFE-DA64-C1DE-FD3D-FE8BA301D878}"/>
              </a:ext>
            </a:extLst>
          </p:cNvPr>
          <p:cNvSpPr txBox="1"/>
          <p:nvPr/>
        </p:nvSpPr>
        <p:spPr>
          <a:xfrm>
            <a:off x="6902831" y="582592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+7,9 pp</a:t>
            </a:r>
          </a:p>
        </p:txBody>
      </p:sp>
      <p:sp>
        <p:nvSpPr>
          <p:cNvPr id="2094" name="194 CuadroTexto">
            <a:extLst>
              <a:ext uri="{FF2B5EF4-FFF2-40B4-BE49-F238E27FC236}">
                <a16:creationId xmlns:a16="http://schemas.microsoft.com/office/drawing/2014/main" id="{EDA2AF46-12A6-7EB3-9A1E-9069AB088236}"/>
              </a:ext>
            </a:extLst>
          </p:cNvPr>
          <p:cNvSpPr txBox="1"/>
          <p:nvPr/>
        </p:nvSpPr>
        <p:spPr>
          <a:xfrm>
            <a:off x="5742697" y="615658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-15,9 pp</a:t>
            </a:r>
          </a:p>
        </p:txBody>
      </p:sp>
      <p:pic>
        <p:nvPicPr>
          <p:cNvPr id="2095" name="Picture 2" descr="Imagen relacionada">
            <a:extLst>
              <a:ext uri="{FF2B5EF4-FFF2-40B4-BE49-F238E27FC236}">
                <a16:creationId xmlns:a16="http://schemas.microsoft.com/office/drawing/2014/main" id="{84B7FA8D-DF91-EC19-4830-0618AE905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4775832" y="6039837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194 CuadroTexto">
            <a:extLst>
              <a:ext uri="{FF2B5EF4-FFF2-40B4-BE49-F238E27FC236}">
                <a16:creationId xmlns:a16="http://schemas.microsoft.com/office/drawing/2014/main" id="{D3EF5977-3D2F-4106-C9B0-C3AD3515F602}"/>
              </a:ext>
            </a:extLst>
          </p:cNvPr>
          <p:cNvSpPr txBox="1"/>
          <p:nvPr/>
        </p:nvSpPr>
        <p:spPr>
          <a:xfrm>
            <a:off x="4695291" y="574207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-4,5 pp</a:t>
            </a:r>
          </a:p>
        </p:txBody>
      </p:sp>
      <p:sp>
        <p:nvSpPr>
          <p:cNvPr id="2097" name="194 CuadroTexto">
            <a:extLst>
              <a:ext uri="{FF2B5EF4-FFF2-40B4-BE49-F238E27FC236}">
                <a16:creationId xmlns:a16="http://schemas.microsoft.com/office/drawing/2014/main" id="{15981B43-88FA-AE6B-A778-990AE21F2362}"/>
              </a:ext>
            </a:extLst>
          </p:cNvPr>
          <p:cNvSpPr txBox="1"/>
          <p:nvPr/>
        </p:nvSpPr>
        <p:spPr>
          <a:xfrm>
            <a:off x="4335278" y="510656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-5,7 pp</a:t>
            </a:r>
          </a:p>
        </p:txBody>
      </p:sp>
      <p:sp>
        <p:nvSpPr>
          <p:cNvPr id="2098" name="194 CuadroTexto">
            <a:extLst>
              <a:ext uri="{FF2B5EF4-FFF2-40B4-BE49-F238E27FC236}">
                <a16:creationId xmlns:a16="http://schemas.microsoft.com/office/drawing/2014/main" id="{8AE445B8-08F7-35B7-A052-7FF00435CCFD}"/>
              </a:ext>
            </a:extLst>
          </p:cNvPr>
          <p:cNvSpPr txBox="1"/>
          <p:nvPr/>
        </p:nvSpPr>
        <p:spPr>
          <a:xfrm>
            <a:off x="4740401" y="454504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>
                <a:solidFill>
                  <a:srgbClr val="008000"/>
                </a:solidFill>
                <a:latin typeface="Lato" panose="020F0502020204030203"/>
              </a:rPr>
              <a:t>+3,8 </a:t>
            </a:r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pp</a:t>
            </a:r>
          </a:p>
        </p:txBody>
      </p:sp>
      <p:pic>
        <p:nvPicPr>
          <p:cNvPr id="2050" name="Picture 2" descr="Diseño de iconos de iconos de computadora, geografía de estudios en el  extranjero., logo, borde, zona png | PNGWing">
            <a:extLst>
              <a:ext uri="{FF2B5EF4-FFF2-40B4-BE49-F238E27FC236}">
                <a16:creationId xmlns:a16="http://schemas.microsoft.com/office/drawing/2014/main" id="{4AC01E27-C5C8-8984-2E9E-CD21DA53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13" y="1482601"/>
            <a:ext cx="808790" cy="45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12A89C-D8A5-901E-9261-E793CC0FF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E9764D-FCAD-D75A-913C-FB52651C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193151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B843852-31FE-48F3-8653-37D0073F7AD0}"/>
              </a:ext>
            </a:extLst>
          </p:cNvPr>
          <p:cNvSpPr txBox="1">
            <a:spLocks/>
          </p:cNvSpPr>
          <p:nvPr/>
        </p:nvSpPr>
        <p:spPr>
          <a:xfrm>
            <a:off x="3483055" y="826122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Contratação futura de produtos de financiamento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A2C2C9-FF56-41E9-B73F-211F443A654D}"/>
              </a:ext>
            </a:extLst>
          </p:cNvPr>
          <p:cNvSpPr txBox="1">
            <a:spLocks/>
          </p:cNvSpPr>
          <p:nvPr/>
        </p:nvSpPr>
        <p:spPr>
          <a:xfrm>
            <a:off x="569341" y="1533558"/>
            <a:ext cx="276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Pensam contratar algum produto nos próximos 12 meses</a:t>
            </a:r>
          </a:p>
        </p:txBody>
      </p:sp>
      <p:sp>
        <p:nvSpPr>
          <p:cNvPr id="4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48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808B70E5-B0E3-42D9-B98A-1FA9CC74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085">
            <a:off x="4136866" y="2629680"/>
            <a:ext cx="1019398" cy="1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65BE7AA-41BB-4A30-9B31-5E5559FD0A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4761" y="607142"/>
            <a:ext cx="659005" cy="659005"/>
          </a:xfrm>
          <a:prstGeom prst="rect">
            <a:avLst/>
          </a:prstGeom>
        </p:spPr>
      </p:pic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EDA9F4B1-270E-CF93-0822-41C60DA2A7A4}"/>
              </a:ext>
            </a:extLst>
          </p:cNvPr>
          <p:cNvGraphicFramePr/>
          <p:nvPr/>
        </p:nvGraphicFramePr>
        <p:xfrm>
          <a:off x="358950" y="2272222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 Box 30">
            <a:extLst>
              <a:ext uri="{FF2B5EF4-FFF2-40B4-BE49-F238E27FC236}">
                <a16:creationId xmlns:a16="http://schemas.microsoft.com/office/drawing/2014/main" id="{CE2771CB-FF78-84CE-66F7-F1C4B4A11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9566" y="4680040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91D6C5B-7FD4-AC66-BA34-3DF343BE13C7}"/>
              </a:ext>
            </a:extLst>
          </p:cNvPr>
          <p:cNvSpPr txBox="1"/>
          <p:nvPr/>
        </p:nvSpPr>
        <p:spPr>
          <a:xfrm>
            <a:off x="3586659" y="3735521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30,4%</a:t>
            </a:r>
          </a:p>
        </p:txBody>
      </p:sp>
      <p:sp>
        <p:nvSpPr>
          <p:cNvPr id="39" name="66 Rectángulo">
            <a:extLst>
              <a:ext uri="{FF2B5EF4-FFF2-40B4-BE49-F238E27FC236}">
                <a16:creationId xmlns:a16="http://schemas.microsoft.com/office/drawing/2014/main" id="{2291570E-F684-9F46-0E50-ABC1B4F449D4}"/>
              </a:ext>
            </a:extLst>
          </p:cNvPr>
          <p:cNvSpPr/>
          <p:nvPr/>
        </p:nvSpPr>
        <p:spPr>
          <a:xfrm>
            <a:off x="6519000" y="4270092"/>
            <a:ext cx="4880520" cy="555995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40" name="1 Objeto">
            <a:extLst>
              <a:ext uri="{FF2B5EF4-FFF2-40B4-BE49-F238E27FC236}">
                <a16:creationId xmlns:a16="http://schemas.microsoft.com/office/drawing/2014/main" id="{6154D69F-673C-2E0F-5D78-9FE09B3221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3778" y="1807542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1" name="Text Box 42">
            <a:extLst>
              <a:ext uri="{FF2B5EF4-FFF2-40B4-BE49-F238E27FC236}">
                <a16:creationId xmlns:a16="http://schemas.microsoft.com/office/drawing/2014/main" id="{C703D519-3F63-3691-63C9-E4637BDC9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7733" y="175661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2" name="Text Box 30">
            <a:extLst>
              <a:ext uri="{FF2B5EF4-FFF2-40B4-BE49-F238E27FC236}">
                <a16:creationId xmlns:a16="http://schemas.microsoft.com/office/drawing/2014/main" id="{AF6DB2C0-9792-33DF-3B0E-2CC31FBDF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752" y="589135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140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DEF44CF-A072-CF3C-DB71-5A00F4D7FC3B}"/>
              </a:ext>
            </a:extLst>
          </p:cNvPr>
          <p:cNvSpPr txBox="1">
            <a:spLocks/>
          </p:cNvSpPr>
          <p:nvPr/>
        </p:nvSpPr>
        <p:spPr>
          <a:xfrm>
            <a:off x="9024678" y="1610079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Entidade</a:t>
            </a:r>
          </a:p>
        </p:txBody>
      </p:sp>
      <p:sp>
        <p:nvSpPr>
          <p:cNvPr id="44" name="Text Box 30">
            <a:extLst>
              <a:ext uri="{FF2B5EF4-FFF2-40B4-BE49-F238E27FC236}">
                <a16:creationId xmlns:a16="http://schemas.microsoft.com/office/drawing/2014/main" id="{E3A5B765-6C08-2BB0-2825-806AE6CC4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4836" y="589135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63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id="{C8C3241E-B66E-C8AE-845B-29E9FDED9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6940150" y="4448811"/>
            <a:ext cx="644611" cy="2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639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ECD1E4B-BDBC-4D6A-B205-F4E3C6AD3AC6}"/>
              </a:ext>
            </a:extLst>
          </p:cNvPr>
          <p:cNvSpPr txBox="1">
            <a:spLocks/>
          </p:cNvSpPr>
          <p:nvPr/>
        </p:nvSpPr>
        <p:spPr>
          <a:xfrm>
            <a:off x="5009662" y="67419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Comércio externo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808FDC-B5E5-4BAF-9012-738826A8675E}"/>
              </a:ext>
            </a:extLst>
          </p:cNvPr>
          <p:cNvSpPr txBox="1">
            <a:spLocks/>
          </p:cNvSpPr>
          <p:nvPr/>
        </p:nvSpPr>
        <p:spPr>
          <a:xfrm>
            <a:off x="1668470" y="1458621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sua empresa realiza operações de comércio externo</a:t>
            </a:r>
          </a:p>
        </p:txBody>
      </p:sp>
      <p:pic>
        <p:nvPicPr>
          <p:cNvPr id="26" name="Picture 14" descr="Resultado de imagen de icono comercio exterior">
            <a:extLst>
              <a:ext uri="{FF2B5EF4-FFF2-40B4-BE49-F238E27FC236}">
                <a16:creationId xmlns:a16="http://schemas.microsoft.com/office/drawing/2014/main" id="{0222A57F-71C8-47E7-A024-42E5267B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51" y="367928"/>
            <a:ext cx="676795" cy="6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EC4D3DB-A960-4C0A-B35F-093831571708}"/>
              </a:ext>
            </a:extLst>
          </p:cNvPr>
          <p:cNvSpPr txBox="1">
            <a:spLocks/>
          </p:cNvSpPr>
          <p:nvPr/>
        </p:nvSpPr>
        <p:spPr>
          <a:xfrm>
            <a:off x="9205406" y="1564244"/>
            <a:ext cx="1862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Operações</a:t>
            </a:r>
          </a:p>
        </p:txBody>
      </p:sp>
      <p:pic>
        <p:nvPicPr>
          <p:cNvPr id="40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D93E5D2C-1EF6-1BCA-EA13-358022BB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085">
            <a:off x="5095934" y="2645025"/>
            <a:ext cx="1019398" cy="1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Gráfico 40">
            <a:extLst>
              <a:ext uri="{FF2B5EF4-FFF2-40B4-BE49-F238E27FC236}">
                <a16:creationId xmlns:a16="http://schemas.microsoft.com/office/drawing/2014/main" id="{B77F5B80-BA35-B307-1B8D-5DE60212841E}"/>
              </a:ext>
            </a:extLst>
          </p:cNvPr>
          <p:cNvGraphicFramePr/>
          <p:nvPr/>
        </p:nvGraphicFramePr>
        <p:xfrm>
          <a:off x="1123951" y="2085292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2" name="Text Box 30">
            <a:extLst>
              <a:ext uri="{FF2B5EF4-FFF2-40B4-BE49-F238E27FC236}">
                <a16:creationId xmlns:a16="http://schemas.microsoft.com/office/drawing/2014/main" id="{022BFDDE-E648-9B9D-B080-07E41699C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567" y="4493110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E0F2210-9768-8EFA-0E2F-EF045A35B941}"/>
              </a:ext>
            </a:extLst>
          </p:cNvPr>
          <p:cNvSpPr txBox="1"/>
          <p:nvPr/>
        </p:nvSpPr>
        <p:spPr>
          <a:xfrm>
            <a:off x="4294516" y="3606311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58,2%</a:t>
            </a:r>
          </a:p>
        </p:txBody>
      </p:sp>
      <p:graphicFrame>
        <p:nvGraphicFramePr>
          <p:cNvPr id="51" name="1 Objeto">
            <a:extLst>
              <a:ext uri="{FF2B5EF4-FFF2-40B4-BE49-F238E27FC236}">
                <a16:creationId xmlns:a16="http://schemas.microsoft.com/office/drawing/2014/main" id="{D1918649-3ED4-A949-056E-EE14B548EA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9948" y="1872021"/>
          <a:ext cx="6120680" cy="3255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2" name="Text Box 42">
            <a:extLst>
              <a:ext uri="{FF2B5EF4-FFF2-40B4-BE49-F238E27FC236}">
                <a16:creationId xmlns:a16="http://schemas.microsoft.com/office/drawing/2014/main" id="{C22968D7-0DE6-A6C0-59AA-947C2BFE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968" y="1766398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039C2EDC-5A7D-466B-9D9C-F7E4E3576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2788" y="4680040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272</a:t>
            </a:r>
          </a:p>
        </p:txBody>
      </p:sp>
      <p:sp>
        <p:nvSpPr>
          <p:cNvPr id="55" name="Text Box 30">
            <a:extLst>
              <a:ext uri="{FF2B5EF4-FFF2-40B4-BE49-F238E27FC236}">
                <a16:creationId xmlns:a16="http://schemas.microsoft.com/office/drawing/2014/main" id="{7E2EFF43-38EA-5111-E06D-2155ABC88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516" y="4680040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318</a:t>
            </a:r>
          </a:p>
        </p:txBody>
      </p:sp>
    </p:spTree>
    <p:extLst>
      <p:ext uri="{BB962C8B-B14F-4D97-AF65-F5344CB8AC3E}">
        <p14:creationId xmlns:p14="http://schemas.microsoft.com/office/powerpoint/2010/main" val="1604484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49B9FC-C068-44F0-BFF3-6B53C0EC810C}"/>
              </a:ext>
            </a:extLst>
          </p:cNvPr>
          <p:cNvSpPr/>
          <p:nvPr/>
        </p:nvSpPr>
        <p:spPr>
          <a:xfrm>
            <a:off x="2142309" y="1229098"/>
            <a:ext cx="8447748" cy="5340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6" name="1 Objeto">
            <a:extLst>
              <a:ext uri="{FF2B5EF4-FFF2-40B4-BE49-F238E27FC236}">
                <a16:creationId xmlns:a16="http://schemas.microsoft.com/office/drawing/2014/main" id="{F6F18D88-6510-466A-B426-B21EFFC031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7672" y="1609954"/>
          <a:ext cx="7507224" cy="48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Box 42">
            <a:extLst>
              <a:ext uri="{FF2B5EF4-FFF2-40B4-BE49-F238E27FC236}">
                <a16:creationId xmlns:a16="http://schemas.microsoft.com/office/drawing/2014/main" id="{8988367B-EB61-4DF3-8609-773FC8B4898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96168" y="152848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es-ES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9" name="1 CuadroTexto">
            <a:extLst>
              <a:ext uri="{FF2B5EF4-FFF2-40B4-BE49-F238E27FC236}">
                <a16:creationId xmlns:a16="http://schemas.microsoft.com/office/drawing/2014/main" id="{DB089CFF-A01E-423C-9BEC-46947260E0B3}"/>
              </a:ext>
            </a:extLst>
          </p:cNvPr>
          <p:cNvSpPr txBox="1"/>
          <p:nvPr/>
        </p:nvSpPr>
        <p:spPr>
          <a:xfrm>
            <a:off x="588390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449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7E2FE0D6-08E1-498F-9124-B97FC25E2471}"/>
              </a:ext>
            </a:extLst>
          </p:cNvPr>
          <p:cNvSpPr txBox="1"/>
          <p:nvPr/>
        </p:nvSpPr>
        <p:spPr>
          <a:xfrm>
            <a:off x="787887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557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36488-EB62-436E-AB43-34C0398609FB}"/>
              </a:ext>
            </a:extLst>
          </p:cNvPr>
          <p:cNvSpPr txBox="1">
            <a:spLocks/>
          </p:cNvSpPr>
          <p:nvPr/>
        </p:nvSpPr>
        <p:spPr>
          <a:xfrm>
            <a:off x="4559463" y="590142"/>
            <a:ext cx="61670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es-ES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de los produtos e servi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ços de comércio externo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  <a:p>
            <a:endParaRPr lang="es-ES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7AD881C-AF12-40D0-AF55-460D332D2EF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44393" y="887588"/>
            <a:ext cx="5897177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es-ES" baseline="30000" dirty="0">
                <a:latin typeface="Lato" panose="020F0502020204030203"/>
              </a:rPr>
              <a:t>1</a:t>
            </a:r>
            <a:r>
              <a:rPr lang="es-ES" u="sng" dirty="0">
                <a:latin typeface="Lato" panose="020F0502020204030203"/>
              </a:rPr>
              <a:t>P</a:t>
            </a:r>
            <a:r>
              <a:rPr lang="es-ES_tradnl" u="sng" dirty="0">
                <a:latin typeface="Lato" panose="020F0502020204030203"/>
              </a:rPr>
              <a:t>enetración de </a:t>
            </a:r>
            <a:r>
              <a:rPr lang="es-ES_tradnl" u="sng" dirty="0" err="1">
                <a:latin typeface="Lato" panose="020F0502020204030203"/>
              </a:rPr>
              <a:t>serviços</a:t>
            </a:r>
            <a:r>
              <a:rPr lang="es-ES_tradnl" dirty="0">
                <a:latin typeface="Lato" panose="020F0502020204030203"/>
              </a:rPr>
              <a:t>: </a:t>
            </a:r>
            <a:r>
              <a:rPr lang="pt-PT" dirty="0">
                <a:latin typeface="Lato" panose="020F0502020204030203"/>
              </a:rPr>
              <a:t>percentagem de empresas entrevistadas que usam o serviço.</a:t>
            </a:r>
            <a:endParaRPr lang="es-ES_tradnl" dirty="0">
              <a:latin typeface="Lato" panose="020F0502020204030203"/>
            </a:endParaRPr>
          </a:p>
        </p:txBody>
      </p:sp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723CF393-872C-4F30-8568-8D76FE93F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427884" y="2161650"/>
            <a:ext cx="199000" cy="199000"/>
          </a:xfrm>
          <a:prstGeom prst="rect">
            <a:avLst/>
          </a:prstGeom>
        </p:spPr>
      </p:pic>
      <p:pic>
        <p:nvPicPr>
          <p:cNvPr id="24" name="Gráfico 23" descr="Círculo con flecha a la izquierda con relleno sólido">
            <a:extLst>
              <a:ext uri="{FF2B5EF4-FFF2-40B4-BE49-F238E27FC236}">
                <a16:creationId xmlns:a16="http://schemas.microsoft.com/office/drawing/2014/main" id="{76A358A6-D7C0-2FBB-CA62-FFA84B52F0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8527384" y="1820671"/>
            <a:ext cx="199000" cy="199000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71EDFC37-10C2-0737-59B5-8F3DFBC175E6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7C87306-0508-3FB5-2E74-C64284FD8DBD}"/>
              </a:ext>
            </a:extLst>
          </p:cNvPr>
          <p:cNvSpPr txBox="1"/>
          <p:nvPr/>
        </p:nvSpPr>
        <p:spPr>
          <a:xfrm>
            <a:off x="2541761" y="1786569"/>
            <a:ext cx="299812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50" b="1" i="0" strike="noStrike" baseline="0" dirty="0">
                <a:latin typeface="Lato" panose="020F0502020204030203" pitchFamily="34" charset="0"/>
              </a:rPr>
              <a:t>COMÉRCIO EXTERNO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7C866E-A3F1-8C46-8410-2FD91AC23E92}"/>
              </a:ext>
            </a:extLst>
          </p:cNvPr>
          <p:cNvSpPr txBox="1"/>
          <p:nvPr/>
        </p:nvSpPr>
        <p:spPr>
          <a:xfrm>
            <a:off x="6875136" y="1374593"/>
            <a:ext cx="105830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" name="Gráfico 1" descr="Círculo con flecha a la izquierda con relleno sólido">
            <a:extLst>
              <a:ext uri="{FF2B5EF4-FFF2-40B4-BE49-F238E27FC236}">
                <a16:creationId xmlns:a16="http://schemas.microsoft.com/office/drawing/2014/main" id="{CC37A363-A2C2-B265-DD00-BCAE85E3E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09873" y="2482908"/>
            <a:ext cx="199000" cy="199000"/>
          </a:xfrm>
          <a:prstGeom prst="rect">
            <a:avLst/>
          </a:prstGeom>
        </p:spPr>
      </p:pic>
      <p:pic>
        <p:nvPicPr>
          <p:cNvPr id="3" name="Gráfico 2" descr="Círculo con flecha a la izquierda con relleno sólido">
            <a:extLst>
              <a:ext uri="{FF2B5EF4-FFF2-40B4-BE49-F238E27FC236}">
                <a16:creationId xmlns:a16="http://schemas.microsoft.com/office/drawing/2014/main" id="{595AB9E7-B346-9E9D-C936-EAC979A54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823285" y="4420320"/>
            <a:ext cx="199000" cy="19900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B7296D7A-77BE-1BA1-95E8-BFD38C80A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84246" y="2816137"/>
            <a:ext cx="199000" cy="19900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931BC567-EDB8-789D-201A-8393E062C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75537" y="3137401"/>
            <a:ext cx="199000" cy="19900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33D8E646-5B14-B5D4-5BBE-D1378A34B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66828" y="3449955"/>
            <a:ext cx="199000" cy="19900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324D4EEE-7BE9-F6A2-1B83-7C6FA6416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7833939" y="4095413"/>
            <a:ext cx="199000" cy="1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1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CD9E3047-7258-47EE-91CD-C59D186FE55E}"/>
              </a:ext>
            </a:extLst>
          </p:cNvPr>
          <p:cNvSpPr/>
          <p:nvPr/>
        </p:nvSpPr>
        <p:spPr>
          <a:xfrm>
            <a:off x="9423859" y="914400"/>
            <a:ext cx="2219500" cy="5763242"/>
          </a:xfrm>
          <a:prstGeom prst="rect">
            <a:avLst/>
          </a:prstGeom>
          <a:solidFill>
            <a:srgbClr val="C7DB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84E1DA-B903-4B12-9936-9C2440AABFC1}"/>
              </a:ext>
            </a:extLst>
          </p:cNvPr>
          <p:cNvSpPr/>
          <p:nvPr/>
        </p:nvSpPr>
        <p:spPr>
          <a:xfrm>
            <a:off x="7217905" y="914400"/>
            <a:ext cx="2113258" cy="5763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73C27A-2D6B-4834-BE30-B50C9599173C}"/>
              </a:ext>
            </a:extLst>
          </p:cNvPr>
          <p:cNvSpPr/>
          <p:nvPr/>
        </p:nvSpPr>
        <p:spPr>
          <a:xfrm>
            <a:off x="137930" y="914400"/>
            <a:ext cx="7009498" cy="57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ED9F5F-8289-4977-817C-A055F60CB332}"/>
              </a:ext>
            </a:extLst>
          </p:cNvPr>
          <p:cNvSpPr txBox="1">
            <a:spLocks/>
          </p:cNvSpPr>
          <p:nvPr/>
        </p:nvSpPr>
        <p:spPr>
          <a:xfrm>
            <a:off x="4845946" y="4991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e serviços de comércio externo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4" name="1 Objeto">
            <a:extLst>
              <a:ext uri="{FF2B5EF4-FFF2-40B4-BE49-F238E27FC236}">
                <a16:creationId xmlns:a16="http://schemas.microsoft.com/office/drawing/2014/main" id="{2242153D-73D6-42F0-9763-9187E6C20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05" y="2024567"/>
          <a:ext cx="5038344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2F892536-EF00-45F0-BB10-C7C3D1399746}"/>
              </a:ext>
            </a:extLst>
          </p:cNvPr>
          <p:cNvSpPr txBox="1"/>
          <p:nvPr/>
        </p:nvSpPr>
        <p:spPr>
          <a:xfrm>
            <a:off x="469426" y="2163217"/>
            <a:ext cx="25823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1050" b="1" i="0" strike="noStrike" baseline="0" dirty="0">
                <a:latin typeface="Lato" panose="020F0502020204030203" pitchFamily="34" charset="0"/>
              </a:rPr>
              <a:t>COMÉRCIO EXTERNO</a:t>
            </a:r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6E7BEBF4-23D6-43D4-B634-59DF4A9CFDA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78959" y="196370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graphicFrame>
        <p:nvGraphicFramePr>
          <p:cNvPr id="15" name="1 Objeto">
            <a:extLst>
              <a:ext uri="{FF2B5EF4-FFF2-40B4-BE49-F238E27FC236}">
                <a16:creationId xmlns:a16="http://schemas.microsoft.com/office/drawing/2014/main" id="{A841D29D-E096-4A66-AB39-6958C7BB03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832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C6ED923F-154E-40B1-9BB6-5717444C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5721739" y="1791952"/>
            <a:ext cx="722195" cy="300435"/>
          </a:xfrm>
          <a:prstGeom prst="rect">
            <a:avLst/>
          </a:prstGeom>
          <a:noFill/>
        </p:spPr>
      </p:pic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7AB90F30-FAF0-403E-85EB-8E59290BC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4017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3" name="Imagen 22">
            <a:extLst>
              <a:ext uri="{FF2B5EF4-FFF2-40B4-BE49-F238E27FC236}">
                <a16:creationId xmlns:a16="http://schemas.microsoft.com/office/drawing/2014/main" id="{915B296F-2505-4AFE-B0F1-CB1B34D884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34133" y="1791952"/>
            <a:ext cx="722195" cy="300435"/>
          </a:xfrm>
          <a:prstGeom prst="rect">
            <a:avLst/>
          </a:prstGeom>
          <a:noFill/>
        </p:spPr>
      </p:pic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39E11643-FB51-4A97-B936-1BF6DD9A7E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971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27" name="Imagen 26">
            <a:extLst>
              <a:ext uri="{FF2B5EF4-FFF2-40B4-BE49-F238E27FC236}">
                <a16:creationId xmlns:a16="http://schemas.microsoft.com/office/drawing/2014/main" id="{1EB3FE56-DAF5-4A59-A5AA-7B49BF4926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10165983" y="1791952"/>
            <a:ext cx="722195" cy="300435"/>
          </a:xfrm>
          <a:prstGeom prst="rect">
            <a:avLst/>
          </a:prstGeom>
          <a:noFill/>
        </p:spPr>
      </p:pic>
      <p:sp>
        <p:nvSpPr>
          <p:cNvPr id="2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2" name="CuadroTexto 8">
            <a:extLst>
              <a:ext uri="{FF2B5EF4-FFF2-40B4-BE49-F238E27FC236}">
                <a16:creationId xmlns:a16="http://schemas.microsoft.com/office/drawing/2014/main" id="{1C08A868-A5B4-42D8-9350-FBAF664668E4}"/>
              </a:ext>
            </a:extLst>
          </p:cNvPr>
          <p:cNvSpPr txBox="1">
            <a:spLocks/>
          </p:cNvSpPr>
          <p:nvPr/>
        </p:nvSpPr>
        <p:spPr>
          <a:xfrm>
            <a:off x="3808244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33" name="Text Box 19">
            <a:extLst>
              <a:ext uri="{FF2B5EF4-FFF2-40B4-BE49-F238E27FC236}">
                <a16:creationId xmlns:a16="http://schemas.microsoft.com/office/drawing/2014/main" id="{614D72BD-ED17-4826-A76E-E148B4156E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3900" y="1212575"/>
            <a:ext cx="4333204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serviços</a:t>
            </a:r>
            <a:r>
              <a:rPr lang="pt-PT" dirty="0">
                <a:latin typeface="Lato" panose="020F0502020204030203"/>
              </a:rPr>
              <a:t>: percentagem de empresas entrevistadas que usam o serviço. No caso dos clientes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, percentagem dos seus clientes que utilizam o serviço com esse banco ou com outros com que trabalham.</a:t>
            </a:r>
          </a:p>
        </p:txBody>
      </p:sp>
      <p:sp>
        <p:nvSpPr>
          <p:cNvPr id="34" name="CuadroTexto 18">
            <a:extLst>
              <a:ext uri="{FF2B5EF4-FFF2-40B4-BE49-F238E27FC236}">
                <a16:creationId xmlns:a16="http://schemas.microsoft.com/office/drawing/2014/main" id="{40265661-8259-49F8-9E14-8B5188C5AB93}"/>
              </a:ext>
            </a:extLst>
          </p:cNvPr>
          <p:cNvSpPr txBox="1">
            <a:spLocks/>
          </p:cNvSpPr>
          <p:nvPr/>
        </p:nvSpPr>
        <p:spPr>
          <a:xfrm>
            <a:off x="7589155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D29679C2-65E5-4E6E-B120-4CEEBB521A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06056" y="1212575"/>
            <a:ext cx="1993392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2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serviço com 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.</a:t>
            </a:r>
          </a:p>
        </p:txBody>
      </p:sp>
      <p:sp>
        <p:nvSpPr>
          <p:cNvPr id="36" name="CuadroTexto 23">
            <a:extLst>
              <a:ext uri="{FF2B5EF4-FFF2-40B4-BE49-F238E27FC236}">
                <a16:creationId xmlns:a16="http://schemas.microsoft.com/office/drawing/2014/main" id="{C861945F-5FFC-4BC2-8731-DF34D942D8BF}"/>
              </a:ext>
            </a:extLst>
          </p:cNvPr>
          <p:cNvSpPr txBox="1">
            <a:spLocks/>
          </p:cNvSpPr>
          <p:nvPr/>
        </p:nvSpPr>
        <p:spPr>
          <a:xfrm>
            <a:off x="9535654" y="984745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Trajetória comercial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3</a:t>
            </a: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89EE3B3B-7AA9-4EDB-BAF3-B435569BFD5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486087" y="1212575"/>
            <a:ext cx="209252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3</a:t>
            </a:r>
            <a:r>
              <a:rPr lang="pt-PT" u="sng" dirty="0">
                <a:latin typeface="Lato" panose="020F0502020204030203"/>
              </a:rPr>
              <a:t>Trajetória comercial</a:t>
            </a:r>
            <a:r>
              <a:rPr lang="pt-PT" dirty="0">
                <a:latin typeface="Lato" panose="020F0502020204030203"/>
              </a:rPr>
              <a:t>: </a:t>
            </a:r>
            <a:r>
              <a:rPr lang="pt-PT" altLang="es-ES" dirty="0">
                <a:latin typeface="Lato" panose="020F0502020204030203"/>
              </a:rPr>
              <a:t>diferença entre os clientes que têm o </a:t>
            </a:r>
            <a:r>
              <a:rPr lang="pt-PT" dirty="0">
                <a:latin typeface="Lato" panose="020F0502020204030203"/>
              </a:rPr>
              <a:t>serviço</a:t>
            </a:r>
            <a:r>
              <a:rPr lang="pt-PT" altLang="es-ES" dirty="0">
                <a:latin typeface="Lato" panose="020F0502020204030203"/>
              </a:rPr>
              <a:t> e os que o têm nesse banco.</a:t>
            </a:r>
            <a:endParaRPr lang="pt-PT" dirty="0">
              <a:latin typeface="Lato" panose="020F0502020204030203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820D21B-4ECB-7C5B-9A89-D5DA36838750}"/>
              </a:ext>
            </a:extLst>
          </p:cNvPr>
          <p:cNvSpPr txBox="1"/>
          <p:nvPr/>
        </p:nvSpPr>
        <p:spPr>
          <a:xfrm>
            <a:off x="3610354" y="1835018"/>
            <a:ext cx="821197" cy="2573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3" name="1 CuadroTexto">
            <a:extLst>
              <a:ext uri="{FF2B5EF4-FFF2-40B4-BE49-F238E27FC236}">
                <a16:creationId xmlns:a16="http://schemas.microsoft.com/office/drawing/2014/main" id="{8CB835E4-68F1-9B76-D5FC-14DE3C7F5560}"/>
              </a:ext>
            </a:extLst>
          </p:cNvPr>
          <p:cNvSpPr txBox="1"/>
          <p:nvPr/>
        </p:nvSpPr>
        <p:spPr>
          <a:xfrm>
            <a:off x="3550017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4" name="1 CuadroTexto">
            <a:extLst>
              <a:ext uri="{FF2B5EF4-FFF2-40B4-BE49-F238E27FC236}">
                <a16:creationId xmlns:a16="http://schemas.microsoft.com/office/drawing/2014/main" id="{37FD495F-3536-7DB6-48D0-F352EC929F5F}"/>
              </a:ext>
            </a:extLst>
          </p:cNvPr>
          <p:cNvSpPr txBox="1"/>
          <p:nvPr/>
        </p:nvSpPr>
        <p:spPr>
          <a:xfrm>
            <a:off x="5751078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16" name="1 CuadroTexto">
            <a:extLst>
              <a:ext uri="{FF2B5EF4-FFF2-40B4-BE49-F238E27FC236}">
                <a16:creationId xmlns:a16="http://schemas.microsoft.com/office/drawing/2014/main" id="{CEDDF5FE-648D-62BB-3293-DCB38311B0A1}"/>
              </a:ext>
            </a:extLst>
          </p:cNvPr>
          <p:cNvSpPr txBox="1"/>
          <p:nvPr/>
        </p:nvSpPr>
        <p:spPr>
          <a:xfrm>
            <a:off x="7868021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19" name="1 CuadroTexto">
            <a:extLst>
              <a:ext uri="{FF2B5EF4-FFF2-40B4-BE49-F238E27FC236}">
                <a16:creationId xmlns:a16="http://schemas.microsoft.com/office/drawing/2014/main" id="{E158DEE1-5BBF-4DA8-2E0A-384B69451DCC}"/>
              </a:ext>
            </a:extLst>
          </p:cNvPr>
          <p:cNvSpPr txBox="1"/>
          <p:nvPr/>
        </p:nvSpPr>
        <p:spPr>
          <a:xfrm>
            <a:off x="10214383" y="6393686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</p:spTree>
    <p:extLst>
      <p:ext uri="{BB962C8B-B14F-4D97-AF65-F5344CB8AC3E}">
        <p14:creationId xmlns:p14="http://schemas.microsoft.com/office/powerpoint/2010/main" val="2866047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34F4E2AF-93DB-429C-B5E7-E62E9F97900E}"/>
              </a:ext>
            </a:extLst>
          </p:cNvPr>
          <p:cNvSpPr txBox="1">
            <a:spLocks/>
          </p:cNvSpPr>
          <p:nvPr/>
        </p:nvSpPr>
        <p:spPr>
          <a:xfrm>
            <a:off x="4274446" y="4991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e serviços de comércio externo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6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5" name="CuadroTexto 11">
            <a:extLst>
              <a:ext uri="{FF2B5EF4-FFF2-40B4-BE49-F238E27FC236}">
                <a16:creationId xmlns:a16="http://schemas.microsoft.com/office/drawing/2014/main" id="{21480161-2440-4A76-A0F6-0C20C84851D0}"/>
              </a:ext>
            </a:extLst>
          </p:cNvPr>
          <p:cNvSpPr txBox="1">
            <a:spLocks/>
          </p:cNvSpPr>
          <p:nvPr/>
        </p:nvSpPr>
        <p:spPr>
          <a:xfrm>
            <a:off x="5749583" y="82739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1139" y="1100319"/>
            <a:ext cx="1172139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serviços</a:t>
            </a:r>
            <a:r>
              <a:rPr lang="pt-PT" dirty="0">
                <a:latin typeface="Lato" panose="020F0502020204030203"/>
              </a:rPr>
              <a:t>: percentagem de empresas entrevistadas que usam o serviço. No caso dos clientes do banco, percentagem dos seus clientes que o usam o serviço nesse banco ou noutros com que trabalham.</a:t>
            </a:r>
          </a:p>
        </p:txBody>
      </p:sp>
      <p:pic>
        <p:nvPicPr>
          <p:cNvPr id="45" name="Imagen 2">
            <a:extLst>
              <a:ext uri="{FF2B5EF4-FFF2-40B4-BE49-F238E27FC236}">
                <a16:creationId xmlns:a16="http://schemas.microsoft.com/office/drawing/2014/main" id="{FFE75927-8B75-4D53-A1A2-240E5C4F1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07" y="6200274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19">
            <a:extLst>
              <a:ext uri="{FF2B5EF4-FFF2-40B4-BE49-F238E27FC236}">
                <a16:creationId xmlns:a16="http://schemas.microsoft.com/office/drawing/2014/main" id="{C3C07E77-32BE-427C-B0CB-E81AC79256B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96401" y="6176456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maior valor para cada serviço é destacado.</a:t>
            </a:r>
            <a:endParaRPr lang="pt-PT" dirty="0">
              <a:latin typeface="Lato" panose="020F0502020204030203"/>
            </a:endParaRPr>
          </a:p>
        </p:txBody>
      </p:sp>
      <p:graphicFrame>
        <p:nvGraphicFramePr>
          <p:cNvPr id="68" name="Tabla 67">
            <a:extLst>
              <a:ext uri="{FF2B5EF4-FFF2-40B4-BE49-F238E27FC236}">
                <a16:creationId xmlns:a16="http://schemas.microsoft.com/office/drawing/2014/main" id="{FDE438C8-CD46-751B-E892-AEA23AE79695}"/>
              </a:ext>
            </a:extLst>
          </p:cNvPr>
          <p:cNvGraphicFramePr>
            <a:graphicFrameLocks noGrp="1"/>
          </p:cNvGraphicFramePr>
          <p:nvPr/>
        </p:nvGraphicFramePr>
        <p:xfrm>
          <a:off x="969401" y="1388643"/>
          <a:ext cx="9977273" cy="361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1526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1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strike="noStrike" baseline="0" noProof="0" dirty="0">
                          <a:latin typeface="Lato" panose="020F0502020204030203" pitchFamily="34" charset="0"/>
                        </a:rPr>
                        <a:t>COMÉRCIO EXTERNO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60,9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56,6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62,0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Transferências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48,9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55,0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49,2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55,4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53,7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Remessas documentárias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10,4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11,4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10,3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14,8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Créditos documentários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11,0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11,0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13,2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12,4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Cheques recebidos do estrangeiro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7,0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10,5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9,4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Factoring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5,8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8,6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Garantias bancárias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5,4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7,6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6,8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Adiantamento de exportação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5,4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Financiamentos externos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4,8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Cobertura risco cambial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3,5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5,4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4,9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Cheques emitidos sobre o estrangeiro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2,0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1,1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1810461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Cash pooling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0,7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3940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0,1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1982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557</a:t>
                      </a: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69" name="Imagen 68">
            <a:extLst>
              <a:ext uri="{FF2B5EF4-FFF2-40B4-BE49-F238E27FC236}">
                <a16:creationId xmlns:a16="http://schemas.microsoft.com/office/drawing/2014/main" id="{C2DDD0CB-0A31-AAF3-1926-B458AE9467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8833087" y="1459497"/>
            <a:ext cx="656541" cy="273123"/>
          </a:xfrm>
          <a:prstGeom prst="rect">
            <a:avLst/>
          </a:prstGeom>
        </p:spPr>
      </p:pic>
      <p:pic>
        <p:nvPicPr>
          <p:cNvPr id="70" name="Picture 2" descr="Homepage">
            <a:extLst>
              <a:ext uri="{FF2B5EF4-FFF2-40B4-BE49-F238E27FC236}">
                <a16:creationId xmlns:a16="http://schemas.microsoft.com/office/drawing/2014/main" id="{113F3576-F831-1FBC-AFDE-AFBC30285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050013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FD959CDA-C4C1-0D57-9AB8-EDF6771F3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148882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Comunicado">
            <a:extLst>
              <a:ext uri="{FF2B5EF4-FFF2-40B4-BE49-F238E27FC236}">
                <a16:creationId xmlns:a16="http://schemas.microsoft.com/office/drawing/2014/main" id="{A3754CDE-8DD0-6EAD-A15F-92586CFD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695036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Tarjetas de crédito Visa Classic y Oro de Novo Banco">
            <a:extLst>
              <a:ext uri="{FF2B5EF4-FFF2-40B4-BE49-F238E27FC236}">
                <a16:creationId xmlns:a16="http://schemas.microsoft.com/office/drawing/2014/main" id="{85CE66B8-4410-4A20-9D45-E5DC6D1BE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786304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Imagen 2">
            <a:extLst>
              <a:ext uri="{FF2B5EF4-FFF2-40B4-BE49-F238E27FC236}">
                <a16:creationId xmlns:a16="http://schemas.microsoft.com/office/drawing/2014/main" id="{B3F108AA-83FA-A1EC-C39D-006062F03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177097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Imagen 2">
            <a:extLst>
              <a:ext uri="{FF2B5EF4-FFF2-40B4-BE49-F238E27FC236}">
                <a16:creationId xmlns:a16="http://schemas.microsoft.com/office/drawing/2014/main" id="{DF1FF1D9-0287-6487-1904-89166099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2000529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Imagen 2">
            <a:extLst>
              <a:ext uri="{FF2B5EF4-FFF2-40B4-BE49-F238E27FC236}">
                <a16:creationId xmlns:a16="http://schemas.microsoft.com/office/drawing/2014/main" id="{59387C93-62CC-7670-898F-F6B05F04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222597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Imagen 2">
            <a:extLst>
              <a:ext uri="{FF2B5EF4-FFF2-40B4-BE49-F238E27FC236}">
                <a16:creationId xmlns:a16="http://schemas.microsoft.com/office/drawing/2014/main" id="{D3B39BF0-5588-019D-67DD-82C5A637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247400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Imagen 2">
            <a:extLst>
              <a:ext uri="{FF2B5EF4-FFF2-40B4-BE49-F238E27FC236}">
                <a16:creationId xmlns:a16="http://schemas.microsoft.com/office/drawing/2014/main" id="{9BC38E5B-AF4C-88B5-D8BB-2B2B505B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2702910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Imagen 2">
            <a:extLst>
              <a:ext uri="{FF2B5EF4-FFF2-40B4-BE49-F238E27FC236}">
                <a16:creationId xmlns:a16="http://schemas.microsoft.com/office/drawing/2014/main" id="{6253CCEC-1B5B-74F1-5683-B258379B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292141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Imagen 2">
            <a:extLst>
              <a:ext uri="{FF2B5EF4-FFF2-40B4-BE49-F238E27FC236}">
                <a16:creationId xmlns:a16="http://schemas.microsoft.com/office/drawing/2014/main" id="{2BB6E1E2-C4A4-2B57-21DB-DB703457C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626" y="292141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Imagen 2">
            <a:extLst>
              <a:ext uri="{FF2B5EF4-FFF2-40B4-BE49-F238E27FC236}">
                <a16:creationId xmlns:a16="http://schemas.microsoft.com/office/drawing/2014/main" id="{57BF67E7-9CEE-A2C4-6014-04BF115E0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20" y="314678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Imagen 2">
            <a:extLst>
              <a:ext uri="{FF2B5EF4-FFF2-40B4-BE49-F238E27FC236}">
                <a16:creationId xmlns:a16="http://schemas.microsoft.com/office/drawing/2014/main" id="{75495ED4-D4BC-4282-32E8-980D7F49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76" y="336449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Imagen 2">
            <a:extLst>
              <a:ext uri="{FF2B5EF4-FFF2-40B4-BE49-F238E27FC236}">
                <a16:creationId xmlns:a16="http://schemas.microsoft.com/office/drawing/2014/main" id="{CB03B1C4-C4B3-6279-07FF-C41CC9EB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5" y="336449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Imagen 2">
            <a:extLst>
              <a:ext uri="{FF2B5EF4-FFF2-40B4-BE49-F238E27FC236}">
                <a16:creationId xmlns:a16="http://schemas.microsoft.com/office/drawing/2014/main" id="{8931D11B-5EDD-6572-0025-1E26CE3C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428" y="360970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Imagen 2">
            <a:extLst>
              <a:ext uri="{FF2B5EF4-FFF2-40B4-BE49-F238E27FC236}">
                <a16:creationId xmlns:a16="http://schemas.microsoft.com/office/drawing/2014/main" id="{BF2FA657-543F-D80A-13E7-0502B98B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20" y="3841174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Imagen 2">
            <a:extLst>
              <a:ext uri="{FF2B5EF4-FFF2-40B4-BE49-F238E27FC236}">
                <a16:creationId xmlns:a16="http://schemas.microsoft.com/office/drawing/2014/main" id="{5B983E50-60ED-8135-ECA1-8970E773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76" y="405649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Imagen 2">
            <a:extLst>
              <a:ext uri="{FF2B5EF4-FFF2-40B4-BE49-F238E27FC236}">
                <a16:creationId xmlns:a16="http://schemas.microsoft.com/office/drawing/2014/main" id="{9FF3FDCA-121A-83DA-EB2B-E1663E8C6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5" y="405649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Imagen 2">
            <a:extLst>
              <a:ext uri="{FF2B5EF4-FFF2-40B4-BE49-F238E27FC236}">
                <a16:creationId xmlns:a16="http://schemas.microsoft.com/office/drawing/2014/main" id="{1E932741-4F2B-5252-36B0-5EAB4230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776" y="429581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Imagen 2">
            <a:extLst>
              <a:ext uri="{FF2B5EF4-FFF2-40B4-BE49-F238E27FC236}">
                <a16:creationId xmlns:a16="http://schemas.microsoft.com/office/drawing/2014/main" id="{69EC770D-A30B-43E8-912D-EFDD3980D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720" y="4295815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514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ED58A6A4-C678-4602-A379-41FCB6A30807}"/>
              </a:ext>
            </a:extLst>
          </p:cNvPr>
          <p:cNvSpPr txBox="1">
            <a:spLocks/>
          </p:cNvSpPr>
          <p:nvPr/>
        </p:nvSpPr>
        <p:spPr>
          <a:xfrm>
            <a:off x="4274446" y="499173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Produtos e serviços de comércio externo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6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5" name="CuadroTexto 11">
            <a:extLst>
              <a:ext uri="{FF2B5EF4-FFF2-40B4-BE49-F238E27FC236}">
                <a16:creationId xmlns:a16="http://schemas.microsoft.com/office/drawing/2014/main" id="{21480161-2440-4A76-A0F6-0C20C84851D0}"/>
              </a:ext>
            </a:extLst>
          </p:cNvPr>
          <p:cNvSpPr txBox="1">
            <a:spLocks/>
          </p:cNvSpPr>
          <p:nvPr/>
        </p:nvSpPr>
        <p:spPr>
          <a:xfrm>
            <a:off x="5749583" y="827390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BD25AD31-0F53-4365-8B05-E09D633A7DC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76632" y="1100319"/>
            <a:ext cx="4519104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u="sng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serviço com o banco.</a:t>
            </a:r>
          </a:p>
        </p:txBody>
      </p:sp>
      <p:pic>
        <p:nvPicPr>
          <p:cNvPr id="25" name="Imagen 2">
            <a:extLst>
              <a:ext uri="{FF2B5EF4-FFF2-40B4-BE49-F238E27FC236}">
                <a16:creationId xmlns:a16="http://schemas.microsoft.com/office/drawing/2014/main" id="{C8F29C63-E61E-495F-8FFE-7D7B9ECD0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10" y="6200274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19">
            <a:extLst>
              <a:ext uri="{FF2B5EF4-FFF2-40B4-BE49-F238E27FC236}">
                <a16:creationId xmlns:a16="http://schemas.microsoft.com/office/drawing/2014/main" id="{FE496C44-00EF-4016-B38E-A3E575BC195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1104" y="6176456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maior valor para cada serviço é destacado.</a:t>
            </a:r>
            <a:endParaRPr lang="pt-PT" dirty="0">
              <a:latin typeface="Lato" panose="020F0502020204030203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456F8B0-D5EA-6D31-740E-ACC51BCEF860}"/>
              </a:ext>
            </a:extLst>
          </p:cNvPr>
          <p:cNvGraphicFramePr>
            <a:graphicFrameLocks noGrp="1"/>
          </p:cNvGraphicFramePr>
          <p:nvPr/>
        </p:nvGraphicFramePr>
        <p:xfrm>
          <a:off x="1248156" y="1388643"/>
          <a:ext cx="8818955" cy="361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226658">
                  <a:extLst>
                    <a:ext uri="{9D8B030D-6E8A-4147-A177-3AD203B41FA5}">
                      <a16:colId xmlns:a16="http://schemas.microsoft.com/office/drawing/2014/main" val="2924577187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kern="1200" noProof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pt-PT" sz="1200" noProof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sz="1200" noProof="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strike="noStrike" baseline="0" noProof="0" dirty="0">
                          <a:latin typeface="Lato" panose="020F0502020204030203" pitchFamily="34" charset="0"/>
                        </a:rPr>
                        <a:t>COMÉRCIO EXTERNO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36,7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19,5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33,1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27,9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Transferências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14,5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29,3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23,9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Remessas documentárias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5,7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098245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Créditos documentários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5,7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1,6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6,9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22176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Cheques recebidos do estrangeiro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102654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Factoring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2,6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192491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Garantias bancárias internacionais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1,9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7041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Adiantamento de exportação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1,0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2,2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770624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Financiamentos externos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26108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Cobertura risco cambial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1,7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13304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Cheques emitidos sobre o estrangeiro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2858295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Cash pooling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443809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lang="pt-PT" sz="1000" b="0" kern="12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cs typeface="Times New Roman" panose="02020603050405020304" pitchFamily="18" charset="0"/>
                        </a:rPr>
                        <a:t>Outros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0,0</a:t>
                      </a:r>
                    </a:p>
                  </a:txBody>
                  <a:tcPr marL="9525" marR="9525" marT="9525" marB="0" anchor="ctr">
                    <a:solidFill>
                      <a:srgbClr val="FFDB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Times New Roman" panose="02020603050405020304" pitchFamily="18" charset="0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2478805"/>
                  </a:ext>
                </a:extLst>
              </a:tr>
              <a:tr h="220194">
                <a:tc>
                  <a:txBody>
                    <a:bodyPr/>
                    <a:lstStyle/>
                    <a:p>
                      <a:pPr algn="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984A2A21-38AE-05C7-2A7C-6AC308CA59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59706" y="1459497"/>
            <a:ext cx="656541" cy="273123"/>
          </a:xfrm>
          <a:prstGeom prst="rect">
            <a:avLst/>
          </a:prstGeom>
        </p:spPr>
      </p:pic>
      <p:pic>
        <p:nvPicPr>
          <p:cNvPr id="9" name="Picture 2" descr="Homepage">
            <a:extLst>
              <a:ext uri="{FF2B5EF4-FFF2-40B4-BE49-F238E27FC236}">
                <a16:creationId xmlns:a16="http://schemas.microsoft.com/office/drawing/2014/main" id="{ADEC313D-C52A-41CF-5A31-1A1B5D67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076632" y="1490403"/>
            <a:ext cx="956053" cy="2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8F4D631-8773-7E92-8F83-3865DAF9B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175501" y="1481066"/>
            <a:ext cx="1090190" cy="19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omunicado">
            <a:extLst>
              <a:ext uri="{FF2B5EF4-FFF2-40B4-BE49-F238E27FC236}">
                <a16:creationId xmlns:a16="http://schemas.microsoft.com/office/drawing/2014/main" id="{FE3B0479-3688-1F3A-089D-DD415C75F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6721655" y="1447876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Tarjetas de crédito Visa Classic y Oro de Novo Banco">
            <a:extLst>
              <a:ext uri="{FF2B5EF4-FFF2-40B4-BE49-F238E27FC236}">
                <a16:creationId xmlns:a16="http://schemas.microsoft.com/office/drawing/2014/main" id="{EA4B9251-2D4B-886F-66CE-F44B4CEAE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891303" y="1516365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">
            <a:extLst>
              <a:ext uri="{FF2B5EF4-FFF2-40B4-BE49-F238E27FC236}">
                <a16:creationId xmlns:a16="http://schemas.microsoft.com/office/drawing/2014/main" id="{0E650B74-A13E-0237-EBDD-20A38400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178061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n 2">
            <a:extLst>
              <a:ext uri="{FF2B5EF4-FFF2-40B4-BE49-F238E27FC236}">
                <a16:creationId xmlns:a16="http://schemas.microsoft.com/office/drawing/2014/main" id="{8A2CB827-212D-42B6-1839-39CB32BB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6" y="2010767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n 2">
            <a:extLst>
              <a:ext uri="{FF2B5EF4-FFF2-40B4-BE49-F238E27FC236}">
                <a16:creationId xmlns:a16="http://schemas.microsoft.com/office/drawing/2014/main" id="{2CFB4DE3-692D-0241-CB54-5D96E64D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22" y="2237241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7827B9F9-3990-62FF-49FB-57793FC31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22" y="2461734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2">
            <a:extLst>
              <a:ext uri="{FF2B5EF4-FFF2-40B4-BE49-F238E27FC236}">
                <a16:creationId xmlns:a16="http://schemas.microsoft.com/office/drawing/2014/main" id="{C6B404F1-D8CD-30BB-69DE-86CF79A6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25" y="269235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n 2">
            <a:extLst>
              <a:ext uri="{FF2B5EF4-FFF2-40B4-BE49-F238E27FC236}">
                <a16:creationId xmlns:a16="http://schemas.microsoft.com/office/drawing/2014/main" id="{E1C4EDA3-6837-68AD-AC9B-67ABFBCC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5" y="269235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Imagen 2">
            <a:extLst>
              <a:ext uri="{FF2B5EF4-FFF2-40B4-BE49-F238E27FC236}">
                <a16:creationId xmlns:a16="http://schemas.microsoft.com/office/drawing/2014/main" id="{1E07CD4A-66CD-0B6F-6CBA-A5D0DDDA5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292109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Imagen 2">
            <a:extLst>
              <a:ext uri="{FF2B5EF4-FFF2-40B4-BE49-F238E27FC236}">
                <a16:creationId xmlns:a16="http://schemas.microsoft.com/office/drawing/2014/main" id="{B24ACD84-B3D7-4FE7-9EDF-E478966F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5" y="313777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Imagen 2">
            <a:extLst>
              <a:ext uri="{FF2B5EF4-FFF2-40B4-BE49-F238E27FC236}">
                <a16:creationId xmlns:a16="http://schemas.microsoft.com/office/drawing/2014/main" id="{1C123591-2A1E-5541-97E1-E5236CEE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5" y="337522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Imagen 2">
            <a:extLst>
              <a:ext uri="{FF2B5EF4-FFF2-40B4-BE49-F238E27FC236}">
                <a16:creationId xmlns:a16="http://schemas.microsoft.com/office/drawing/2014/main" id="{BE9FD3A9-E9C3-012D-1AD1-E9E61739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592286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">
            <a:extLst>
              <a:ext uri="{FF2B5EF4-FFF2-40B4-BE49-F238E27FC236}">
                <a16:creationId xmlns:a16="http://schemas.microsoft.com/office/drawing/2014/main" id="{0167F256-73B2-DD1F-281D-2922478B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3830402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n 2">
            <a:extLst>
              <a:ext uri="{FF2B5EF4-FFF2-40B4-BE49-F238E27FC236}">
                <a16:creationId xmlns:a16="http://schemas.microsoft.com/office/drawing/2014/main" id="{F2E59CD3-3432-BF10-901D-2AB2C656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5" y="4070563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Imagen 2">
            <a:extLst>
              <a:ext uri="{FF2B5EF4-FFF2-40B4-BE49-F238E27FC236}">
                <a16:creationId xmlns:a16="http://schemas.microsoft.com/office/drawing/2014/main" id="{41800502-D865-C39C-BA99-99477ED9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35" y="428287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Imagen 2">
            <a:extLst>
              <a:ext uri="{FF2B5EF4-FFF2-40B4-BE49-F238E27FC236}">
                <a16:creationId xmlns:a16="http://schemas.microsoft.com/office/drawing/2014/main" id="{A81D3677-DD6C-428E-B560-F6C558CC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4282878"/>
            <a:ext cx="586225" cy="2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37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6 Rectángulo">
            <a:extLst>
              <a:ext uri="{FF2B5EF4-FFF2-40B4-BE49-F238E27FC236}">
                <a16:creationId xmlns:a16="http://schemas.microsoft.com/office/drawing/2014/main" id="{3EE81981-7480-46C1-AAB6-B3E4DDC25543}"/>
              </a:ext>
            </a:extLst>
          </p:cNvPr>
          <p:cNvSpPr/>
          <p:nvPr/>
        </p:nvSpPr>
        <p:spPr>
          <a:xfrm>
            <a:off x="3515491" y="2138830"/>
            <a:ext cx="1942011" cy="2999227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90B7910-06AE-42DD-BB5A-57AA048660E1}"/>
              </a:ext>
            </a:extLst>
          </p:cNvPr>
          <p:cNvGraphicFramePr/>
          <p:nvPr/>
        </p:nvGraphicFramePr>
        <p:xfrm>
          <a:off x="1384190" y="2228658"/>
          <a:ext cx="10047006" cy="3649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Box 42">
            <a:extLst>
              <a:ext uri="{FF2B5EF4-FFF2-40B4-BE49-F238E27FC236}">
                <a16:creationId xmlns:a16="http://schemas.microsoft.com/office/drawing/2014/main" id="{3B00ED98-8ECC-43B2-B5BE-FC96B1A6B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65" y="454687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8" name="Picture 2" descr="Homepage">
            <a:extLst>
              <a:ext uri="{FF2B5EF4-FFF2-40B4-BE49-F238E27FC236}">
                <a16:creationId xmlns:a16="http://schemas.microsoft.com/office/drawing/2014/main" id="{D7A981E4-707A-4CE6-B752-F4D99EB5E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993197" y="4739934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4F2F4BF2-F501-4524-B12A-1C86846DF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761284" y="4702203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omunicado">
            <a:extLst>
              <a:ext uri="{FF2B5EF4-FFF2-40B4-BE49-F238E27FC236}">
                <a16:creationId xmlns:a16="http://schemas.microsoft.com/office/drawing/2014/main" id="{9783E5B3-B8D9-4694-BDC5-4D6C7ECFB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103234" y="470220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arjetas de crédito Visa Classic y Oro de Novo Banco">
            <a:extLst>
              <a:ext uri="{FF2B5EF4-FFF2-40B4-BE49-F238E27FC236}">
                <a16:creationId xmlns:a16="http://schemas.microsoft.com/office/drawing/2014/main" id="{5D06166A-6811-4F31-BFA9-55369967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5824704" y="4726126"/>
            <a:ext cx="1344153" cy="2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0">
            <a:extLst>
              <a:ext uri="{FF2B5EF4-FFF2-40B4-BE49-F238E27FC236}">
                <a16:creationId xmlns:a16="http://schemas.microsoft.com/office/drawing/2014/main" id="{90CCFA14-2B52-4357-B5B9-02FF8D809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2700" y="5805124"/>
            <a:ext cx="333797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pt-PT" sz="900" dirty="0">
                <a:latin typeface="Lato" panose="020F0502020204030203" pitchFamily="34" charset="0"/>
              </a:rPr>
              <a:t>Base: clientes do banco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410D2C-8C27-4E4C-BD67-65B952D4EAF1}"/>
              </a:ext>
            </a:extLst>
          </p:cNvPr>
          <p:cNvSpPr txBox="1">
            <a:spLocks/>
          </p:cNvSpPr>
          <p:nvPr/>
        </p:nvSpPr>
        <p:spPr>
          <a:xfrm>
            <a:off x="2917795" y="891188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Entidade que oferece uma melhor gestão de serviços à sua empresa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C00DA13-A7DB-42E4-9708-F045777C012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3284" y="682273"/>
            <a:ext cx="996745" cy="996745"/>
          </a:xfrm>
          <a:prstGeom prst="rect">
            <a:avLst/>
          </a:prstGeom>
        </p:spPr>
      </p:pic>
      <p:sp>
        <p:nvSpPr>
          <p:cNvPr id="15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4F000B4-533D-43E9-9128-252D3416E700}"/>
              </a:ext>
            </a:extLst>
          </p:cNvPr>
          <p:cNvSpPr txBox="1">
            <a:spLocks/>
          </p:cNvSpPr>
          <p:nvPr/>
        </p:nvSpPr>
        <p:spPr>
          <a:xfrm>
            <a:off x="4567818" y="1482060"/>
            <a:ext cx="333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Taxa de gestão de serviços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645BA6A0-48BB-409A-A60C-4959C4216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503" y="1760246"/>
            <a:ext cx="6800598" cy="2862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70000"/>
              </a:lnSpc>
              <a:spcBef>
                <a:spcPct val="50000"/>
              </a:spcBef>
              <a:defRPr sz="900" u="sng"/>
            </a:lvl1pPr>
          </a:lstStyle>
          <a:p>
            <a:pPr algn="ctr"/>
            <a:r>
              <a:rPr lang="pt-PT" u="none" baseline="30000" dirty="0">
                <a:latin typeface="Lato" panose="020F0502020204030203" pitchFamily="34" charset="0"/>
              </a:rPr>
              <a:t>1</a:t>
            </a:r>
            <a:r>
              <a:rPr lang="pt-PT" dirty="0">
                <a:latin typeface="Lato" panose="020F0502020204030203" pitchFamily="34" charset="0"/>
              </a:rPr>
              <a:t>Taxa de gestão de serviços:</a:t>
            </a:r>
            <a:r>
              <a:rPr lang="pt-PT" u="none" dirty="0">
                <a:latin typeface="Lato" panose="020F0502020204030203" pitchFamily="34" charset="0"/>
              </a:rPr>
              <a:t> </a:t>
            </a:r>
            <a:r>
              <a:rPr lang="pt-BR" u="none" dirty="0">
                <a:latin typeface="Lato" panose="020F0502020204030203" pitchFamily="34" charset="0"/>
              </a:rPr>
              <a:t>percentagem de empresas que indicam que o banco é aquele que oferece a melhor gestão de serviços</a:t>
            </a:r>
            <a:endParaRPr lang="pt-PT" u="none" dirty="0">
              <a:latin typeface="Lato" panose="020F0502020204030203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403E58D-5580-1A80-9F3B-1A5209973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4146948" y="4703985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5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B6E6A3D-28BD-46FC-AC8D-E89397F0C5C1}"/>
              </a:ext>
            </a:extLst>
          </p:cNvPr>
          <p:cNvSpPr/>
          <p:nvPr/>
        </p:nvSpPr>
        <p:spPr>
          <a:xfrm>
            <a:off x="8020594" y="836751"/>
            <a:ext cx="3143795" cy="460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  <a:extLst>
              <a:ext uri="{C807C97D-BFC1-408E-A445-0C87EB9F89A2}">
                <ask:lineSketchStyleProps xmlns:ask="http://schemas.microsoft.com/office/drawing/2018/sketchyshapes" sd="2503218166">
                  <a:custGeom>
                    <a:avLst/>
                    <a:gdLst>
                      <a:gd name="connsiteX0" fmla="*/ 0 w 3271707"/>
                      <a:gd name="connsiteY0" fmla="*/ 0 h 418523"/>
                      <a:gd name="connsiteX1" fmla="*/ 610719 w 3271707"/>
                      <a:gd name="connsiteY1" fmla="*/ 0 h 418523"/>
                      <a:gd name="connsiteX2" fmla="*/ 1057852 w 3271707"/>
                      <a:gd name="connsiteY2" fmla="*/ 0 h 418523"/>
                      <a:gd name="connsiteX3" fmla="*/ 1668571 w 3271707"/>
                      <a:gd name="connsiteY3" fmla="*/ 0 h 418523"/>
                      <a:gd name="connsiteX4" fmla="*/ 2148421 w 3271707"/>
                      <a:gd name="connsiteY4" fmla="*/ 0 h 418523"/>
                      <a:gd name="connsiteX5" fmla="*/ 2693705 w 3271707"/>
                      <a:gd name="connsiteY5" fmla="*/ 0 h 418523"/>
                      <a:gd name="connsiteX6" fmla="*/ 3271707 w 3271707"/>
                      <a:gd name="connsiteY6" fmla="*/ 0 h 418523"/>
                      <a:gd name="connsiteX7" fmla="*/ 3271707 w 3271707"/>
                      <a:gd name="connsiteY7" fmla="*/ 418523 h 418523"/>
                      <a:gd name="connsiteX8" fmla="*/ 2824574 w 3271707"/>
                      <a:gd name="connsiteY8" fmla="*/ 418523 h 418523"/>
                      <a:gd name="connsiteX9" fmla="*/ 2312006 w 3271707"/>
                      <a:gd name="connsiteY9" fmla="*/ 418523 h 418523"/>
                      <a:gd name="connsiteX10" fmla="*/ 1701288 w 3271707"/>
                      <a:gd name="connsiteY10" fmla="*/ 418523 h 418523"/>
                      <a:gd name="connsiteX11" fmla="*/ 1123286 w 3271707"/>
                      <a:gd name="connsiteY11" fmla="*/ 418523 h 418523"/>
                      <a:gd name="connsiteX12" fmla="*/ 643436 w 3271707"/>
                      <a:gd name="connsiteY12" fmla="*/ 418523 h 418523"/>
                      <a:gd name="connsiteX13" fmla="*/ 0 w 3271707"/>
                      <a:gd name="connsiteY13" fmla="*/ 418523 h 418523"/>
                      <a:gd name="connsiteX14" fmla="*/ 0 w 3271707"/>
                      <a:gd name="connsiteY14" fmla="*/ 0 h 418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71707" h="418523" extrusionOk="0">
                        <a:moveTo>
                          <a:pt x="0" y="0"/>
                        </a:moveTo>
                        <a:cubicBezTo>
                          <a:pt x="264834" y="-72142"/>
                          <a:pt x="442124" y="19474"/>
                          <a:pt x="610719" y="0"/>
                        </a:cubicBezTo>
                        <a:cubicBezTo>
                          <a:pt x="779314" y="-19474"/>
                          <a:pt x="868842" y="49891"/>
                          <a:pt x="1057852" y="0"/>
                        </a:cubicBezTo>
                        <a:cubicBezTo>
                          <a:pt x="1246862" y="-49891"/>
                          <a:pt x="1543560" y="64427"/>
                          <a:pt x="1668571" y="0"/>
                        </a:cubicBezTo>
                        <a:cubicBezTo>
                          <a:pt x="1793582" y="-64427"/>
                          <a:pt x="2000681" y="50307"/>
                          <a:pt x="2148421" y="0"/>
                        </a:cubicBezTo>
                        <a:cubicBezTo>
                          <a:pt x="2296161" y="-50307"/>
                          <a:pt x="2569859" y="13851"/>
                          <a:pt x="2693705" y="0"/>
                        </a:cubicBezTo>
                        <a:cubicBezTo>
                          <a:pt x="2817551" y="-13851"/>
                          <a:pt x="3120871" y="10470"/>
                          <a:pt x="3271707" y="0"/>
                        </a:cubicBezTo>
                        <a:cubicBezTo>
                          <a:pt x="3309230" y="118740"/>
                          <a:pt x="3260333" y="219988"/>
                          <a:pt x="3271707" y="418523"/>
                        </a:cubicBezTo>
                        <a:cubicBezTo>
                          <a:pt x="3103748" y="442475"/>
                          <a:pt x="3014983" y="406024"/>
                          <a:pt x="2824574" y="418523"/>
                        </a:cubicBezTo>
                        <a:cubicBezTo>
                          <a:pt x="2634165" y="431022"/>
                          <a:pt x="2514108" y="357065"/>
                          <a:pt x="2312006" y="418523"/>
                        </a:cubicBezTo>
                        <a:cubicBezTo>
                          <a:pt x="2109904" y="479981"/>
                          <a:pt x="1942738" y="388315"/>
                          <a:pt x="1701288" y="418523"/>
                        </a:cubicBezTo>
                        <a:cubicBezTo>
                          <a:pt x="1459838" y="448731"/>
                          <a:pt x="1396089" y="368622"/>
                          <a:pt x="1123286" y="418523"/>
                        </a:cubicBezTo>
                        <a:cubicBezTo>
                          <a:pt x="850483" y="468424"/>
                          <a:pt x="867299" y="395497"/>
                          <a:pt x="643436" y="418523"/>
                        </a:cubicBezTo>
                        <a:cubicBezTo>
                          <a:pt x="419573" y="441549"/>
                          <a:pt x="305393" y="406462"/>
                          <a:pt x="0" y="418523"/>
                        </a:cubicBezTo>
                        <a:cubicBezTo>
                          <a:pt x="-38956" y="246827"/>
                          <a:pt x="27668" y="1145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80F126E-F577-4F50-A12A-197D1457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206093"/>
              </p:ext>
            </p:extLst>
          </p:nvPr>
        </p:nvGraphicFramePr>
        <p:xfrm>
          <a:off x="648322" y="1253032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CARACTERÍSTICAS DA AMOSTRA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>
            <a:spLocks/>
          </p:cNvSpPr>
          <p:nvPr/>
        </p:nvSpPr>
        <p:spPr>
          <a:xfrm>
            <a:off x="812789" y="967590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Antiguidade da empresa</a:t>
            </a: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6F8CAF1E-7E5D-4BF1-9734-39DDBD6F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348985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6E2478AF-827E-4FE4-9575-D80B64A76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62" y="2709335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D25E4147-01C2-476B-AD26-C1B8EFE6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503175" y="3240921"/>
            <a:ext cx="596855" cy="288362"/>
          </a:xfrm>
          <a:prstGeom prst="rect">
            <a:avLst/>
          </a:prstGeom>
        </p:spPr>
      </p:pic>
      <p:sp>
        <p:nvSpPr>
          <p:cNvPr id="18" name="Text Box 30">
            <a:extLst>
              <a:ext uri="{FF2B5EF4-FFF2-40B4-BE49-F238E27FC236}">
                <a16:creationId xmlns:a16="http://schemas.microsoft.com/office/drawing/2014/main" id="{CC24EF5E-3BE6-460B-A4AD-94B43CDEC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802" y="3489859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919761AF-5694-43CB-9B67-E663A3E70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304333"/>
              </p:ext>
            </p:extLst>
          </p:nvPr>
        </p:nvGraphicFramePr>
        <p:xfrm>
          <a:off x="648322" y="4022346"/>
          <a:ext cx="11071098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CuadroTexto 20">
            <a:extLst>
              <a:ext uri="{FF2B5EF4-FFF2-40B4-BE49-F238E27FC236}">
                <a16:creationId xmlns:a16="http://schemas.microsoft.com/office/drawing/2014/main" id="{68827A94-074B-4B94-B25A-25A6A5759F9B}"/>
              </a:ext>
            </a:extLst>
          </p:cNvPr>
          <p:cNvSpPr txBox="1"/>
          <p:nvPr/>
        </p:nvSpPr>
        <p:spPr>
          <a:xfrm>
            <a:off x="812789" y="3736904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Tipo de empresa</a:t>
            </a:r>
          </a:p>
        </p:txBody>
      </p:sp>
      <p:sp>
        <p:nvSpPr>
          <p:cNvPr id="22" name="Text Box 30">
            <a:extLst>
              <a:ext uri="{FF2B5EF4-FFF2-40B4-BE49-F238E27FC236}">
                <a16:creationId xmlns:a16="http://schemas.microsoft.com/office/drawing/2014/main" id="{6491178F-47B0-46D8-93F9-08B4C806B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405" y="6224337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089320EB-CCF9-4AAA-8A5E-2D9A0DBD9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49" y="529831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3EABB542-C9AB-4391-84D6-1CACD2B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2" t="22044" r="9159" b="24156"/>
          <a:stretch/>
        </p:blipFill>
        <p:spPr>
          <a:xfrm>
            <a:off x="6592112" y="5982867"/>
            <a:ext cx="596855" cy="248294"/>
          </a:xfrm>
          <a:prstGeom prst="rect">
            <a:avLst/>
          </a:prstGeom>
        </p:spPr>
      </p:pic>
      <p:sp>
        <p:nvSpPr>
          <p:cNvPr id="25" name="Text Box 30">
            <a:extLst>
              <a:ext uri="{FF2B5EF4-FFF2-40B4-BE49-F238E27FC236}">
                <a16:creationId xmlns:a16="http://schemas.microsoft.com/office/drawing/2014/main" id="{0C7BCF8B-D806-4391-B8B8-8FDF41BDA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9338" y="6224337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D2F02AAC-69AA-49B0-921A-7ED51D550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26" y="6522419"/>
            <a:ext cx="1036073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*Antiguidade média calculada com base nos pontos médios de cada intervalo de classe. sendo 0,50 para o intervalo inferior “Menos de 1 ano” e 25,00 para o intervalo superior “Mais de 20 anos”.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A58B9E01-3480-4502-A5B7-C6346584377F}"/>
              </a:ext>
            </a:extLst>
          </p:cNvPr>
          <p:cNvSpPr txBox="1">
            <a:spLocks/>
          </p:cNvSpPr>
          <p:nvPr/>
        </p:nvSpPr>
        <p:spPr>
          <a:xfrm>
            <a:off x="7709807" y="908742"/>
            <a:ext cx="18656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PT" sz="1200" b="1" dirty="0">
                <a:latin typeface="Zilla Slab SemiBold" pitchFamily="2" charset="0"/>
                <a:ea typeface="Zilla Slab SemiBold" pitchFamily="2" charset="0"/>
                <a:cs typeface="Poppins SemiBold" panose="02000000000000000000" pitchFamily="2" charset="0"/>
              </a:rPr>
              <a:t>Antiguidade media*</a:t>
            </a:r>
          </a:p>
        </p:txBody>
      </p:sp>
      <p:pic>
        <p:nvPicPr>
          <p:cNvPr id="2052" name="Picture 4" descr="Icono de trazo de calendario - Descargar PNG/SVG transparente">
            <a:extLst>
              <a:ext uri="{FF2B5EF4-FFF2-40B4-BE49-F238E27FC236}">
                <a16:creationId xmlns:a16="http://schemas.microsoft.com/office/drawing/2014/main" id="{BFA8DCF3-5E3E-4CDE-A528-14A8BAF4C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4" y="741885"/>
            <a:ext cx="544632" cy="54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A861449-5452-459E-8782-93961AEFE4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4" y="3490914"/>
            <a:ext cx="605103" cy="60510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C6D4658-8D79-2DF5-FA0D-216F69CD3F51}"/>
              </a:ext>
            </a:extLst>
          </p:cNvPr>
          <p:cNvSpPr txBox="1"/>
          <p:nvPr/>
        </p:nvSpPr>
        <p:spPr>
          <a:xfrm>
            <a:off x="9619959" y="933672"/>
            <a:ext cx="673582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21 anos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63AB5B2-2E7A-27EB-F1EF-E0920F6A48D9}"/>
              </a:ext>
            </a:extLst>
          </p:cNvPr>
          <p:cNvSpPr txBox="1"/>
          <p:nvPr/>
        </p:nvSpPr>
        <p:spPr>
          <a:xfrm>
            <a:off x="10381569" y="933672"/>
            <a:ext cx="694421" cy="276999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22 anos</a:t>
            </a:r>
          </a:p>
        </p:txBody>
      </p:sp>
    </p:spTree>
    <p:extLst>
      <p:ext uri="{BB962C8B-B14F-4D97-AF65-F5344CB8AC3E}">
        <p14:creationId xmlns:p14="http://schemas.microsoft.com/office/powerpoint/2010/main" val="28825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F3A9899-C46C-4EEE-ADF1-67A77E342972}"/>
              </a:ext>
            </a:extLst>
          </p:cNvPr>
          <p:cNvSpPr txBox="1">
            <a:spLocks/>
          </p:cNvSpPr>
          <p:nvPr/>
        </p:nvSpPr>
        <p:spPr>
          <a:xfrm>
            <a:off x="4995344" y="788714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Meios de pagamento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BFAE31-BE9D-442A-90D3-4238D3862DDA}"/>
              </a:ext>
            </a:extLst>
          </p:cNvPr>
          <p:cNvSpPr txBox="1"/>
          <p:nvPr/>
        </p:nvSpPr>
        <p:spPr>
          <a:xfrm>
            <a:off x="7600803" y="3001782"/>
            <a:ext cx="797013" cy="415498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050" b="1" dirty="0">
                <a:solidFill>
                  <a:schemeClr val="bg1"/>
                </a:solidFill>
                <a:latin typeface="Lato" panose="020F0502020204030203" pitchFamily="34" charset="0"/>
              </a:rPr>
              <a:t>TPA físico</a:t>
            </a:r>
          </a:p>
          <a:p>
            <a:pPr algn="ctr"/>
            <a:r>
              <a:rPr lang="pt-PT" sz="1050" b="1" dirty="0">
                <a:solidFill>
                  <a:schemeClr val="bg1"/>
                </a:solidFill>
                <a:latin typeface="Lato" panose="020F0502020204030203" pitchFamily="34" charset="0"/>
              </a:rPr>
              <a:t>43,3%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BAE378-F928-43BE-A370-4D9349B8C415}"/>
              </a:ext>
            </a:extLst>
          </p:cNvPr>
          <p:cNvSpPr txBox="1"/>
          <p:nvPr/>
        </p:nvSpPr>
        <p:spPr>
          <a:xfrm>
            <a:off x="8580790" y="3001782"/>
            <a:ext cx="1691489" cy="415498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1050" b="1" dirty="0">
                <a:solidFill>
                  <a:schemeClr val="bg1"/>
                </a:solidFill>
                <a:latin typeface="Lato" panose="020F0502020204030203" pitchFamily="34" charset="0"/>
              </a:rPr>
              <a:t>Soluçöes de venda online</a:t>
            </a:r>
          </a:p>
          <a:p>
            <a:pPr algn="ctr"/>
            <a:r>
              <a:rPr lang="pt-PT" sz="1050" b="1" dirty="0">
                <a:solidFill>
                  <a:schemeClr val="bg1"/>
                </a:solidFill>
                <a:latin typeface="Lato" panose="020F0502020204030203" pitchFamily="34" charset="0"/>
              </a:rPr>
              <a:t>12,9%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3B3AA4-3DCB-4D0E-9F52-E7CF409F38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8449" y="647028"/>
            <a:ext cx="605930" cy="605930"/>
          </a:xfrm>
          <a:prstGeom prst="rect">
            <a:avLst/>
          </a:prstGeom>
        </p:spPr>
      </p:pic>
      <p:sp>
        <p:nvSpPr>
          <p:cNvPr id="2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35AEB03D-F714-E7E9-A658-23DFDECD144C}"/>
              </a:ext>
            </a:extLst>
          </p:cNvPr>
          <p:cNvGraphicFramePr/>
          <p:nvPr/>
        </p:nvGraphicFramePr>
        <p:xfrm>
          <a:off x="3745231" y="2163669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 Box 30">
            <a:extLst>
              <a:ext uri="{FF2B5EF4-FFF2-40B4-BE49-F238E27FC236}">
                <a16:creationId xmlns:a16="http://schemas.microsoft.com/office/drawing/2014/main" id="{08549582-BFD4-BA26-3E8D-C817332BD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074" y="4571487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8706BF4-7AE3-3FF7-EE73-267484760064}"/>
              </a:ext>
            </a:extLst>
          </p:cNvPr>
          <p:cNvSpPr txBox="1"/>
          <p:nvPr/>
        </p:nvSpPr>
        <p:spPr>
          <a:xfrm>
            <a:off x="7011101" y="3596576"/>
            <a:ext cx="390098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900" dirty="0"/>
              <a:t>2021</a:t>
            </a:r>
          </a:p>
          <a:p>
            <a:pPr algn="ctr"/>
            <a:r>
              <a:rPr lang="pt-PT" sz="900" dirty="0"/>
              <a:t>55,2%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4B072AA-346C-522A-3FD3-6A70899C06E9}"/>
              </a:ext>
            </a:extLst>
          </p:cNvPr>
          <p:cNvSpPr txBox="1"/>
          <p:nvPr/>
        </p:nvSpPr>
        <p:spPr>
          <a:xfrm>
            <a:off x="7655304" y="3597474"/>
            <a:ext cx="688009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900" dirty="0">
                <a:latin typeface="Lato" panose="020F0502020204030203" pitchFamily="34" charset="0"/>
              </a:rPr>
              <a:t>TPA físico</a:t>
            </a:r>
          </a:p>
          <a:p>
            <a:pPr algn="ctr"/>
            <a:r>
              <a:rPr lang="pt-PT" sz="900" dirty="0">
                <a:latin typeface="Lato" panose="020F0502020204030203" pitchFamily="34" charset="0"/>
              </a:rPr>
              <a:t>53,1,%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3FAE08-1C7C-CD18-88DF-4A224F43D693}"/>
              </a:ext>
            </a:extLst>
          </p:cNvPr>
          <p:cNvSpPr txBox="1"/>
          <p:nvPr/>
        </p:nvSpPr>
        <p:spPr>
          <a:xfrm>
            <a:off x="8705022" y="3597474"/>
            <a:ext cx="1443024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PT" sz="900" dirty="0">
                <a:latin typeface="Lato" panose="020F0502020204030203" pitchFamily="34" charset="0"/>
              </a:rPr>
              <a:t>Soluçöes de venda online</a:t>
            </a:r>
          </a:p>
          <a:p>
            <a:pPr algn="ctr"/>
            <a:r>
              <a:rPr lang="pt-PT" sz="900" dirty="0">
                <a:latin typeface="Lato" panose="020F0502020204030203" pitchFamily="34" charset="0"/>
              </a:rPr>
              <a:t>16,1%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3F878D-0F75-46BB-97B7-A0D8DA21E600}"/>
              </a:ext>
            </a:extLst>
          </p:cNvPr>
          <p:cNvSpPr txBox="1">
            <a:spLocks/>
          </p:cNvSpPr>
          <p:nvPr/>
        </p:nvSpPr>
        <p:spPr>
          <a:xfrm>
            <a:off x="4090216" y="1705553"/>
            <a:ext cx="3510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Na sua empresa, aceitam pagamentos com cartão mediante um TPA físico ou Soluçöes de venda online</a:t>
            </a:r>
          </a:p>
        </p:txBody>
      </p:sp>
    </p:spTree>
    <p:extLst>
      <p:ext uri="{BB962C8B-B14F-4D97-AF65-F5344CB8AC3E}">
        <p14:creationId xmlns:p14="http://schemas.microsoft.com/office/powerpoint/2010/main" val="365245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>
            <a:extLst>
              <a:ext uri="{FF2B5EF4-FFF2-40B4-BE49-F238E27FC236}">
                <a16:creationId xmlns:a16="http://schemas.microsoft.com/office/drawing/2014/main" id="{44C42242-0C05-49EE-8E11-989E617ED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296" y="5257128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441</a:t>
            </a:r>
          </a:p>
        </p:txBody>
      </p:sp>
      <p:sp>
        <p:nvSpPr>
          <p:cNvPr id="4" name="53 CuadroTexto">
            <a:extLst>
              <a:ext uri="{FF2B5EF4-FFF2-40B4-BE49-F238E27FC236}">
                <a16:creationId xmlns:a16="http://schemas.microsoft.com/office/drawing/2014/main" id="{1661A670-863C-44AC-9503-EB722E5A4028}"/>
              </a:ext>
            </a:extLst>
          </p:cNvPr>
          <p:cNvSpPr txBox="1"/>
          <p:nvPr/>
        </p:nvSpPr>
        <p:spPr>
          <a:xfrm>
            <a:off x="2372323" y="3034442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5" name="Picture 2" descr="Homepage">
            <a:extLst>
              <a:ext uri="{FF2B5EF4-FFF2-40B4-BE49-F238E27FC236}">
                <a16:creationId xmlns:a16="http://schemas.microsoft.com/office/drawing/2014/main" id="{3540B6C2-676D-4611-B068-61EC7DCC0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369354" y="290167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Tarjetas de crédito Visa Classic y Oro de Novo Banco">
            <a:extLst>
              <a:ext uri="{FF2B5EF4-FFF2-40B4-BE49-F238E27FC236}">
                <a16:creationId xmlns:a16="http://schemas.microsoft.com/office/drawing/2014/main" id="{B727CD89-6685-4640-97AF-D45110192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331201" y="4027364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41 Gráfico">
            <a:extLst>
              <a:ext uri="{FF2B5EF4-FFF2-40B4-BE49-F238E27FC236}">
                <a16:creationId xmlns:a16="http://schemas.microsoft.com/office/drawing/2014/main" id="{76641E04-0344-4DAA-B4D3-5D1B408FBA4C}"/>
              </a:ext>
            </a:extLst>
          </p:cNvPr>
          <p:cNvGraphicFramePr/>
          <p:nvPr/>
        </p:nvGraphicFramePr>
        <p:xfrm>
          <a:off x="1646948" y="2473910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9C1E8E1F-CFA0-421C-9A6D-331E2F20B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2251281" y="4878759"/>
            <a:ext cx="542595" cy="225722"/>
          </a:xfrm>
          <a:prstGeom prst="rect">
            <a:avLst/>
          </a:prstGeom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3A9B5878-2EAE-42EC-8073-BEF7CC86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784" y="2413836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1EDA62-4415-4B86-8F6D-492FC3025CF9}"/>
              </a:ext>
            </a:extLst>
          </p:cNvPr>
          <p:cNvSpPr txBox="1">
            <a:spLocks/>
          </p:cNvSpPr>
          <p:nvPr/>
        </p:nvSpPr>
        <p:spPr>
          <a:xfrm>
            <a:off x="4028854" y="682053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do TPA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0F74F8-DC7F-4F7C-8805-ECF8A5C066EF}"/>
              </a:ext>
            </a:extLst>
          </p:cNvPr>
          <p:cNvSpPr txBox="1">
            <a:spLocks/>
          </p:cNvSpPr>
          <p:nvPr/>
        </p:nvSpPr>
        <p:spPr>
          <a:xfrm>
            <a:off x="2149576" y="1746753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TPA (físico o virtual)</a:t>
            </a:r>
          </a:p>
        </p:txBody>
      </p:sp>
      <p:graphicFrame>
        <p:nvGraphicFramePr>
          <p:cNvPr id="15" name="41 Gráfico">
            <a:extLst>
              <a:ext uri="{FF2B5EF4-FFF2-40B4-BE49-F238E27FC236}">
                <a16:creationId xmlns:a16="http://schemas.microsoft.com/office/drawing/2014/main" id="{AB93A2BE-657B-45B4-8FAE-FE1A55DBE209}"/>
              </a:ext>
            </a:extLst>
          </p:cNvPr>
          <p:cNvGraphicFramePr/>
          <p:nvPr/>
        </p:nvGraphicFramePr>
        <p:xfrm>
          <a:off x="8264027" y="1412250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82E7F035-B10A-4C37-BD10-424FED0C2CAB}"/>
              </a:ext>
            </a:extLst>
          </p:cNvPr>
          <p:cNvSpPr txBox="1">
            <a:spLocks/>
          </p:cNvSpPr>
          <p:nvPr/>
        </p:nvSpPr>
        <p:spPr>
          <a:xfrm>
            <a:off x="6361835" y="2330638"/>
            <a:ext cx="1472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TPA físico</a:t>
            </a:r>
          </a:p>
        </p:txBody>
      </p:sp>
      <p:pic>
        <p:nvPicPr>
          <p:cNvPr id="23" name="Picture 8" descr="Comunicado">
            <a:extLst>
              <a:ext uri="{FF2B5EF4-FFF2-40B4-BE49-F238E27FC236}">
                <a16:creationId xmlns:a16="http://schemas.microsoft.com/office/drawing/2014/main" id="{91EBA2B4-B047-4996-AD02-EBDFFA8C4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4540409" y="3913733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8">
            <a:extLst>
              <a:ext uri="{FF2B5EF4-FFF2-40B4-BE49-F238E27FC236}">
                <a16:creationId xmlns:a16="http://schemas.microsoft.com/office/drawing/2014/main" id="{10D15621-BA85-4A63-9998-68BFC69AA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546" y="3660787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352</a:t>
            </a:r>
          </a:p>
        </p:txBody>
      </p:sp>
      <p:graphicFrame>
        <p:nvGraphicFramePr>
          <p:cNvPr id="35" name="41 Gráfico">
            <a:extLst>
              <a:ext uri="{FF2B5EF4-FFF2-40B4-BE49-F238E27FC236}">
                <a16:creationId xmlns:a16="http://schemas.microsoft.com/office/drawing/2014/main" id="{A0CF422A-5C0E-4122-AE33-BB31CA74A13B}"/>
              </a:ext>
            </a:extLst>
          </p:cNvPr>
          <p:cNvGraphicFramePr/>
          <p:nvPr/>
        </p:nvGraphicFramePr>
        <p:xfrm>
          <a:off x="8264027" y="4143353"/>
          <a:ext cx="2852201" cy="2525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F3454DE5-871D-40F5-A50E-DC3DC7F57484}"/>
              </a:ext>
            </a:extLst>
          </p:cNvPr>
          <p:cNvSpPr txBox="1">
            <a:spLocks/>
          </p:cNvSpPr>
          <p:nvPr/>
        </p:nvSpPr>
        <p:spPr>
          <a:xfrm>
            <a:off x="6701136" y="4922155"/>
            <a:ext cx="133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Soluçöes de venda online</a:t>
            </a:r>
          </a:p>
        </p:txBody>
      </p:sp>
      <p:sp>
        <p:nvSpPr>
          <p:cNvPr id="42" name="Text Box 8">
            <a:extLst>
              <a:ext uri="{FF2B5EF4-FFF2-40B4-BE49-F238E27FC236}">
                <a16:creationId xmlns:a16="http://schemas.microsoft.com/office/drawing/2014/main" id="{AF4FBAC0-A04B-4BB4-86AA-0D711ED8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546" y="6531230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89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7AA31883-84A3-4A3F-89B9-07C162AD3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8235" y="1649587"/>
            <a:ext cx="724905" cy="7249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69FE59-3ECB-4099-BA7D-AF8CE1CD4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6177" y="4319402"/>
            <a:ext cx="659005" cy="659005"/>
          </a:xfrm>
          <a:prstGeom prst="rect">
            <a:avLst/>
          </a:prstGeom>
        </p:spPr>
      </p:pic>
      <p:sp>
        <p:nvSpPr>
          <p:cNvPr id="33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4" name="Text Box 19">
            <a:extLst>
              <a:ext uri="{FF2B5EF4-FFF2-40B4-BE49-F238E27FC236}">
                <a16:creationId xmlns:a16="http://schemas.microsoft.com/office/drawing/2014/main" id="{112BEB36-E2CD-4A30-A261-6446C18759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79155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pic>
        <p:nvPicPr>
          <p:cNvPr id="6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A001A1E-47AE-4403-AEDC-72D53025A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3940804" y="4702999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esultado de imagen de logo credito agricola portugal">
            <a:extLst>
              <a:ext uri="{FF2B5EF4-FFF2-40B4-BE49-F238E27FC236}">
                <a16:creationId xmlns:a16="http://schemas.microsoft.com/office/drawing/2014/main" id="{4C4DCB5F-48E5-44B4-9F42-A596278A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07" y="3355707"/>
            <a:ext cx="406726" cy="2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esultado de imagen de logo eurobic portugal">
            <a:extLst>
              <a:ext uri="{FF2B5EF4-FFF2-40B4-BE49-F238E27FC236}">
                <a16:creationId xmlns:a16="http://schemas.microsoft.com/office/drawing/2014/main" id="{89EE42B4-ED0A-4B24-890D-BA29444C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17" y="2595148"/>
            <a:ext cx="647035" cy="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C81497A-4AC1-4B0C-89EF-68250B916526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201" y="2906677"/>
            <a:ext cx="1244570" cy="239340"/>
          </a:xfrm>
          <a:prstGeom prst="rect">
            <a:avLst/>
          </a:prstGeom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1235B214-6214-51E7-9DD3-5CADAA0B8FB2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59" name="Picture 2" descr="Imagen relacionada">
              <a:extLst>
                <a:ext uri="{FF2B5EF4-FFF2-40B4-BE49-F238E27FC236}">
                  <a16:creationId xmlns:a16="http://schemas.microsoft.com/office/drawing/2014/main" id="{E5471444-BC4B-D88E-CC3D-65026723E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Imagen relacionada">
              <a:extLst>
                <a:ext uri="{FF2B5EF4-FFF2-40B4-BE49-F238E27FC236}">
                  <a16:creationId xmlns:a16="http://schemas.microsoft.com/office/drawing/2014/main" id="{521F65B9-9101-E8CC-F477-379DD54E3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194 CuadroTexto">
            <a:extLst>
              <a:ext uri="{FF2B5EF4-FFF2-40B4-BE49-F238E27FC236}">
                <a16:creationId xmlns:a16="http://schemas.microsoft.com/office/drawing/2014/main" id="{EA5184E5-194C-B4AF-D37B-35D4C0EDB759}"/>
              </a:ext>
            </a:extLst>
          </p:cNvPr>
          <p:cNvSpPr txBox="1"/>
          <p:nvPr/>
        </p:nvSpPr>
        <p:spPr>
          <a:xfrm>
            <a:off x="4561019" y="311383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-5,0 pp</a:t>
            </a:r>
          </a:p>
        </p:txBody>
      </p:sp>
      <p:sp>
        <p:nvSpPr>
          <p:cNvPr id="66" name="194 CuadroTexto">
            <a:extLst>
              <a:ext uri="{FF2B5EF4-FFF2-40B4-BE49-F238E27FC236}">
                <a16:creationId xmlns:a16="http://schemas.microsoft.com/office/drawing/2014/main" id="{1BC0F9FB-6DC3-8CFB-E119-B1EAF11E17B1}"/>
              </a:ext>
            </a:extLst>
          </p:cNvPr>
          <p:cNvSpPr txBox="1"/>
          <p:nvPr/>
        </p:nvSpPr>
        <p:spPr>
          <a:xfrm>
            <a:off x="4439893" y="424780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+0,1 pp</a:t>
            </a:r>
          </a:p>
        </p:txBody>
      </p:sp>
      <p:pic>
        <p:nvPicPr>
          <p:cNvPr id="16" name="Picture 2" descr="Imagen relacionada">
            <a:extLst>
              <a:ext uri="{FF2B5EF4-FFF2-40B4-BE49-F238E27FC236}">
                <a16:creationId xmlns:a16="http://schemas.microsoft.com/office/drawing/2014/main" id="{1FC9857E-EADB-CBAB-7A14-11D216ECE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4967997" y="2563280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94 CuadroTexto">
            <a:extLst>
              <a:ext uri="{FF2B5EF4-FFF2-40B4-BE49-F238E27FC236}">
                <a16:creationId xmlns:a16="http://schemas.microsoft.com/office/drawing/2014/main" id="{E19F8525-2899-706A-7204-520556518C5F}"/>
              </a:ext>
            </a:extLst>
          </p:cNvPr>
          <p:cNvSpPr txBox="1"/>
          <p:nvPr/>
        </p:nvSpPr>
        <p:spPr>
          <a:xfrm>
            <a:off x="4212387" y="488209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+0,2 pp</a:t>
            </a:r>
          </a:p>
        </p:txBody>
      </p:sp>
      <p:sp>
        <p:nvSpPr>
          <p:cNvPr id="21" name="194 CuadroTexto">
            <a:extLst>
              <a:ext uri="{FF2B5EF4-FFF2-40B4-BE49-F238E27FC236}">
                <a16:creationId xmlns:a16="http://schemas.microsoft.com/office/drawing/2014/main" id="{2DF82338-3BCE-6404-7DAF-99C92FEE27E5}"/>
              </a:ext>
            </a:extLst>
          </p:cNvPr>
          <p:cNvSpPr txBox="1"/>
          <p:nvPr/>
        </p:nvSpPr>
        <p:spPr>
          <a:xfrm>
            <a:off x="2169275" y="507168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-0,1 pp</a:t>
            </a:r>
          </a:p>
        </p:txBody>
      </p:sp>
      <p:sp>
        <p:nvSpPr>
          <p:cNvPr id="22" name="194 CuadroTexto">
            <a:extLst>
              <a:ext uri="{FF2B5EF4-FFF2-40B4-BE49-F238E27FC236}">
                <a16:creationId xmlns:a16="http://schemas.microsoft.com/office/drawing/2014/main" id="{356B3DE4-A78B-409E-A74D-B67112012C52}"/>
              </a:ext>
            </a:extLst>
          </p:cNvPr>
          <p:cNvSpPr txBox="1"/>
          <p:nvPr/>
        </p:nvSpPr>
        <p:spPr>
          <a:xfrm>
            <a:off x="1565010" y="417206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+2,4 pp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C6D4308-6D6D-A0A2-1E29-95564874AB02}"/>
              </a:ext>
            </a:extLst>
          </p:cNvPr>
          <p:cNvGrpSpPr/>
          <p:nvPr/>
        </p:nvGrpSpPr>
        <p:grpSpPr>
          <a:xfrm>
            <a:off x="1053040" y="3891619"/>
            <a:ext cx="307808" cy="287477"/>
            <a:chOff x="2224337" y="655698"/>
            <a:chExt cx="966034" cy="902231"/>
          </a:xfrm>
        </p:grpSpPr>
        <p:pic>
          <p:nvPicPr>
            <p:cNvPr id="27" name="Picture 2" descr="Imagen relacionada">
              <a:extLst>
                <a:ext uri="{FF2B5EF4-FFF2-40B4-BE49-F238E27FC236}">
                  <a16:creationId xmlns:a16="http://schemas.microsoft.com/office/drawing/2014/main" id="{E2685ECC-C30D-85B7-D64A-8182D3D45F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E5B09453-61FA-50DC-1C04-FEA7F0AD333B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" descr="Imagen relacionada">
              <a:extLst>
                <a:ext uri="{FF2B5EF4-FFF2-40B4-BE49-F238E27FC236}">
                  <a16:creationId xmlns:a16="http://schemas.microsoft.com/office/drawing/2014/main" id="{2F973859-6668-1B78-8B43-8EA587E93D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194 CuadroTexto">
            <a:extLst>
              <a:ext uri="{FF2B5EF4-FFF2-40B4-BE49-F238E27FC236}">
                <a16:creationId xmlns:a16="http://schemas.microsoft.com/office/drawing/2014/main" id="{01E08BC3-2C11-4F11-2EA4-CDDF8198041A}"/>
              </a:ext>
            </a:extLst>
          </p:cNvPr>
          <p:cNvSpPr txBox="1"/>
          <p:nvPr/>
        </p:nvSpPr>
        <p:spPr>
          <a:xfrm>
            <a:off x="1273328" y="336138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+0,2 pp</a:t>
            </a:r>
          </a:p>
        </p:txBody>
      </p:sp>
      <p:sp>
        <p:nvSpPr>
          <p:cNvPr id="32" name="194 CuadroTexto">
            <a:extLst>
              <a:ext uri="{FF2B5EF4-FFF2-40B4-BE49-F238E27FC236}">
                <a16:creationId xmlns:a16="http://schemas.microsoft.com/office/drawing/2014/main" id="{F9AC9690-4576-829E-6309-DC5CD0FE812E}"/>
              </a:ext>
            </a:extLst>
          </p:cNvPr>
          <p:cNvSpPr txBox="1"/>
          <p:nvPr/>
        </p:nvSpPr>
        <p:spPr>
          <a:xfrm>
            <a:off x="833271" y="289347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+1,8 pp</a:t>
            </a:r>
          </a:p>
        </p:txBody>
      </p:sp>
      <p:sp>
        <p:nvSpPr>
          <p:cNvPr id="39" name="194 CuadroTexto">
            <a:extLst>
              <a:ext uri="{FF2B5EF4-FFF2-40B4-BE49-F238E27FC236}">
                <a16:creationId xmlns:a16="http://schemas.microsoft.com/office/drawing/2014/main" id="{F47ED5F7-035F-71B3-847F-DF111B43C9E1}"/>
              </a:ext>
            </a:extLst>
          </p:cNvPr>
          <p:cNvSpPr txBox="1"/>
          <p:nvPr/>
        </p:nvSpPr>
        <p:spPr>
          <a:xfrm>
            <a:off x="1735465" y="255472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-0,2 pp</a:t>
            </a:r>
          </a:p>
        </p:txBody>
      </p:sp>
      <p:pic>
        <p:nvPicPr>
          <p:cNvPr id="2" name="Picture 2" descr="Homepage">
            <a:extLst>
              <a:ext uri="{FF2B5EF4-FFF2-40B4-BE49-F238E27FC236}">
                <a16:creationId xmlns:a16="http://schemas.microsoft.com/office/drawing/2014/main" id="{21713BDF-2047-32EF-1128-463BD7808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469376" y="1819997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0B84A58-336D-0277-816E-C2ACCAC1C3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8631115" y="3454285"/>
            <a:ext cx="542595" cy="225722"/>
          </a:xfrm>
          <a:prstGeom prst="rect">
            <a:avLst/>
          </a:prstGeom>
        </p:spPr>
      </p:pic>
      <p:pic>
        <p:nvPicPr>
          <p:cNvPr id="6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306D0CE2-F6BB-99AB-E20D-FDA9D2A26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9971134" y="3415635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Comunicado">
            <a:extLst>
              <a:ext uri="{FF2B5EF4-FFF2-40B4-BE49-F238E27FC236}">
                <a16:creationId xmlns:a16="http://schemas.microsoft.com/office/drawing/2014/main" id="{5C45A570-1B5A-157A-FEE5-2CEC5DB79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10604524" y="2739972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Tarjetas de crédito Visa Classic y Oro de Novo Banco">
            <a:extLst>
              <a:ext uri="{FF2B5EF4-FFF2-40B4-BE49-F238E27FC236}">
                <a16:creationId xmlns:a16="http://schemas.microsoft.com/office/drawing/2014/main" id="{5043DC03-DD05-7159-5B0F-DAEF828DC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877844" y="2852812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esultado de imagen de logo credito agricola portugal">
            <a:extLst>
              <a:ext uri="{FF2B5EF4-FFF2-40B4-BE49-F238E27FC236}">
                <a16:creationId xmlns:a16="http://schemas.microsoft.com/office/drawing/2014/main" id="{D2F0F638-3E00-DB28-8549-42FA930A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96" y="2283382"/>
            <a:ext cx="305579" cy="1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4A97A698-8847-EE72-B7AD-21AFCF7C26A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6122" y="1550644"/>
            <a:ext cx="935064" cy="179820"/>
          </a:xfrm>
          <a:prstGeom prst="rect">
            <a:avLst/>
          </a:prstGeom>
        </p:spPr>
      </p:pic>
      <p:pic>
        <p:nvPicPr>
          <p:cNvPr id="73" name="Picture 2" descr="Imagen relacionada">
            <a:extLst>
              <a:ext uri="{FF2B5EF4-FFF2-40B4-BE49-F238E27FC236}">
                <a16:creationId xmlns:a16="http://schemas.microsoft.com/office/drawing/2014/main" id="{51E6AE03-FA35-2407-E114-F00B95A2B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11229434" y="1680654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 Box 8">
            <a:extLst>
              <a:ext uri="{FF2B5EF4-FFF2-40B4-BE49-F238E27FC236}">
                <a16:creationId xmlns:a16="http://schemas.microsoft.com/office/drawing/2014/main" id="{0E3A5C9A-D5AD-7EC8-B4B5-FE78024CC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250" y="1379548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84" name="Picture 4" descr="Resultado de imagen de logo eurobic portugal">
            <a:extLst>
              <a:ext uri="{FF2B5EF4-FFF2-40B4-BE49-F238E27FC236}">
                <a16:creationId xmlns:a16="http://schemas.microsoft.com/office/drawing/2014/main" id="{FB4E61EA-5799-CDF8-EFE6-5B046AE5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97" y="1868858"/>
            <a:ext cx="647035" cy="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194 CuadroTexto">
            <a:extLst>
              <a:ext uri="{FF2B5EF4-FFF2-40B4-BE49-F238E27FC236}">
                <a16:creationId xmlns:a16="http://schemas.microsoft.com/office/drawing/2014/main" id="{DE542C4F-C8E3-AF35-AA0B-B3A84D1136B1}"/>
              </a:ext>
            </a:extLst>
          </p:cNvPr>
          <p:cNvSpPr txBox="1"/>
          <p:nvPr/>
        </p:nvSpPr>
        <p:spPr>
          <a:xfrm>
            <a:off x="10494244" y="196813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-4,6 pp</a:t>
            </a:r>
          </a:p>
        </p:txBody>
      </p:sp>
      <p:sp>
        <p:nvSpPr>
          <p:cNvPr id="86" name="194 CuadroTexto">
            <a:extLst>
              <a:ext uri="{FF2B5EF4-FFF2-40B4-BE49-F238E27FC236}">
                <a16:creationId xmlns:a16="http://schemas.microsoft.com/office/drawing/2014/main" id="{C0252F35-85CC-ED47-1AF8-67892394E939}"/>
              </a:ext>
            </a:extLst>
          </p:cNvPr>
          <p:cNvSpPr txBox="1"/>
          <p:nvPr/>
        </p:nvSpPr>
        <p:spPr>
          <a:xfrm>
            <a:off x="10789044" y="278118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+0,6 pp</a:t>
            </a:r>
          </a:p>
        </p:txBody>
      </p:sp>
      <p:sp>
        <p:nvSpPr>
          <p:cNvPr id="87" name="194 CuadroTexto">
            <a:extLst>
              <a:ext uri="{FF2B5EF4-FFF2-40B4-BE49-F238E27FC236}">
                <a16:creationId xmlns:a16="http://schemas.microsoft.com/office/drawing/2014/main" id="{8E70A314-3A19-B65C-D936-C5BEA5B6459C}"/>
              </a:ext>
            </a:extLst>
          </p:cNvPr>
          <p:cNvSpPr txBox="1"/>
          <p:nvPr/>
        </p:nvSpPr>
        <p:spPr>
          <a:xfrm>
            <a:off x="10781368" y="341514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-1,4 pp</a:t>
            </a:r>
          </a:p>
        </p:txBody>
      </p:sp>
      <p:sp>
        <p:nvSpPr>
          <p:cNvPr id="88" name="194 CuadroTexto">
            <a:extLst>
              <a:ext uri="{FF2B5EF4-FFF2-40B4-BE49-F238E27FC236}">
                <a16:creationId xmlns:a16="http://schemas.microsoft.com/office/drawing/2014/main" id="{8C72A3F2-4738-37EC-CCAE-1E90CB50CB6F}"/>
              </a:ext>
            </a:extLst>
          </p:cNvPr>
          <p:cNvSpPr txBox="1"/>
          <p:nvPr/>
        </p:nvSpPr>
        <p:spPr>
          <a:xfrm>
            <a:off x="8063101" y="344257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-0,7 pp</a:t>
            </a:r>
          </a:p>
        </p:txBody>
      </p:sp>
      <p:sp>
        <p:nvSpPr>
          <p:cNvPr id="89" name="194 CuadroTexto">
            <a:extLst>
              <a:ext uri="{FF2B5EF4-FFF2-40B4-BE49-F238E27FC236}">
                <a16:creationId xmlns:a16="http://schemas.microsoft.com/office/drawing/2014/main" id="{2C1F5999-2798-8588-47A3-F38FB2E97B4E}"/>
              </a:ext>
            </a:extLst>
          </p:cNvPr>
          <p:cNvSpPr txBox="1"/>
          <p:nvPr/>
        </p:nvSpPr>
        <p:spPr>
          <a:xfrm>
            <a:off x="8035531" y="295442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+2,6 pp</a:t>
            </a:r>
          </a:p>
        </p:txBody>
      </p: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160AB6B-47CE-F006-1ABB-8DCE7F079CCC}"/>
              </a:ext>
            </a:extLst>
          </p:cNvPr>
          <p:cNvGrpSpPr/>
          <p:nvPr/>
        </p:nvGrpSpPr>
        <p:grpSpPr>
          <a:xfrm>
            <a:off x="7836740" y="2568593"/>
            <a:ext cx="307808" cy="287477"/>
            <a:chOff x="2224337" y="655698"/>
            <a:chExt cx="966034" cy="902231"/>
          </a:xfrm>
        </p:grpSpPr>
        <p:pic>
          <p:nvPicPr>
            <p:cNvPr id="91" name="Picture 2" descr="Imagen relacionada">
              <a:extLst>
                <a:ext uri="{FF2B5EF4-FFF2-40B4-BE49-F238E27FC236}">
                  <a16:creationId xmlns:a16="http://schemas.microsoft.com/office/drawing/2014/main" id="{70915D57-36EF-A340-45DA-E2330DEF70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ángulo 91">
              <a:extLst>
                <a:ext uri="{FF2B5EF4-FFF2-40B4-BE49-F238E27FC236}">
                  <a16:creationId xmlns:a16="http://schemas.microsoft.com/office/drawing/2014/main" id="{05E64774-84D2-0570-515A-FA6543F1FAF9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3" name="Picture 2" descr="Imagen relacionada">
              <a:extLst>
                <a:ext uri="{FF2B5EF4-FFF2-40B4-BE49-F238E27FC236}">
                  <a16:creationId xmlns:a16="http://schemas.microsoft.com/office/drawing/2014/main" id="{B3B3E3A4-2BEA-1E6C-18ED-90A030388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194 CuadroTexto">
            <a:extLst>
              <a:ext uri="{FF2B5EF4-FFF2-40B4-BE49-F238E27FC236}">
                <a16:creationId xmlns:a16="http://schemas.microsoft.com/office/drawing/2014/main" id="{859593E3-CE85-4049-E58E-4E14A6A18D9C}"/>
              </a:ext>
            </a:extLst>
          </p:cNvPr>
          <p:cNvSpPr txBox="1"/>
          <p:nvPr/>
        </p:nvSpPr>
        <p:spPr>
          <a:xfrm>
            <a:off x="7844546" y="224192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+0,2 pp</a:t>
            </a:r>
          </a:p>
        </p:txBody>
      </p:sp>
      <p:sp>
        <p:nvSpPr>
          <p:cNvPr id="95" name="194 CuadroTexto">
            <a:extLst>
              <a:ext uri="{FF2B5EF4-FFF2-40B4-BE49-F238E27FC236}">
                <a16:creationId xmlns:a16="http://schemas.microsoft.com/office/drawing/2014/main" id="{DE2A3AD2-EE0A-B0BF-4CDD-02A97D26BC6E}"/>
              </a:ext>
            </a:extLst>
          </p:cNvPr>
          <p:cNvSpPr txBox="1"/>
          <p:nvPr/>
        </p:nvSpPr>
        <p:spPr>
          <a:xfrm>
            <a:off x="8318558" y="196257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+0,4 pp</a:t>
            </a:r>
          </a:p>
        </p:txBody>
      </p:sp>
      <p:sp>
        <p:nvSpPr>
          <p:cNvPr id="96" name="194 CuadroTexto">
            <a:extLst>
              <a:ext uri="{FF2B5EF4-FFF2-40B4-BE49-F238E27FC236}">
                <a16:creationId xmlns:a16="http://schemas.microsoft.com/office/drawing/2014/main" id="{B6146BA5-0B81-B540-289C-5E7955AB531F}"/>
              </a:ext>
            </a:extLst>
          </p:cNvPr>
          <p:cNvSpPr txBox="1"/>
          <p:nvPr/>
        </p:nvSpPr>
        <p:spPr>
          <a:xfrm>
            <a:off x="8632940" y="163837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+1,7 pp</a:t>
            </a:r>
          </a:p>
        </p:txBody>
      </p:sp>
      <p:pic>
        <p:nvPicPr>
          <p:cNvPr id="99" name="Picture 2" descr="Homepage">
            <a:extLst>
              <a:ext uri="{FF2B5EF4-FFF2-40B4-BE49-F238E27FC236}">
                <a16:creationId xmlns:a16="http://schemas.microsoft.com/office/drawing/2014/main" id="{A2A42545-185B-A6BB-9BAF-7DC7BA84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548948" y="4867272"/>
            <a:ext cx="718296" cy="16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Imagen relacionada">
            <a:extLst>
              <a:ext uri="{FF2B5EF4-FFF2-40B4-BE49-F238E27FC236}">
                <a16:creationId xmlns:a16="http://schemas.microsoft.com/office/drawing/2014/main" id="{2BF5D2AD-E31E-D92F-CDB7-799BB67A8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 flipH="1">
            <a:off x="11309006" y="4727929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194 CuadroTexto">
            <a:extLst>
              <a:ext uri="{FF2B5EF4-FFF2-40B4-BE49-F238E27FC236}">
                <a16:creationId xmlns:a16="http://schemas.microsoft.com/office/drawing/2014/main" id="{5C51D903-5678-8A0A-F4CA-B4F1CB6C4BA9}"/>
              </a:ext>
            </a:extLst>
          </p:cNvPr>
          <p:cNvSpPr txBox="1"/>
          <p:nvPr/>
        </p:nvSpPr>
        <p:spPr>
          <a:xfrm>
            <a:off x="10573816" y="501540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-4,6 pp</a:t>
            </a:r>
          </a:p>
        </p:txBody>
      </p:sp>
      <p:pic>
        <p:nvPicPr>
          <p:cNvPr id="102" name="Imagen 101">
            <a:extLst>
              <a:ext uri="{FF2B5EF4-FFF2-40B4-BE49-F238E27FC236}">
                <a16:creationId xmlns:a16="http://schemas.microsoft.com/office/drawing/2014/main" id="{0A3B0DB1-763C-4F28-1D32-8FFC78530A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22" t="22044" r="9159" b="24156"/>
          <a:stretch/>
        </p:blipFill>
        <p:spPr>
          <a:xfrm>
            <a:off x="10604524" y="5871664"/>
            <a:ext cx="542595" cy="225722"/>
          </a:xfrm>
          <a:prstGeom prst="rect">
            <a:avLst/>
          </a:prstGeom>
        </p:spPr>
      </p:pic>
      <p:sp>
        <p:nvSpPr>
          <p:cNvPr id="103" name="194 CuadroTexto">
            <a:extLst>
              <a:ext uri="{FF2B5EF4-FFF2-40B4-BE49-F238E27FC236}">
                <a16:creationId xmlns:a16="http://schemas.microsoft.com/office/drawing/2014/main" id="{6FA56511-1032-A8FF-0B79-41BDB21C6D88}"/>
              </a:ext>
            </a:extLst>
          </p:cNvPr>
          <p:cNvSpPr txBox="1"/>
          <p:nvPr/>
        </p:nvSpPr>
        <p:spPr>
          <a:xfrm>
            <a:off x="10567543" y="604957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+2,3 pp</a:t>
            </a:r>
          </a:p>
        </p:txBody>
      </p:sp>
      <p:pic>
        <p:nvPicPr>
          <p:cNvPr id="10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B7AE33B-1AF3-FE88-6771-F35940D5D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8490702" y="6122520"/>
            <a:ext cx="991082" cy="1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" descr="Tarjetas de crédito Visa Classic y Oro de Novo Banco">
            <a:extLst>
              <a:ext uri="{FF2B5EF4-FFF2-40B4-BE49-F238E27FC236}">
                <a16:creationId xmlns:a16="http://schemas.microsoft.com/office/drawing/2014/main" id="{B69FEFAF-9449-0563-9114-29028F3A7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7935507" y="5536046"/>
            <a:ext cx="918075" cy="1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Comunicado">
            <a:extLst>
              <a:ext uri="{FF2B5EF4-FFF2-40B4-BE49-F238E27FC236}">
                <a16:creationId xmlns:a16="http://schemas.microsoft.com/office/drawing/2014/main" id="{A3E19656-E2A1-8C1D-566D-0B2A9251E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8464399" y="4899673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F6228922-3E15-8A97-ADF2-766A35333AA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1073" y="4517678"/>
            <a:ext cx="935064" cy="179820"/>
          </a:xfrm>
          <a:prstGeom prst="rect">
            <a:avLst/>
          </a:prstGeom>
        </p:spPr>
      </p:pic>
      <p:sp>
        <p:nvSpPr>
          <p:cNvPr id="109" name="194 CuadroTexto">
            <a:extLst>
              <a:ext uri="{FF2B5EF4-FFF2-40B4-BE49-F238E27FC236}">
                <a16:creationId xmlns:a16="http://schemas.microsoft.com/office/drawing/2014/main" id="{D80ABF26-6D56-5C34-538C-AAACE649B041}"/>
              </a:ext>
            </a:extLst>
          </p:cNvPr>
          <p:cNvSpPr txBox="1"/>
          <p:nvPr/>
        </p:nvSpPr>
        <p:spPr>
          <a:xfrm>
            <a:off x="8337891" y="460540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+3,0 pp</a:t>
            </a:r>
          </a:p>
        </p:txBody>
      </p:sp>
      <p:pic>
        <p:nvPicPr>
          <p:cNvPr id="110" name="Picture 4" descr="Resultado de imagen de logo eurobic portugal">
            <a:extLst>
              <a:ext uri="{FF2B5EF4-FFF2-40B4-BE49-F238E27FC236}">
                <a16:creationId xmlns:a16="http://schemas.microsoft.com/office/drawing/2014/main" id="{A9479D47-6CE0-910F-7AEC-DDFE4F76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050" y="4368049"/>
            <a:ext cx="647035" cy="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194 CuadroTexto">
            <a:extLst>
              <a:ext uri="{FF2B5EF4-FFF2-40B4-BE49-F238E27FC236}">
                <a16:creationId xmlns:a16="http://schemas.microsoft.com/office/drawing/2014/main" id="{0AB621AC-1605-9E11-9E62-1B838F9A9A65}"/>
              </a:ext>
            </a:extLst>
          </p:cNvPr>
          <p:cNvSpPr txBox="1"/>
          <p:nvPr/>
        </p:nvSpPr>
        <p:spPr>
          <a:xfrm>
            <a:off x="8691194" y="626891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+6,5 pp</a:t>
            </a:r>
          </a:p>
        </p:txBody>
      </p: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EA47121A-89E6-046D-4868-F87B5B81C36D}"/>
              </a:ext>
            </a:extLst>
          </p:cNvPr>
          <p:cNvGrpSpPr/>
          <p:nvPr/>
        </p:nvGrpSpPr>
        <p:grpSpPr>
          <a:xfrm>
            <a:off x="8182977" y="5932703"/>
            <a:ext cx="307808" cy="287477"/>
            <a:chOff x="2224337" y="655698"/>
            <a:chExt cx="966034" cy="902231"/>
          </a:xfrm>
        </p:grpSpPr>
        <p:pic>
          <p:nvPicPr>
            <p:cNvPr id="113" name="Picture 2" descr="Imagen relacionada">
              <a:extLst>
                <a:ext uri="{FF2B5EF4-FFF2-40B4-BE49-F238E27FC236}">
                  <a16:creationId xmlns:a16="http://schemas.microsoft.com/office/drawing/2014/main" id="{E50F9871-5E52-DA75-1C23-688451A72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C3104F47-919C-DD31-64B3-BFF0ECF3396A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5" name="Picture 2" descr="Imagen relacionada">
              <a:extLst>
                <a:ext uri="{FF2B5EF4-FFF2-40B4-BE49-F238E27FC236}">
                  <a16:creationId xmlns:a16="http://schemas.microsoft.com/office/drawing/2014/main" id="{809A7DA5-F06D-1002-3607-08CB1A0188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6" name="194 CuadroTexto">
            <a:extLst>
              <a:ext uri="{FF2B5EF4-FFF2-40B4-BE49-F238E27FC236}">
                <a16:creationId xmlns:a16="http://schemas.microsoft.com/office/drawing/2014/main" id="{4E1E105B-1345-1999-70EC-0770752E0039}"/>
              </a:ext>
            </a:extLst>
          </p:cNvPr>
          <p:cNvSpPr txBox="1"/>
          <p:nvPr/>
        </p:nvSpPr>
        <p:spPr>
          <a:xfrm>
            <a:off x="8183957" y="564361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+2,1 pp</a:t>
            </a:r>
          </a:p>
        </p:txBody>
      </p:sp>
      <p:sp>
        <p:nvSpPr>
          <p:cNvPr id="117" name="194 CuadroTexto">
            <a:extLst>
              <a:ext uri="{FF2B5EF4-FFF2-40B4-BE49-F238E27FC236}">
                <a16:creationId xmlns:a16="http://schemas.microsoft.com/office/drawing/2014/main" id="{E633FB7C-4A41-9902-EE34-DD00BE24B348}"/>
              </a:ext>
            </a:extLst>
          </p:cNvPr>
          <p:cNvSpPr txBox="1"/>
          <p:nvPr/>
        </p:nvSpPr>
        <p:spPr>
          <a:xfrm>
            <a:off x="8277811" y="516345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-2,2 pp</a:t>
            </a:r>
          </a:p>
        </p:txBody>
      </p:sp>
      <p:sp>
        <p:nvSpPr>
          <p:cNvPr id="119" name="194 CuadroTexto">
            <a:extLst>
              <a:ext uri="{FF2B5EF4-FFF2-40B4-BE49-F238E27FC236}">
                <a16:creationId xmlns:a16="http://schemas.microsoft.com/office/drawing/2014/main" id="{FE4C5B64-01FF-C2B0-3C83-2C611F08C74A}"/>
              </a:ext>
            </a:extLst>
          </p:cNvPr>
          <p:cNvSpPr txBox="1"/>
          <p:nvPr/>
        </p:nvSpPr>
        <p:spPr>
          <a:xfrm>
            <a:off x="8700433" y="420718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-3,4 pp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665BCB0A-C455-4C65-2113-705FEE55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A3EDF95-FA13-5207-5E25-9DBECC01E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3692367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66 Rectángulo">
            <a:extLst>
              <a:ext uri="{FF2B5EF4-FFF2-40B4-BE49-F238E27FC236}">
                <a16:creationId xmlns:a16="http://schemas.microsoft.com/office/drawing/2014/main" id="{87450210-D108-4C97-AF1B-C88B1445708B}"/>
              </a:ext>
            </a:extLst>
          </p:cNvPr>
          <p:cNvSpPr/>
          <p:nvPr/>
        </p:nvSpPr>
        <p:spPr>
          <a:xfrm>
            <a:off x="1803986" y="1910890"/>
            <a:ext cx="4453177" cy="4270859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C02E3D-40AA-4998-B1E4-E8057AFB66FB}"/>
              </a:ext>
            </a:extLst>
          </p:cNvPr>
          <p:cNvSpPr txBox="1">
            <a:spLocks/>
          </p:cNvSpPr>
          <p:nvPr/>
        </p:nvSpPr>
        <p:spPr>
          <a:xfrm>
            <a:off x="1803986" y="841258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Comissão aplicada pela  entidade pelo TPA (</a:t>
            </a:r>
            <a:r>
              <a:rPr lang="pt-PT" sz="18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TPA físico ou Soluçöes de venda online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)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F2E964-41E8-4B9F-BA33-53F8275478F0}"/>
              </a:ext>
            </a:extLst>
          </p:cNvPr>
          <p:cNvSpPr txBox="1">
            <a:spLocks/>
          </p:cNvSpPr>
          <p:nvPr/>
        </p:nvSpPr>
        <p:spPr>
          <a:xfrm>
            <a:off x="4182396" y="1184505"/>
            <a:ext cx="341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Tipo de comissão que aplica a entidade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6" name="174 Gráfico">
            <a:extLst>
              <a:ext uri="{FF2B5EF4-FFF2-40B4-BE49-F238E27FC236}">
                <a16:creationId xmlns:a16="http://schemas.microsoft.com/office/drawing/2014/main" id="{92894E24-1D84-4CAE-9E5E-2D09B5219E1E}"/>
              </a:ext>
            </a:extLst>
          </p:cNvPr>
          <p:cNvGraphicFramePr/>
          <p:nvPr/>
        </p:nvGraphicFramePr>
        <p:xfrm>
          <a:off x="1735405" y="1832774"/>
          <a:ext cx="3739033" cy="4206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Box 42">
            <a:extLst>
              <a:ext uri="{FF2B5EF4-FFF2-40B4-BE49-F238E27FC236}">
                <a16:creationId xmlns:a16="http://schemas.microsoft.com/office/drawing/2014/main" id="{BBBD8B91-3C4F-4A69-BF3C-DDA052326EA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32126" y="5424379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16628B0-5903-4837-9165-A24311B56A0D}"/>
              </a:ext>
            </a:extLst>
          </p:cNvPr>
          <p:cNvSpPr txBox="1"/>
          <p:nvPr/>
        </p:nvSpPr>
        <p:spPr>
          <a:xfrm>
            <a:off x="3214540" y="2008975"/>
            <a:ext cx="108219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0BE64291-38DB-42FC-B79D-B288C8F3B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881" y="5909580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118</a:t>
            </a:r>
          </a:p>
        </p:txBody>
      </p:sp>
      <p:sp>
        <p:nvSpPr>
          <p:cNvPr id="78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A64894-1C2E-4353-8AC9-4A8749E30620}"/>
              </a:ext>
            </a:extLst>
          </p:cNvPr>
          <p:cNvSpPr txBox="1"/>
          <p:nvPr/>
        </p:nvSpPr>
        <p:spPr>
          <a:xfrm>
            <a:off x="1173638" y="2556774"/>
            <a:ext cx="56938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100" dirty="0" err="1"/>
              <a:t>Ns</a:t>
            </a:r>
            <a:r>
              <a:rPr lang="es-ES" sz="1100" dirty="0"/>
              <a:t>/</a:t>
            </a:r>
            <a:r>
              <a:rPr lang="es-ES" sz="1100" dirty="0" err="1"/>
              <a:t>Nr</a:t>
            </a:r>
            <a:endParaRPr lang="es-ES" sz="1100" dirty="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DCE1672E-D2CC-427E-844C-FA6CC11185BD}"/>
              </a:ext>
            </a:extLst>
          </p:cNvPr>
          <p:cNvSpPr txBox="1"/>
          <p:nvPr/>
        </p:nvSpPr>
        <p:spPr>
          <a:xfrm>
            <a:off x="824184" y="3192608"/>
            <a:ext cx="918841" cy="261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Tarifa plana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21C00DFA-3108-46DF-AB79-471DEE666DC3}"/>
              </a:ext>
            </a:extLst>
          </p:cNvPr>
          <p:cNvSpPr txBox="1"/>
          <p:nvPr/>
        </p:nvSpPr>
        <p:spPr>
          <a:xfrm>
            <a:off x="354503" y="4354201"/>
            <a:ext cx="1388522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% sobre cada venda</a:t>
            </a:r>
          </a:p>
        </p:txBody>
      </p:sp>
      <p:pic>
        <p:nvPicPr>
          <p:cNvPr id="85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4B2ACD05-5A1C-404B-9AA9-E529B12A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10">
            <a:off x="5526414" y="2793264"/>
            <a:ext cx="1233472" cy="12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CuadroTexto 85">
            <a:extLst>
              <a:ext uri="{FF2B5EF4-FFF2-40B4-BE49-F238E27FC236}">
                <a16:creationId xmlns:a16="http://schemas.microsoft.com/office/drawing/2014/main" id="{48EC5832-FFC9-40CB-BF18-D7DAFEF356F1}"/>
              </a:ext>
            </a:extLst>
          </p:cNvPr>
          <p:cNvSpPr txBox="1">
            <a:spLocks/>
          </p:cNvSpPr>
          <p:nvPr/>
        </p:nvSpPr>
        <p:spPr>
          <a:xfrm>
            <a:off x="7051856" y="3324064"/>
            <a:ext cx="13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Quanto paga por mês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86092B-AABB-42B2-BDB3-47701AC4176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595" y="735179"/>
            <a:ext cx="797395" cy="797395"/>
          </a:xfrm>
          <a:prstGeom prst="rect">
            <a:avLst/>
          </a:prstGeom>
        </p:spPr>
      </p:pic>
      <p:sp>
        <p:nvSpPr>
          <p:cNvPr id="25" name="Text Box 30">
            <a:extLst>
              <a:ext uri="{FF2B5EF4-FFF2-40B4-BE49-F238E27FC236}">
                <a16:creationId xmlns:a16="http://schemas.microsoft.com/office/drawing/2014/main" id="{62AFF0FC-899D-4FB5-B3BA-BF6E69430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9526" y="4855925"/>
            <a:ext cx="4792795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solidFill>
                  <a:schemeClr val="bg1"/>
                </a:solidFill>
                <a:latin typeface="Lato" panose="020F0502020204030203" pitchFamily="34" charset="0"/>
              </a:rPr>
              <a:t>*</a:t>
            </a:r>
            <a:r>
              <a:rPr lang="pt-PT" sz="900" dirty="0">
                <a:latin typeface="Lato" panose="020F0502020204030203" pitchFamily="34" charset="0"/>
              </a:rPr>
              <a:t>*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amostral.</a:t>
            </a:r>
          </a:p>
        </p:txBody>
      </p:sp>
      <p:sp>
        <p:nvSpPr>
          <p:cNvPr id="26" name="Text Box 30">
            <a:extLst>
              <a:ext uri="{FF2B5EF4-FFF2-40B4-BE49-F238E27FC236}">
                <a16:creationId xmlns:a16="http://schemas.microsoft.com/office/drawing/2014/main" id="{7E1B8A62-6D69-1A13-3D31-78A85DD3F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2663" y="5909580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241</a:t>
            </a: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EC3BC891-BD2E-245C-E659-6E502D769BCF}"/>
              </a:ext>
            </a:extLst>
          </p:cNvPr>
          <p:cNvGraphicFramePr/>
          <p:nvPr/>
        </p:nvGraphicFramePr>
        <p:xfrm>
          <a:off x="8417917" y="2692386"/>
          <a:ext cx="3471303" cy="1939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3" name="Text Box 30">
            <a:extLst>
              <a:ext uri="{FF2B5EF4-FFF2-40B4-BE49-F238E27FC236}">
                <a16:creationId xmlns:a16="http://schemas.microsoft.com/office/drawing/2014/main" id="{B8A4B1D5-5B54-E451-F673-5B2E199CF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9208" y="4347562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25*</a:t>
            </a: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1E616122-B42F-78E8-8C24-E517F0E0518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46058" y="387147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€</a:t>
            </a: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D1007DB3-2D21-D278-5D4C-721093231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2991" y="4347562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60</a:t>
            </a:r>
          </a:p>
        </p:txBody>
      </p:sp>
      <p:pic>
        <p:nvPicPr>
          <p:cNvPr id="1026" name="Picture 2" descr="Euro signo computadora iconos dinero estados unidos dolar, euro, texto, logo,  pago png | PNGWing">
            <a:extLst>
              <a:ext uri="{FF2B5EF4-FFF2-40B4-BE49-F238E27FC236}">
                <a16:creationId xmlns:a16="http://schemas.microsoft.com/office/drawing/2014/main" id="{DFC91C0C-0B81-9301-AE45-08501220B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4" t="14342" r="34150" b="13495"/>
          <a:stretch/>
        </p:blipFill>
        <p:spPr bwMode="auto">
          <a:xfrm>
            <a:off x="7434231" y="2753338"/>
            <a:ext cx="401922" cy="52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969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66 Rectángulo">
            <a:extLst>
              <a:ext uri="{FF2B5EF4-FFF2-40B4-BE49-F238E27FC236}">
                <a16:creationId xmlns:a16="http://schemas.microsoft.com/office/drawing/2014/main" id="{F77FCC15-DA3D-33A3-78B5-1EA817749BE2}"/>
              </a:ext>
            </a:extLst>
          </p:cNvPr>
          <p:cNvSpPr/>
          <p:nvPr/>
        </p:nvSpPr>
        <p:spPr>
          <a:xfrm>
            <a:off x="8379694" y="1165565"/>
            <a:ext cx="1523012" cy="2075943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69" name="66 Rectángulo">
            <a:extLst>
              <a:ext uri="{FF2B5EF4-FFF2-40B4-BE49-F238E27FC236}">
                <a16:creationId xmlns:a16="http://schemas.microsoft.com/office/drawing/2014/main" id="{D3E504F5-A3D0-744A-156A-7FBE0212AE18}"/>
              </a:ext>
            </a:extLst>
          </p:cNvPr>
          <p:cNvSpPr/>
          <p:nvPr/>
        </p:nvSpPr>
        <p:spPr>
          <a:xfrm>
            <a:off x="10034299" y="4005943"/>
            <a:ext cx="1523012" cy="1916394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70" name="66 Rectángulo">
            <a:extLst>
              <a:ext uri="{FF2B5EF4-FFF2-40B4-BE49-F238E27FC236}">
                <a16:creationId xmlns:a16="http://schemas.microsoft.com/office/drawing/2014/main" id="{5E2B4971-8C7D-AA32-E84C-E6FF46DA4AB7}"/>
              </a:ext>
            </a:extLst>
          </p:cNvPr>
          <p:cNvSpPr/>
          <p:nvPr/>
        </p:nvSpPr>
        <p:spPr>
          <a:xfrm>
            <a:off x="5036182" y="4005943"/>
            <a:ext cx="1523012" cy="1916394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pic>
        <p:nvPicPr>
          <p:cNvPr id="2052" name="Picture 4" descr="Emoji, Tarjeta De Crédito, De Crédito imagen png - imagen transparente  descarga gratuita">
            <a:extLst>
              <a:ext uri="{FF2B5EF4-FFF2-40B4-BE49-F238E27FC236}">
                <a16:creationId xmlns:a16="http://schemas.microsoft.com/office/drawing/2014/main" id="{090AE2CA-424D-4B3B-95FE-C73D1B39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9" y="2088502"/>
            <a:ext cx="80344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305B89B-A28F-4624-A1F5-1D784BF6BCE4}"/>
              </a:ext>
            </a:extLst>
          </p:cNvPr>
          <p:cNvSpPr txBox="1">
            <a:spLocks/>
          </p:cNvSpPr>
          <p:nvPr/>
        </p:nvSpPr>
        <p:spPr>
          <a:xfrm>
            <a:off x="3290094" y="670428"/>
            <a:ext cx="59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Valor médio das compras segundo o meio de pagamento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" name="66 Rectángulo">
            <a:extLst>
              <a:ext uri="{FF2B5EF4-FFF2-40B4-BE49-F238E27FC236}">
                <a16:creationId xmlns:a16="http://schemas.microsoft.com/office/drawing/2014/main" id="{BD017017-1AF5-405C-8971-B2CBBBE027B3}"/>
              </a:ext>
            </a:extLst>
          </p:cNvPr>
          <p:cNvSpPr/>
          <p:nvPr/>
        </p:nvSpPr>
        <p:spPr>
          <a:xfrm>
            <a:off x="3402422" y="1165565"/>
            <a:ext cx="1523012" cy="2075943"/>
          </a:xfrm>
          <a:prstGeom prst="rect">
            <a:avLst/>
          </a:prstGeom>
          <a:solidFill>
            <a:srgbClr val="FFF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768DCEDB-4768-490C-B449-5E0C013AD106}"/>
              </a:ext>
            </a:extLst>
          </p:cNvPr>
          <p:cNvGraphicFramePr/>
          <p:nvPr/>
        </p:nvGraphicFramePr>
        <p:xfrm>
          <a:off x="1561077" y="1264929"/>
          <a:ext cx="10186918" cy="2333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Picture 2" descr="Homepage">
            <a:extLst>
              <a:ext uri="{FF2B5EF4-FFF2-40B4-BE49-F238E27FC236}">
                <a16:creationId xmlns:a16="http://schemas.microsoft.com/office/drawing/2014/main" id="{C134474A-9022-4139-BDE7-ACC544D7A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311557" y="286914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A8981CA-0CF1-4AB8-8593-700F8F42C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1904576" y="2833694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omunicado">
            <a:extLst>
              <a:ext uri="{FF2B5EF4-FFF2-40B4-BE49-F238E27FC236}">
                <a16:creationId xmlns:a16="http://schemas.microsoft.com/office/drawing/2014/main" id="{E602205A-C85A-42D5-A2E9-28A2F3292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271131" y="283369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arjetas de crédito Visa Classic y Oro de Novo Banco">
            <a:extLst>
              <a:ext uri="{FF2B5EF4-FFF2-40B4-BE49-F238E27FC236}">
                <a16:creationId xmlns:a16="http://schemas.microsoft.com/office/drawing/2014/main" id="{598F7954-EF83-429D-9F31-D2CCB1826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242597" y="2847938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87EE80B-05B0-48F2-8615-BD7EBD68F1CF}"/>
              </a:ext>
            </a:extLst>
          </p:cNvPr>
          <p:cNvSpPr txBox="1">
            <a:spLocks/>
          </p:cNvSpPr>
          <p:nvPr/>
        </p:nvSpPr>
        <p:spPr>
          <a:xfrm>
            <a:off x="132599" y="1835688"/>
            <a:ext cx="1768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Com cartão (€)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04D0B421-821F-4900-9B77-90105163FC4D}"/>
              </a:ext>
            </a:extLst>
          </p:cNvPr>
          <p:cNvGraphicFramePr/>
          <p:nvPr/>
        </p:nvGraphicFramePr>
        <p:xfrm>
          <a:off x="1561077" y="3857005"/>
          <a:ext cx="10186918" cy="2333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6" name="CuadroTexto 35">
            <a:extLst>
              <a:ext uri="{FF2B5EF4-FFF2-40B4-BE49-F238E27FC236}">
                <a16:creationId xmlns:a16="http://schemas.microsoft.com/office/drawing/2014/main" id="{6842F0BE-035D-439E-99F1-758CC4D6FEAE}"/>
              </a:ext>
            </a:extLst>
          </p:cNvPr>
          <p:cNvSpPr txBox="1">
            <a:spLocks/>
          </p:cNvSpPr>
          <p:nvPr/>
        </p:nvSpPr>
        <p:spPr>
          <a:xfrm>
            <a:off x="93773" y="4598907"/>
            <a:ext cx="1768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Em cash (€)</a:t>
            </a:r>
            <a:endParaRPr lang="pt-PT" sz="14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37" name="Picture 2" descr="Imagen relacionada">
            <a:extLst>
              <a:ext uri="{FF2B5EF4-FFF2-40B4-BE49-F238E27FC236}">
                <a16:creationId xmlns:a16="http://schemas.microsoft.com/office/drawing/2014/main" id="{FC8D48FA-6627-4101-AFC2-1F0070B32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3" y="4811726"/>
            <a:ext cx="765888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48" name="Picture 2" descr="Homepage">
            <a:extLst>
              <a:ext uri="{FF2B5EF4-FFF2-40B4-BE49-F238E27FC236}">
                <a16:creationId xmlns:a16="http://schemas.microsoft.com/office/drawing/2014/main" id="{5F01C79B-5EB5-4830-A803-495666BF6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604283" y="5484647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0F348CA2-FE4D-4295-985C-DFADFBB10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8514990" y="5502450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Comunicado">
            <a:extLst>
              <a:ext uri="{FF2B5EF4-FFF2-40B4-BE49-F238E27FC236}">
                <a16:creationId xmlns:a16="http://schemas.microsoft.com/office/drawing/2014/main" id="{E824B22D-2473-421C-B59F-9AB879AC9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238350" y="5484647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Tarjetas de crédito Visa Classic y Oro de Novo Banco">
            <a:extLst>
              <a:ext uri="{FF2B5EF4-FFF2-40B4-BE49-F238E27FC236}">
                <a16:creationId xmlns:a16="http://schemas.microsoft.com/office/drawing/2014/main" id="{A1D3E7FC-F61E-49CC-8538-73579A790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937885" y="5530220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495BD23E-C87E-4CDC-EB9F-C967910EA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10447851" y="5502450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99853717-1173-D8BD-2547-C6DD6B7FB40E}"/>
              </a:ext>
            </a:extLst>
          </p:cNvPr>
          <p:cNvSpPr txBox="1"/>
          <p:nvPr/>
        </p:nvSpPr>
        <p:spPr>
          <a:xfrm>
            <a:off x="3674505" y="2863680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3249286A-FCA0-38D3-B7E5-06F773F20866}"/>
              </a:ext>
            </a:extLst>
          </p:cNvPr>
          <p:cNvSpPr txBox="1"/>
          <p:nvPr/>
        </p:nvSpPr>
        <p:spPr>
          <a:xfrm>
            <a:off x="5323370" y="5439182"/>
            <a:ext cx="94634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FF17155-494D-40BB-98BD-5850DE087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783546" y="2847744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0">
            <a:extLst>
              <a:ext uri="{FF2B5EF4-FFF2-40B4-BE49-F238E27FC236}">
                <a16:creationId xmlns:a16="http://schemas.microsoft.com/office/drawing/2014/main" id="{403E85B6-81D6-5AAF-3BB5-C4E47A50C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491" y="3537431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229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6B286F6F-FDD4-3671-DBC4-2E16983FB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162" y="3537431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241</a:t>
            </a:r>
          </a:p>
        </p:txBody>
      </p:sp>
      <p:sp>
        <p:nvSpPr>
          <p:cNvPr id="19" name="Text Box 30">
            <a:extLst>
              <a:ext uri="{FF2B5EF4-FFF2-40B4-BE49-F238E27FC236}">
                <a16:creationId xmlns:a16="http://schemas.microsoft.com/office/drawing/2014/main" id="{9C213AB2-81D2-6D95-DB57-36070546D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491" y="6161427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229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41243EA3-B0A9-931B-560B-738C1FAD6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162" y="6161427"/>
            <a:ext cx="95265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241</a:t>
            </a:r>
          </a:p>
        </p:txBody>
      </p:sp>
    </p:spTree>
    <p:extLst>
      <p:ext uri="{BB962C8B-B14F-4D97-AF65-F5344CB8AC3E}">
        <p14:creationId xmlns:p14="http://schemas.microsoft.com/office/powerpoint/2010/main" val="2882992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305B89B-A28F-4624-A1F5-1D784BF6BCE4}"/>
              </a:ext>
            </a:extLst>
          </p:cNvPr>
          <p:cNvSpPr txBox="1">
            <a:spLocks/>
          </p:cNvSpPr>
          <p:nvPr/>
        </p:nvSpPr>
        <p:spPr>
          <a:xfrm>
            <a:off x="3290094" y="670428"/>
            <a:ext cx="595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Formas de pago en na sua soluçöes de venda online</a:t>
            </a:r>
          </a:p>
        </p:txBody>
      </p:sp>
      <p:sp>
        <p:nvSpPr>
          <p:cNvPr id="38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aphicFrame>
        <p:nvGraphicFramePr>
          <p:cNvPr id="32" name="1 Objeto">
            <a:extLst>
              <a:ext uri="{FF2B5EF4-FFF2-40B4-BE49-F238E27FC236}">
                <a16:creationId xmlns:a16="http://schemas.microsoft.com/office/drawing/2014/main" id="{75A09002-D7BF-E879-4EC9-84077B2F90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4566" y="1377988"/>
          <a:ext cx="6120680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 Box 42">
            <a:extLst>
              <a:ext uri="{FF2B5EF4-FFF2-40B4-BE49-F238E27FC236}">
                <a16:creationId xmlns:a16="http://schemas.microsoft.com/office/drawing/2014/main" id="{372FE5D4-9780-A1A7-F2B2-5A04A695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6634" y="1317027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6CF85299-78E3-726B-78BC-A0BDF44A2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061" y="5654150"/>
            <a:ext cx="142937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71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B0CBF38-2879-E02E-5E50-95F7E0F9C865}"/>
              </a:ext>
            </a:extLst>
          </p:cNvPr>
          <p:cNvSpPr txBox="1"/>
          <p:nvPr/>
        </p:nvSpPr>
        <p:spPr>
          <a:xfrm>
            <a:off x="331695" y="6069597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/>
            </a:br>
            <a:r>
              <a:rPr lang="pt-BR" sz="900" dirty="0">
                <a:latin typeface="Lato" panose="020F0502020204030203"/>
              </a:rPr>
              <a:t>Nota: esta questão não foi analisada em 2021</a:t>
            </a:r>
            <a:endParaRPr lang="es-ES" sz="900" dirty="0"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8772113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A0C2163-825E-4AC2-ABDF-010D2837CF21}"/>
              </a:ext>
            </a:extLst>
          </p:cNvPr>
          <p:cNvSpPr txBox="1">
            <a:spLocks/>
          </p:cNvSpPr>
          <p:nvPr/>
        </p:nvSpPr>
        <p:spPr>
          <a:xfrm>
            <a:off x="5320074" y="76770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Cartões de empresa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CE8A13-1092-4267-B709-CC9AF30A8E75}"/>
              </a:ext>
            </a:extLst>
          </p:cNvPr>
          <p:cNvSpPr txBox="1">
            <a:spLocks/>
          </p:cNvSpPr>
          <p:nvPr/>
        </p:nvSpPr>
        <p:spPr>
          <a:xfrm>
            <a:off x="6877516" y="1897563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</a:t>
            </a:r>
          </a:p>
        </p:txBody>
      </p:sp>
      <p:pic>
        <p:nvPicPr>
          <p:cNvPr id="3076" name="Picture 4" descr="Icono De Tarjeta De Crédito Bancaria Estilo Plano, Banco, Tarjeta, Crédito  PNG y Vector para Descargar Gratis | Pngtree">
            <a:extLst>
              <a:ext uri="{FF2B5EF4-FFF2-40B4-BE49-F238E27FC236}">
                <a16:creationId xmlns:a16="http://schemas.microsoft.com/office/drawing/2014/main" id="{8630B0EC-0DCB-4BFE-A3F9-E580BDDCF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t="22326" r="17867" b="21180"/>
          <a:stretch/>
        </p:blipFill>
        <p:spPr bwMode="auto">
          <a:xfrm>
            <a:off x="4497407" y="520237"/>
            <a:ext cx="853067" cy="74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23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79E79404-BE0E-4D54-BD0D-FD76A8A8B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756500" y="2764834"/>
            <a:ext cx="1019398" cy="1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E602D1-D2C9-4C26-8167-9343471BDC6E}"/>
              </a:ext>
            </a:extLst>
          </p:cNvPr>
          <p:cNvSpPr txBox="1">
            <a:spLocks/>
          </p:cNvSpPr>
          <p:nvPr/>
        </p:nvSpPr>
        <p:spPr>
          <a:xfrm>
            <a:off x="910973" y="1939501"/>
            <a:ext cx="2648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possui algum cartãô a sewguir para efetuar os pagamentos</a:t>
            </a:r>
          </a:p>
        </p:txBody>
      </p:sp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91BFDEF6-C9C8-C802-BEDB-779147666A9B}"/>
              </a:ext>
            </a:extLst>
          </p:cNvPr>
          <p:cNvGraphicFramePr/>
          <p:nvPr/>
        </p:nvGraphicFramePr>
        <p:xfrm>
          <a:off x="52591" y="2489383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6" name="Text Box 30">
            <a:extLst>
              <a:ext uri="{FF2B5EF4-FFF2-40B4-BE49-F238E27FC236}">
                <a16:creationId xmlns:a16="http://schemas.microsoft.com/office/drawing/2014/main" id="{FE22A28E-A1EE-A7E3-D9C8-CA000B923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3207" y="489720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700A1F0-1C17-19F3-00AC-31DB5460F7CB}"/>
              </a:ext>
            </a:extLst>
          </p:cNvPr>
          <p:cNvSpPr txBox="1"/>
          <p:nvPr/>
        </p:nvSpPr>
        <p:spPr>
          <a:xfrm>
            <a:off x="3292012" y="3922290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86,9%</a:t>
            </a:r>
          </a:p>
        </p:txBody>
      </p:sp>
      <p:graphicFrame>
        <p:nvGraphicFramePr>
          <p:cNvPr id="38" name="1 Objeto">
            <a:extLst>
              <a:ext uri="{FF2B5EF4-FFF2-40B4-BE49-F238E27FC236}">
                <a16:creationId xmlns:a16="http://schemas.microsoft.com/office/drawing/2014/main" id="{DBCBAE16-FE23-5092-98A8-D9EB929679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8313" y="2171277"/>
          <a:ext cx="6325973" cy="2167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5F4ACB2-291E-51E0-283B-B4E3E0585636}"/>
              </a:ext>
            </a:extLst>
          </p:cNvPr>
          <p:cNvSpPr txBox="1"/>
          <p:nvPr/>
        </p:nvSpPr>
        <p:spPr>
          <a:xfrm>
            <a:off x="5749978" y="403856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A850341-CE68-1A1F-180E-B2DB277EAB3A}"/>
              </a:ext>
            </a:extLst>
          </p:cNvPr>
          <p:cNvSpPr txBox="1"/>
          <p:nvPr/>
        </p:nvSpPr>
        <p:spPr>
          <a:xfrm>
            <a:off x="6261657" y="403856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A176102-5C56-4471-E01F-F8F439F64483}"/>
              </a:ext>
            </a:extLst>
          </p:cNvPr>
          <p:cNvSpPr txBox="1"/>
          <p:nvPr/>
        </p:nvSpPr>
        <p:spPr>
          <a:xfrm>
            <a:off x="6933917" y="403856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1D359A2-0276-66BD-98FF-EDF4C6FC60F4}"/>
              </a:ext>
            </a:extLst>
          </p:cNvPr>
          <p:cNvSpPr txBox="1"/>
          <p:nvPr/>
        </p:nvSpPr>
        <p:spPr>
          <a:xfrm>
            <a:off x="7445596" y="403856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E510633-87B5-24FA-2F9E-97C5E223E565}"/>
              </a:ext>
            </a:extLst>
          </p:cNvPr>
          <p:cNvSpPr txBox="1"/>
          <p:nvPr/>
        </p:nvSpPr>
        <p:spPr>
          <a:xfrm>
            <a:off x="8143983" y="403856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E2F7CB3-AB61-C1E2-EC64-0DBF674F3323}"/>
              </a:ext>
            </a:extLst>
          </p:cNvPr>
          <p:cNvSpPr txBox="1"/>
          <p:nvPr/>
        </p:nvSpPr>
        <p:spPr>
          <a:xfrm>
            <a:off x="8655662" y="403856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9FD55F2-485D-EC4B-C39B-42168F92D234}"/>
              </a:ext>
            </a:extLst>
          </p:cNvPr>
          <p:cNvSpPr txBox="1"/>
          <p:nvPr/>
        </p:nvSpPr>
        <p:spPr>
          <a:xfrm>
            <a:off x="9327922" y="403856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FBC4E4F-C61A-C7B1-F490-B819972583C2}"/>
              </a:ext>
            </a:extLst>
          </p:cNvPr>
          <p:cNvSpPr txBox="1"/>
          <p:nvPr/>
        </p:nvSpPr>
        <p:spPr>
          <a:xfrm>
            <a:off x="9839601" y="403856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5D923EB9-E493-1BD6-FB4E-BA6E0E71F166}"/>
              </a:ext>
            </a:extLst>
          </p:cNvPr>
          <p:cNvSpPr txBox="1"/>
          <p:nvPr/>
        </p:nvSpPr>
        <p:spPr>
          <a:xfrm>
            <a:off x="10558251" y="403856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CEAFCC8-3997-397A-F32B-42815FC74891}"/>
              </a:ext>
            </a:extLst>
          </p:cNvPr>
          <p:cNvSpPr txBox="1"/>
          <p:nvPr/>
        </p:nvSpPr>
        <p:spPr>
          <a:xfrm>
            <a:off x="11069930" y="403856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48" name="Text Box 30">
            <a:extLst>
              <a:ext uri="{FF2B5EF4-FFF2-40B4-BE49-F238E27FC236}">
                <a16:creationId xmlns:a16="http://schemas.microsoft.com/office/drawing/2014/main" id="{D82748E6-1ED0-130A-8D90-CAF081036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2755" y="4302458"/>
            <a:ext cx="13418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Cartãô de débito</a:t>
            </a:r>
          </a:p>
        </p:txBody>
      </p:sp>
      <p:sp>
        <p:nvSpPr>
          <p:cNvPr id="49" name="Text Box 30">
            <a:extLst>
              <a:ext uri="{FF2B5EF4-FFF2-40B4-BE49-F238E27FC236}">
                <a16:creationId xmlns:a16="http://schemas.microsoft.com/office/drawing/2014/main" id="{A99CEE41-7316-38DC-18ED-2F91305F6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541" y="4302458"/>
            <a:ext cx="13418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Cartãô de crédito</a:t>
            </a:r>
          </a:p>
        </p:txBody>
      </p:sp>
      <p:sp>
        <p:nvSpPr>
          <p:cNvPr id="50" name="Text Box 30">
            <a:extLst>
              <a:ext uri="{FF2B5EF4-FFF2-40B4-BE49-F238E27FC236}">
                <a16:creationId xmlns:a16="http://schemas.microsoft.com/office/drawing/2014/main" id="{43BBBFC8-1270-BB2C-5EB9-4D868C0F3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696" y="4302458"/>
            <a:ext cx="13418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Cartãô depósitos</a:t>
            </a:r>
          </a:p>
        </p:txBody>
      </p:sp>
      <p:sp>
        <p:nvSpPr>
          <p:cNvPr id="51" name="Text Box 30">
            <a:extLst>
              <a:ext uri="{FF2B5EF4-FFF2-40B4-BE49-F238E27FC236}">
                <a16:creationId xmlns:a16="http://schemas.microsoft.com/office/drawing/2014/main" id="{F3E71FCB-2B88-7BD5-F36F-E22313C74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3707" y="4302458"/>
            <a:ext cx="13418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Cartãô pré-pagos</a:t>
            </a:r>
          </a:p>
        </p:txBody>
      </p:sp>
      <p:sp>
        <p:nvSpPr>
          <p:cNvPr id="52" name="Text Box 30">
            <a:extLst>
              <a:ext uri="{FF2B5EF4-FFF2-40B4-BE49-F238E27FC236}">
                <a16:creationId xmlns:a16="http://schemas.microsoft.com/office/drawing/2014/main" id="{41780842-F464-A36A-E9A6-D51DDDBA0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5878" y="4302458"/>
            <a:ext cx="1341899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Cartãô multiacesso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13127B3-F23D-60A9-2140-8158C7CA885E}"/>
              </a:ext>
            </a:extLst>
          </p:cNvPr>
          <p:cNvSpPr/>
          <p:nvPr/>
        </p:nvSpPr>
        <p:spPr>
          <a:xfrm>
            <a:off x="7199871" y="4806292"/>
            <a:ext cx="3188232" cy="3569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  <a:extLst>
              <a:ext uri="{C807C97D-BFC1-408E-A445-0C87EB9F89A2}">
                <ask:lineSketchStyleProps xmlns:ask="http://schemas.microsoft.com/office/drawing/2018/sketchyshapes" sd="2503218166">
                  <a:custGeom>
                    <a:avLst/>
                    <a:gdLst>
                      <a:gd name="connsiteX0" fmla="*/ 0 w 3271707"/>
                      <a:gd name="connsiteY0" fmla="*/ 0 h 418523"/>
                      <a:gd name="connsiteX1" fmla="*/ 610719 w 3271707"/>
                      <a:gd name="connsiteY1" fmla="*/ 0 h 418523"/>
                      <a:gd name="connsiteX2" fmla="*/ 1057852 w 3271707"/>
                      <a:gd name="connsiteY2" fmla="*/ 0 h 418523"/>
                      <a:gd name="connsiteX3" fmla="*/ 1668571 w 3271707"/>
                      <a:gd name="connsiteY3" fmla="*/ 0 h 418523"/>
                      <a:gd name="connsiteX4" fmla="*/ 2148421 w 3271707"/>
                      <a:gd name="connsiteY4" fmla="*/ 0 h 418523"/>
                      <a:gd name="connsiteX5" fmla="*/ 2693705 w 3271707"/>
                      <a:gd name="connsiteY5" fmla="*/ 0 h 418523"/>
                      <a:gd name="connsiteX6" fmla="*/ 3271707 w 3271707"/>
                      <a:gd name="connsiteY6" fmla="*/ 0 h 418523"/>
                      <a:gd name="connsiteX7" fmla="*/ 3271707 w 3271707"/>
                      <a:gd name="connsiteY7" fmla="*/ 418523 h 418523"/>
                      <a:gd name="connsiteX8" fmla="*/ 2824574 w 3271707"/>
                      <a:gd name="connsiteY8" fmla="*/ 418523 h 418523"/>
                      <a:gd name="connsiteX9" fmla="*/ 2312006 w 3271707"/>
                      <a:gd name="connsiteY9" fmla="*/ 418523 h 418523"/>
                      <a:gd name="connsiteX10" fmla="*/ 1701288 w 3271707"/>
                      <a:gd name="connsiteY10" fmla="*/ 418523 h 418523"/>
                      <a:gd name="connsiteX11" fmla="*/ 1123286 w 3271707"/>
                      <a:gd name="connsiteY11" fmla="*/ 418523 h 418523"/>
                      <a:gd name="connsiteX12" fmla="*/ 643436 w 3271707"/>
                      <a:gd name="connsiteY12" fmla="*/ 418523 h 418523"/>
                      <a:gd name="connsiteX13" fmla="*/ 0 w 3271707"/>
                      <a:gd name="connsiteY13" fmla="*/ 418523 h 418523"/>
                      <a:gd name="connsiteX14" fmla="*/ 0 w 3271707"/>
                      <a:gd name="connsiteY14" fmla="*/ 0 h 418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71707" h="418523" extrusionOk="0">
                        <a:moveTo>
                          <a:pt x="0" y="0"/>
                        </a:moveTo>
                        <a:cubicBezTo>
                          <a:pt x="264834" y="-72142"/>
                          <a:pt x="442124" y="19474"/>
                          <a:pt x="610719" y="0"/>
                        </a:cubicBezTo>
                        <a:cubicBezTo>
                          <a:pt x="779314" y="-19474"/>
                          <a:pt x="868842" y="49891"/>
                          <a:pt x="1057852" y="0"/>
                        </a:cubicBezTo>
                        <a:cubicBezTo>
                          <a:pt x="1246862" y="-49891"/>
                          <a:pt x="1543560" y="64427"/>
                          <a:pt x="1668571" y="0"/>
                        </a:cubicBezTo>
                        <a:cubicBezTo>
                          <a:pt x="1793582" y="-64427"/>
                          <a:pt x="2000681" y="50307"/>
                          <a:pt x="2148421" y="0"/>
                        </a:cubicBezTo>
                        <a:cubicBezTo>
                          <a:pt x="2296161" y="-50307"/>
                          <a:pt x="2569859" y="13851"/>
                          <a:pt x="2693705" y="0"/>
                        </a:cubicBezTo>
                        <a:cubicBezTo>
                          <a:pt x="2817551" y="-13851"/>
                          <a:pt x="3120871" y="10470"/>
                          <a:pt x="3271707" y="0"/>
                        </a:cubicBezTo>
                        <a:cubicBezTo>
                          <a:pt x="3309230" y="118740"/>
                          <a:pt x="3260333" y="219988"/>
                          <a:pt x="3271707" y="418523"/>
                        </a:cubicBezTo>
                        <a:cubicBezTo>
                          <a:pt x="3103748" y="442475"/>
                          <a:pt x="3014983" y="406024"/>
                          <a:pt x="2824574" y="418523"/>
                        </a:cubicBezTo>
                        <a:cubicBezTo>
                          <a:pt x="2634165" y="431022"/>
                          <a:pt x="2514108" y="357065"/>
                          <a:pt x="2312006" y="418523"/>
                        </a:cubicBezTo>
                        <a:cubicBezTo>
                          <a:pt x="2109904" y="479981"/>
                          <a:pt x="1942738" y="388315"/>
                          <a:pt x="1701288" y="418523"/>
                        </a:cubicBezTo>
                        <a:cubicBezTo>
                          <a:pt x="1459838" y="448731"/>
                          <a:pt x="1396089" y="368622"/>
                          <a:pt x="1123286" y="418523"/>
                        </a:cubicBezTo>
                        <a:cubicBezTo>
                          <a:pt x="850483" y="468424"/>
                          <a:pt x="867299" y="395497"/>
                          <a:pt x="643436" y="418523"/>
                        </a:cubicBezTo>
                        <a:cubicBezTo>
                          <a:pt x="419573" y="441549"/>
                          <a:pt x="305393" y="406462"/>
                          <a:pt x="0" y="418523"/>
                        </a:cubicBezTo>
                        <a:cubicBezTo>
                          <a:pt x="-38956" y="246827"/>
                          <a:pt x="27668" y="1145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Текст 11">
            <a:extLst>
              <a:ext uri="{FF2B5EF4-FFF2-40B4-BE49-F238E27FC236}">
                <a16:creationId xmlns:a16="http://schemas.microsoft.com/office/drawing/2014/main" id="{FD42DD67-DC5E-5105-9D07-2659DF1011AA}"/>
              </a:ext>
            </a:extLst>
          </p:cNvPr>
          <p:cNvSpPr txBox="1">
            <a:spLocks/>
          </p:cNvSpPr>
          <p:nvPr/>
        </p:nvSpPr>
        <p:spPr>
          <a:xfrm>
            <a:off x="6998536" y="4833970"/>
            <a:ext cx="1455941" cy="3015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PT" sz="1100" b="1" dirty="0">
                <a:latin typeface="Zilla Slab SemiBold" pitchFamily="2" charset="0"/>
                <a:ea typeface="Zilla Slab SemiBold" pitchFamily="2" charset="0"/>
                <a:cs typeface="Poppins SemiBold" panose="02000000000000000000" pitchFamily="2" charset="0"/>
              </a:rPr>
              <a:t>Média de cartões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8EC2172-DD7D-3379-4E2D-1F9C385D352F}"/>
              </a:ext>
            </a:extLst>
          </p:cNvPr>
          <p:cNvSpPr txBox="1"/>
          <p:nvPr/>
        </p:nvSpPr>
        <p:spPr>
          <a:xfrm>
            <a:off x="8519406" y="4856625"/>
            <a:ext cx="769763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pt-PT" sz="1100" b="1" dirty="0">
                <a:latin typeface="+mj-lt"/>
              </a:rPr>
              <a:t>2021: 1,75</a:t>
            </a:r>
          </a:p>
        </p:txBody>
      </p:sp>
      <p:pic>
        <p:nvPicPr>
          <p:cNvPr id="56" name="Picture 8" descr="media aritmetica | Calculadoras">
            <a:extLst>
              <a:ext uri="{FF2B5EF4-FFF2-40B4-BE49-F238E27FC236}">
                <a16:creationId xmlns:a16="http://schemas.microsoft.com/office/drawing/2014/main" id="{34546138-FE56-5351-5149-96D5A911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729" y="4792604"/>
            <a:ext cx="410788" cy="4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 Box 30">
            <a:extLst>
              <a:ext uri="{FF2B5EF4-FFF2-40B4-BE49-F238E27FC236}">
                <a16:creationId xmlns:a16="http://schemas.microsoft.com/office/drawing/2014/main" id="{3F2AD5CC-EA57-CB08-A62F-782AE55E3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1851" y="5162099"/>
            <a:ext cx="1317591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(titulares de cartão): 390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C37C4AA-C325-1727-6C68-F1C9DBB2B4FC}"/>
              </a:ext>
            </a:extLst>
          </p:cNvPr>
          <p:cNvSpPr txBox="1"/>
          <p:nvPr/>
        </p:nvSpPr>
        <p:spPr>
          <a:xfrm>
            <a:off x="9430866" y="4856625"/>
            <a:ext cx="811441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sz="1100" b="1" dirty="0">
                <a:solidFill>
                  <a:schemeClr val="bg1"/>
                </a:solidFill>
                <a:latin typeface="+mj-lt"/>
              </a:rPr>
              <a:t>2022: x,xx</a:t>
            </a:r>
          </a:p>
        </p:txBody>
      </p:sp>
      <p:sp>
        <p:nvSpPr>
          <p:cNvPr id="59" name="Text Box 30">
            <a:extLst>
              <a:ext uri="{FF2B5EF4-FFF2-40B4-BE49-F238E27FC236}">
                <a16:creationId xmlns:a16="http://schemas.microsoft.com/office/drawing/2014/main" id="{FEB1FEDB-B99A-134B-7FA6-BBAC5D81A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8632" y="5162099"/>
            <a:ext cx="1317591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 (titulares de cartão): 490</a:t>
            </a:r>
          </a:p>
        </p:txBody>
      </p:sp>
      <p:sp>
        <p:nvSpPr>
          <p:cNvPr id="60" name="Text Box 42">
            <a:extLst>
              <a:ext uri="{FF2B5EF4-FFF2-40B4-BE49-F238E27FC236}">
                <a16:creationId xmlns:a16="http://schemas.microsoft.com/office/drawing/2014/main" id="{630FFF9A-0BF0-A36C-36A8-A68FD0C14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595" y="387994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838215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0C1EDA62-4415-4B86-8F6D-492FC3025CF9}"/>
              </a:ext>
            </a:extLst>
          </p:cNvPr>
          <p:cNvSpPr txBox="1">
            <a:spLocks/>
          </p:cNvSpPr>
          <p:nvPr/>
        </p:nvSpPr>
        <p:spPr>
          <a:xfrm>
            <a:off x="4140758" y="682053"/>
            <a:ext cx="382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em cartões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F1ABDEE-5773-4641-8317-49E42E9472C4}"/>
              </a:ext>
            </a:extLst>
          </p:cNvPr>
          <p:cNvSpPr txBox="1">
            <a:spLocks/>
          </p:cNvSpPr>
          <p:nvPr/>
        </p:nvSpPr>
        <p:spPr>
          <a:xfrm>
            <a:off x="2253140" y="1701199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crédito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C92D884A-F812-46E6-A1B9-4581C53BCD5D}"/>
              </a:ext>
            </a:extLst>
          </p:cNvPr>
          <p:cNvGrpSpPr/>
          <p:nvPr/>
        </p:nvGrpSpPr>
        <p:grpSpPr>
          <a:xfrm>
            <a:off x="1832832" y="1336499"/>
            <a:ext cx="861899" cy="758372"/>
            <a:chOff x="98142" y="2457754"/>
            <a:chExt cx="1042898" cy="917630"/>
          </a:xfrm>
        </p:grpSpPr>
        <p:pic>
          <p:nvPicPr>
            <p:cNvPr id="29" name="Picture 8" descr="Resultado de imagen de icono tarjeta de débito">
              <a:extLst>
                <a:ext uri="{FF2B5EF4-FFF2-40B4-BE49-F238E27FC236}">
                  <a16:creationId xmlns:a16="http://schemas.microsoft.com/office/drawing/2014/main" id="{16BD1994-6C4D-4464-B4DA-B531819E66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7179" r="29194" b="6774"/>
            <a:stretch/>
          </p:blipFill>
          <p:spPr bwMode="auto">
            <a:xfrm>
              <a:off x="98142" y="2457754"/>
              <a:ext cx="1042898" cy="917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31F7B56-982F-4507-AE27-ACF4B4C3A9CC}"/>
                </a:ext>
              </a:extLst>
            </p:cNvPr>
            <p:cNvSpPr txBox="1"/>
            <p:nvPr/>
          </p:nvSpPr>
          <p:spPr>
            <a:xfrm>
              <a:off x="327011" y="2829255"/>
              <a:ext cx="601456" cy="204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500" dirty="0">
                  <a:solidFill>
                    <a:schemeClr val="accent1">
                      <a:lumMod val="50000"/>
                    </a:schemeClr>
                  </a:solidFill>
                  <a:latin typeface="HelvLight"/>
                </a:rPr>
                <a:t>CRÉDITO</a:t>
              </a:r>
            </a:p>
          </p:txBody>
        </p:sp>
      </p:grpSp>
      <p:sp>
        <p:nvSpPr>
          <p:cNvPr id="3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2" name="Text Box 19">
            <a:extLst>
              <a:ext uri="{FF2B5EF4-FFF2-40B4-BE49-F238E27FC236}">
                <a16:creationId xmlns:a16="http://schemas.microsoft.com/office/drawing/2014/main" id="{112BEB36-E2CD-4A30-A261-6446C18759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14288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sp>
        <p:nvSpPr>
          <p:cNvPr id="36" name="Text Box 8">
            <a:extLst>
              <a:ext uri="{FF2B5EF4-FFF2-40B4-BE49-F238E27FC236}">
                <a16:creationId xmlns:a16="http://schemas.microsoft.com/office/drawing/2014/main" id="{E0F41A3B-ED90-45CA-8E25-86A1ACDEA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457" y="5203185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403</a:t>
            </a:r>
          </a:p>
        </p:txBody>
      </p:sp>
      <p:sp>
        <p:nvSpPr>
          <p:cNvPr id="37" name="53 CuadroTexto">
            <a:extLst>
              <a:ext uri="{FF2B5EF4-FFF2-40B4-BE49-F238E27FC236}">
                <a16:creationId xmlns:a16="http://schemas.microsoft.com/office/drawing/2014/main" id="{938F1C63-590B-4A20-8362-50E45C6D8289}"/>
              </a:ext>
            </a:extLst>
          </p:cNvPr>
          <p:cNvSpPr txBox="1"/>
          <p:nvPr/>
        </p:nvSpPr>
        <p:spPr>
          <a:xfrm>
            <a:off x="2623484" y="2980499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38" name="Picture 2" descr="Homepage">
            <a:extLst>
              <a:ext uri="{FF2B5EF4-FFF2-40B4-BE49-F238E27FC236}">
                <a16:creationId xmlns:a16="http://schemas.microsoft.com/office/drawing/2014/main" id="{A0DD31F5-24BE-43B8-80FD-96BDD96CB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707658" y="3012391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Tarjetas de crédito Visa Classic y Oro de Novo Banco">
            <a:extLst>
              <a:ext uri="{FF2B5EF4-FFF2-40B4-BE49-F238E27FC236}">
                <a16:creationId xmlns:a16="http://schemas.microsoft.com/office/drawing/2014/main" id="{4A5A641C-93EA-4980-B013-762931C0F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512614" y="4070292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41 Gráfico">
            <a:extLst>
              <a:ext uri="{FF2B5EF4-FFF2-40B4-BE49-F238E27FC236}">
                <a16:creationId xmlns:a16="http://schemas.microsoft.com/office/drawing/2014/main" id="{6CFA7013-FBAB-4C44-BCA5-1AC96CE705F6}"/>
              </a:ext>
            </a:extLst>
          </p:cNvPr>
          <p:cNvGraphicFramePr/>
          <p:nvPr/>
        </p:nvGraphicFramePr>
        <p:xfrm>
          <a:off x="1898109" y="2419967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1" name="Imagen 40">
            <a:extLst>
              <a:ext uri="{FF2B5EF4-FFF2-40B4-BE49-F238E27FC236}">
                <a16:creationId xmlns:a16="http://schemas.microsoft.com/office/drawing/2014/main" id="{753AEC77-B1BA-44D9-8309-E3E66DB628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22" t="22044" r="9159" b="24156"/>
          <a:stretch/>
        </p:blipFill>
        <p:spPr>
          <a:xfrm>
            <a:off x="1992483" y="3140078"/>
            <a:ext cx="542595" cy="225722"/>
          </a:xfrm>
          <a:prstGeom prst="rect">
            <a:avLst/>
          </a:prstGeom>
        </p:spPr>
      </p:pic>
      <p:sp>
        <p:nvSpPr>
          <p:cNvPr id="42" name="Text Box 8">
            <a:extLst>
              <a:ext uri="{FF2B5EF4-FFF2-40B4-BE49-F238E27FC236}">
                <a16:creationId xmlns:a16="http://schemas.microsoft.com/office/drawing/2014/main" id="{CC9C3B0B-5DF7-4426-941C-732D3FC9C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6277" y="2383615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4112DA0-4661-4CF8-9681-3379A3AC9772}"/>
              </a:ext>
            </a:extLst>
          </p:cNvPr>
          <p:cNvSpPr txBox="1">
            <a:spLocks/>
          </p:cNvSpPr>
          <p:nvPr/>
        </p:nvSpPr>
        <p:spPr>
          <a:xfrm>
            <a:off x="7528248" y="1701199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débito</a:t>
            </a:r>
          </a:p>
        </p:txBody>
      </p:sp>
      <p:pic>
        <p:nvPicPr>
          <p:cNvPr id="44" name="Picture 8" descr="Comunicado">
            <a:extLst>
              <a:ext uri="{FF2B5EF4-FFF2-40B4-BE49-F238E27FC236}">
                <a16:creationId xmlns:a16="http://schemas.microsoft.com/office/drawing/2014/main" id="{4578DE92-62B9-4C56-B25E-99CC8C78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3174160" y="4774974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C93CD508-0A5B-469E-B070-44ECBFD44D1D}"/>
              </a:ext>
            </a:extLst>
          </p:cNvPr>
          <p:cNvGrpSpPr/>
          <p:nvPr/>
        </p:nvGrpSpPr>
        <p:grpSpPr>
          <a:xfrm>
            <a:off x="7107940" y="1336499"/>
            <a:ext cx="861899" cy="758372"/>
            <a:chOff x="98142" y="2457754"/>
            <a:chExt cx="1042898" cy="917630"/>
          </a:xfrm>
        </p:grpSpPr>
        <p:pic>
          <p:nvPicPr>
            <p:cNvPr id="46" name="Picture 8" descr="Resultado de imagen de icono tarjeta de débito">
              <a:extLst>
                <a:ext uri="{FF2B5EF4-FFF2-40B4-BE49-F238E27FC236}">
                  <a16:creationId xmlns:a16="http://schemas.microsoft.com/office/drawing/2014/main" id="{4CAE763F-5F91-452B-9162-7C12BA6C85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" t="7179" r="29194" b="6774"/>
            <a:stretch/>
          </p:blipFill>
          <p:spPr bwMode="auto">
            <a:xfrm>
              <a:off x="98142" y="2457754"/>
              <a:ext cx="1042898" cy="917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E0D98808-F8BC-4B83-AF90-F82FDA372B44}"/>
                </a:ext>
              </a:extLst>
            </p:cNvPr>
            <p:cNvSpPr txBox="1"/>
            <p:nvPr/>
          </p:nvSpPr>
          <p:spPr>
            <a:xfrm>
              <a:off x="327011" y="2829255"/>
              <a:ext cx="601456" cy="2048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PT" sz="500" dirty="0">
                  <a:solidFill>
                    <a:schemeClr val="accent1">
                      <a:lumMod val="50000"/>
                    </a:schemeClr>
                  </a:solidFill>
                  <a:latin typeface="HelvLight"/>
                </a:rPr>
                <a:t>DÉBITO</a:t>
              </a:r>
            </a:p>
          </p:txBody>
        </p:sp>
      </p:grpSp>
      <p:pic>
        <p:nvPicPr>
          <p:cNvPr id="48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15384B9-875A-454A-9A19-7D4486E89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4681681" y="4269939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esultado de imagen de logo credito agricola portugal">
            <a:extLst>
              <a:ext uri="{FF2B5EF4-FFF2-40B4-BE49-F238E27FC236}">
                <a16:creationId xmlns:a16="http://schemas.microsoft.com/office/drawing/2014/main" id="{4CE645C7-FA50-4DFC-98A4-B043FEB80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75" y="2634871"/>
            <a:ext cx="406726" cy="2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Resultado de imagen de logo eurobic portugal">
            <a:extLst>
              <a:ext uri="{FF2B5EF4-FFF2-40B4-BE49-F238E27FC236}">
                <a16:creationId xmlns:a16="http://schemas.microsoft.com/office/drawing/2014/main" id="{A211AB35-BFD7-4526-BB1C-86016040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42" y="2499182"/>
            <a:ext cx="647035" cy="16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B2D65787-372C-404B-BFC9-B4CBA0E41681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6720" y="2233516"/>
            <a:ext cx="1244570" cy="239340"/>
          </a:xfrm>
          <a:prstGeom prst="rect">
            <a:avLst/>
          </a:prstGeom>
        </p:spPr>
      </p:pic>
      <p:sp>
        <p:nvSpPr>
          <p:cNvPr id="52" name="Text Box 8">
            <a:extLst>
              <a:ext uri="{FF2B5EF4-FFF2-40B4-BE49-F238E27FC236}">
                <a16:creationId xmlns:a16="http://schemas.microsoft.com/office/drawing/2014/main" id="{908DAE47-12E4-49E4-9279-EB3AB1536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8784" y="5203185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376</a:t>
            </a:r>
          </a:p>
        </p:txBody>
      </p:sp>
      <p:sp>
        <p:nvSpPr>
          <p:cNvPr id="53" name="53 CuadroTexto">
            <a:extLst>
              <a:ext uri="{FF2B5EF4-FFF2-40B4-BE49-F238E27FC236}">
                <a16:creationId xmlns:a16="http://schemas.microsoft.com/office/drawing/2014/main" id="{00D5F5F9-131F-487B-8364-E111FAA31F1C}"/>
              </a:ext>
            </a:extLst>
          </p:cNvPr>
          <p:cNvSpPr txBox="1"/>
          <p:nvPr/>
        </p:nvSpPr>
        <p:spPr>
          <a:xfrm>
            <a:off x="7913811" y="2980499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54" name="Picture 2" descr="Homepage">
            <a:extLst>
              <a:ext uri="{FF2B5EF4-FFF2-40B4-BE49-F238E27FC236}">
                <a16:creationId xmlns:a16="http://schemas.microsoft.com/office/drawing/2014/main" id="{3195AAAE-99BD-470A-8505-422B4CA0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123180" y="308466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Tarjetas de crédito Visa Classic y Oro de Novo Banco">
            <a:extLst>
              <a:ext uri="{FF2B5EF4-FFF2-40B4-BE49-F238E27FC236}">
                <a16:creationId xmlns:a16="http://schemas.microsoft.com/office/drawing/2014/main" id="{73A01450-D553-4114-8D2E-5066FE363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6858969" y="3171221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41 Gráfico">
            <a:extLst>
              <a:ext uri="{FF2B5EF4-FFF2-40B4-BE49-F238E27FC236}">
                <a16:creationId xmlns:a16="http://schemas.microsoft.com/office/drawing/2014/main" id="{6B4AFEF8-3DEA-4F38-9EE8-3C1F1982791A}"/>
              </a:ext>
            </a:extLst>
          </p:cNvPr>
          <p:cNvGraphicFramePr/>
          <p:nvPr/>
        </p:nvGraphicFramePr>
        <p:xfrm>
          <a:off x="7188436" y="2419967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77" name="Imagen 76">
            <a:extLst>
              <a:ext uri="{FF2B5EF4-FFF2-40B4-BE49-F238E27FC236}">
                <a16:creationId xmlns:a16="http://schemas.microsoft.com/office/drawing/2014/main" id="{70062AB9-6F57-422E-A59F-2E4A95C3A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522" t="22044" r="9159" b="24156"/>
          <a:stretch/>
        </p:blipFill>
        <p:spPr>
          <a:xfrm>
            <a:off x="10123180" y="4500723"/>
            <a:ext cx="542595" cy="225722"/>
          </a:xfrm>
          <a:prstGeom prst="rect">
            <a:avLst/>
          </a:prstGeom>
        </p:spPr>
      </p:pic>
      <p:sp>
        <p:nvSpPr>
          <p:cNvPr id="78" name="Text Box 8">
            <a:extLst>
              <a:ext uri="{FF2B5EF4-FFF2-40B4-BE49-F238E27FC236}">
                <a16:creationId xmlns:a16="http://schemas.microsoft.com/office/drawing/2014/main" id="{AE6C34AA-FD0D-4B31-A0C3-496EBBED4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7611" y="2401469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79" name="Picture 8" descr="Comunicado">
            <a:extLst>
              <a:ext uri="{FF2B5EF4-FFF2-40B4-BE49-F238E27FC236}">
                <a16:creationId xmlns:a16="http://schemas.microsoft.com/office/drawing/2014/main" id="{BE83D727-4C00-4554-B23C-2E247E44F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528248" y="3986906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86681410-40F3-4D4E-8488-DA096B5AF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831408" y="482076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sultado de imagen de logo credito agricola portugal">
            <a:extLst>
              <a:ext uri="{FF2B5EF4-FFF2-40B4-BE49-F238E27FC236}">
                <a16:creationId xmlns:a16="http://schemas.microsoft.com/office/drawing/2014/main" id="{050C6F4B-E7C7-43AE-8C17-B36158CD1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24" y="2523280"/>
            <a:ext cx="406726" cy="24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6EBFF0C0-860B-4436-BD84-0860463A9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7492" y="2297864"/>
            <a:ext cx="1244570" cy="239340"/>
          </a:xfrm>
          <a:prstGeom prst="rect">
            <a:avLst/>
          </a:prstGeom>
        </p:spPr>
      </p:pic>
      <p:sp>
        <p:nvSpPr>
          <p:cNvPr id="4" name="194 CuadroTexto">
            <a:extLst>
              <a:ext uri="{FF2B5EF4-FFF2-40B4-BE49-F238E27FC236}">
                <a16:creationId xmlns:a16="http://schemas.microsoft.com/office/drawing/2014/main" id="{5FBD1800-0649-35A0-024F-CE6BFA7A87E6}"/>
              </a:ext>
            </a:extLst>
          </p:cNvPr>
          <p:cNvSpPr txBox="1"/>
          <p:nvPr/>
        </p:nvSpPr>
        <p:spPr>
          <a:xfrm>
            <a:off x="1889442" y="335486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-1,3 pp</a:t>
            </a:r>
          </a:p>
        </p:txBody>
      </p:sp>
      <p:sp>
        <p:nvSpPr>
          <p:cNvPr id="5" name="194 CuadroTexto">
            <a:extLst>
              <a:ext uri="{FF2B5EF4-FFF2-40B4-BE49-F238E27FC236}">
                <a16:creationId xmlns:a16="http://schemas.microsoft.com/office/drawing/2014/main" id="{70F77D65-F22D-D9C7-8B76-3FEAD787A9CC}"/>
              </a:ext>
            </a:extLst>
          </p:cNvPr>
          <p:cNvSpPr txBox="1"/>
          <p:nvPr/>
        </p:nvSpPr>
        <p:spPr>
          <a:xfrm>
            <a:off x="4954669" y="325038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+3,3 pp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5F7A5E8-BBDD-730A-C69D-2A7937F8611C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7" name="Picture 2" descr="Imagen relacionada">
              <a:extLst>
                <a:ext uri="{FF2B5EF4-FFF2-40B4-BE49-F238E27FC236}">
                  <a16:creationId xmlns:a16="http://schemas.microsoft.com/office/drawing/2014/main" id="{9DFDE92F-2E3F-6AA9-9F65-1DD1767B7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n relacionada">
              <a:extLst>
                <a:ext uri="{FF2B5EF4-FFF2-40B4-BE49-F238E27FC236}">
                  <a16:creationId xmlns:a16="http://schemas.microsoft.com/office/drawing/2014/main" id="{45F21777-79E9-DC0E-69D1-2CB07A6B52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magen relacionada">
            <a:extLst>
              <a:ext uri="{FF2B5EF4-FFF2-40B4-BE49-F238E27FC236}">
                <a16:creationId xmlns:a16="http://schemas.microsoft.com/office/drawing/2014/main" id="{04A84BA1-D9AB-1161-C5E0-661B1740D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5483744" y="2608166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94 CuadroTexto">
            <a:extLst>
              <a:ext uri="{FF2B5EF4-FFF2-40B4-BE49-F238E27FC236}">
                <a16:creationId xmlns:a16="http://schemas.microsoft.com/office/drawing/2014/main" id="{C0F72C23-3766-41E0-F9F2-2EBB73A694FF}"/>
              </a:ext>
            </a:extLst>
          </p:cNvPr>
          <p:cNvSpPr txBox="1"/>
          <p:nvPr/>
        </p:nvSpPr>
        <p:spPr>
          <a:xfrm>
            <a:off x="4982177" y="446881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+0,1 pp</a:t>
            </a:r>
          </a:p>
        </p:txBody>
      </p:sp>
      <p:sp>
        <p:nvSpPr>
          <p:cNvPr id="15" name="194 CuadroTexto">
            <a:extLst>
              <a:ext uri="{FF2B5EF4-FFF2-40B4-BE49-F238E27FC236}">
                <a16:creationId xmlns:a16="http://schemas.microsoft.com/office/drawing/2014/main" id="{A6E842EF-C50E-35F4-C0BA-239F86226931}"/>
              </a:ext>
            </a:extLst>
          </p:cNvPr>
          <p:cNvSpPr txBox="1"/>
          <p:nvPr/>
        </p:nvSpPr>
        <p:spPr>
          <a:xfrm>
            <a:off x="2645797" y="4857581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+2,2 pp</a:t>
            </a:r>
          </a:p>
        </p:txBody>
      </p:sp>
      <p:sp>
        <p:nvSpPr>
          <p:cNvPr id="16" name="194 CuadroTexto">
            <a:extLst>
              <a:ext uri="{FF2B5EF4-FFF2-40B4-BE49-F238E27FC236}">
                <a16:creationId xmlns:a16="http://schemas.microsoft.com/office/drawing/2014/main" id="{C5D6DFE5-B8A9-2F43-7276-4EF3E6E3AF37}"/>
              </a:ext>
            </a:extLst>
          </p:cNvPr>
          <p:cNvSpPr txBox="1"/>
          <p:nvPr/>
        </p:nvSpPr>
        <p:spPr>
          <a:xfrm>
            <a:off x="1714746" y="420893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+0,9 pp</a:t>
            </a:r>
          </a:p>
        </p:txBody>
      </p:sp>
      <p:sp>
        <p:nvSpPr>
          <p:cNvPr id="17" name="194 CuadroTexto">
            <a:extLst>
              <a:ext uri="{FF2B5EF4-FFF2-40B4-BE49-F238E27FC236}">
                <a16:creationId xmlns:a16="http://schemas.microsoft.com/office/drawing/2014/main" id="{995EEE34-D50E-A9BC-431C-EB6C55C3657F}"/>
              </a:ext>
            </a:extLst>
          </p:cNvPr>
          <p:cNvSpPr txBox="1"/>
          <p:nvPr/>
        </p:nvSpPr>
        <p:spPr>
          <a:xfrm>
            <a:off x="1805569" y="262983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-0,5 pp</a:t>
            </a:r>
          </a:p>
        </p:txBody>
      </p:sp>
      <p:sp>
        <p:nvSpPr>
          <p:cNvPr id="18" name="194 CuadroTexto">
            <a:extLst>
              <a:ext uri="{FF2B5EF4-FFF2-40B4-BE49-F238E27FC236}">
                <a16:creationId xmlns:a16="http://schemas.microsoft.com/office/drawing/2014/main" id="{AF8D6F2D-852A-9E5E-90AD-7C26E794D854}"/>
              </a:ext>
            </a:extLst>
          </p:cNvPr>
          <p:cNvSpPr txBox="1"/>
          <p:nvPr/>
        </p:nvSpPr>
        <p:spPr>
          <a:xfrm>
            <a:off x="2076632" y="242201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-0,5 pp</a:t>
            </a:r>
          </a:p>
        </p:txBody>
      </p:sp>
      <p:sp>
        <p:nvSpPr>
          <p:cNvPr id="19" name="194 CuadroTexto">
            <a:extLst>
              <a:ext uri="{FF2B5EF4-FFF2-40B4-BE49-F238E27FC236}">
                <a16:creationId xmlns:a16="http://schemas.microsoft.com/office/drawing/2014/main" id="{9D49386E-2C83-0E96-E5E6-6F57F46B5A41}"/>
              </a:ext>
            </a:extLst>
          </p:cNvPr>
          <p:cNvSpPr txBox="1"/>
          <p:nvPr/>
        </p:nvSpPr>
        <p:spPr>
          <a:xfrm>
            <a:off x="3249277" y="213967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-3,7 pp</a:t>
            </a:r>
          </a:p>
        </p:txBody>
      </p:sp>
      <p:pic>
        <p:nvPicPr>
          <p:cNvPr id="20" name="Picture 2" descr="Imagen relacionada">
            <a:extLst>
              <a:ext uri="{FF2B5EF4-FFF2-40B4-BE49-F238E27FC236}">
                <a16:creationId xmlns:a16="http://schemas.microsoft.com/office/drawing/2014/main" id="{619F602B-8F54-DFD1-0723-E732F418D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3110109" y="1954633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194 CuadroTexto">
            <a:extLst>
              <a:ext uri="{FF2B5EF4-FFF2-40B4-BE49-F238E27FC236}">
                <a16:creationId xmlns:a16="http://schemas.microsoft.com/office/drawing/2014/main" id="{FC9A871F-A5B7-FD86-B667-B6C3F23F0EC3}"/>
              </a:ext>
            </a:extLst>
          </p:cNvPr>
          <p:cNvSpPr txBox="1"/>
          <p:nvPr/>
        </p:nvSpPr>
        <p:spPr>
          <a:xfrm>
            <a:off x="10373714" y="330653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+1,5 pp</a:t>
            </a:r>
          </a:p>
        </p:txBody>
      </p:sp>
      <p:sp>
        <p:nvSpPr>
          <p:cNvPr id="24" name="194 CuadroTexto">
            <a:extLst>
              <a:ext uri="{FF2B5EF4-FFF2-40B4-BE49-F238E27FC236}">
                <a16:creationId xmlns:a16="http://schemas.microsoft.com/office/drawing/2014/main" id="{D84B6793-5079-B2D4-ACFA-C575E3D22721}"/>
              </a:ext>
            </a:extLst>
          </p:cNvPr>
          <p:cNvSpPr txBox="1"/>
          <p:nvPr/>
        </p:nvSpPr>
        <p:spPr>
          <a:xfrm>
            <a:off x="10109840" y="4733133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+0,1 pp</a:t>
            </a:r>
          </a:p>
        </p:txBody>
      </p:sp>
      <p:sp>
        <p:nvSpPr>
          <p:cNvPr id="25" name="194 CuadroTexto">
            <a:extLst>
              <a:ext uri="{FF2B5EF4-FFF2-40B4-BE49-F238E27FC236}">
                <a16:creationId xmlns:a16="http://schemas.microsoft.com/office/drawing/2014/main" id="{22CA2EA7-D58F-A2D1-7F96-ED275486D27F}"/>
              </a:ext>
            </a:extLst>
          </p:cNvPr>
          <p:cNvSpPr txBox="1"/>
          <p:nvPr/>
        </p:nvSpPr>
        <p:spPr>
          <a:xfrm>
            <a:off x="8152578" y="5015084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-0,6 pp</a:t>
            </a:r>
          </a:p>
        </p:txBody>
      </p:sp>
      <p:sp>
        <p:nvSpPr>
          <p:cNvPr id="26" name="194 CuadroTexto">
            <a:extLst>
              <a:ext uri="{FF2B5EF4-FFF2-40B4-BE49-F238E27FC236}">
                <a16:creationId xmlns:a16="http://schemas.microsoft.com/office/drawing/2014/main" id="{AE0206D2-A114-3231-E79E-3568C444C300}"/>
              </a:ext>
            </a:extLst>
          </p:cNvPr>
          <p:cNvSpPr txBox="1"/>
          <p:nvPr/>
        </p:nvSpPr>
        <p:spPr>
          <a:xfrm>
            <a:off x="6964461" y="4057222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+3,9 pp</a:t>
            </a:r>
          </a:p>
        </p:txBody>
      </p:sp>
      <p:sp>
        <p:nvSpPr>
          <p:cNvPr id="27" name="194 CuadroTexto">
            <a:extLst>
              <a:ext uri="{FF2B5EF4-FFF2-40B4-BE49-F238E27FC236}">
                <a16:creationId xmlns:a16="http://schemas.microsoft.com/office/drawing/2014/main" id="{9C43EC50-7520-7170-B4DA-82D6A9D71A4E}"/>
              </a:ext>
            </a:extLst>
          </p:cNvPr>
          <p:cNvSpPr txBox="1"/>
          <p:nvPr/>
        </p:nvSpPr>
        <p:spPr>
          <a:xfrm>
            <a:off x="7094228" y="333021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-0,1 pp</a:t>
            </a:r>
          </a:p>
        </p:txBody>
      </p:sp>
      <p:sp>
        <p:nvSpPr>
          <p:cNvPr id="33" name="194 CuadroTexto">
            <a:extLst>
              <a:ext uri="{FF2B5EF4-FFF2-40B4-BE49-F238E27FC236}">
                <a16:creationId xmlns:a16="http://schemas.microsoft.com/office/drawing/2014/main" id="{C012044C-62BD-4B36-CF4F-1EA524DC8BB1}"/>
              </a:ext>
            </a:extLst>
          </p:cNvPr>
          <p:cNvSpPr txBox="1"/>
          <p:nvPr/>
        </p:nvSpPr>
        <p:spPr>
          <a:xfrm>
            <a:off x="7449422" y="252682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+1,0 pp</a:t>
            </a:r>
          </a:p>
        </p:txBody>
      </p:sp>
      <p:sp>
        <p:nvSpPr>
          <p:cNvPr id="34" name="194 CuadroTexto">
            <a:extLst>
              <a:ext uri="{FF2B5EF4-FFF2-40B4-BE49-F238E27FC236}">
                <a16:creationId xmlns:a16="http://schemas.microsoft.com/office/drawing/2014/main" id="{1D423E70-677C-46B5-9205-3E04F394C040}"/>
              </a:ext>
            </a:extLst>
          </p:cNvPr>
          <p:cNvSpPr txBox="1"/>
          <p:nvPr/>
        </p:nvSpPr>
        <p:spPr>
          <a:xfrm>
            <a:off x="8402193" y="216264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-4,5 pp</a:t>
            </a:r>
          </a:p>
        </p:txBody>
      </p:sp>
      <p:pic>
        <p:nvPicPr>
          <p:cNvPr id="35" name="Picture 2" descr="Imagen relacionada">
            <a:extLst>
              <a:ext uri="{FF2B5EF4-FFF2-40B4-BE49-F238E27FC236}">
                <a16:creationId xmlns:a16="http://schemas.microsoft.com/office/drawing/2014/main" id="{8365E54D-11B8-B93E-C575-177509250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8262133" y="2018867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o 54">
            <a:extLst>
              <a:ext uri="{FF2B5EF4-FFF2-40B4-BE49-F238E27FC236}">
                <a16:creationId xmlns:a16="http://schemas.microsoft.com/office/drawing/2014/main" id="{46CDF343-3069-7AFC-98D3-2ECD08334DDC}"/>
              </a:ext>
            </a:extLst>
          </p:cNvPr>
          <p:cNvGrpSpPr/>
          <p:nvPr/>
        </p:nvGrpSpPr>
        <p:grpSpPr>
          <a:xfrm>
            <a:off x="7346524" y="2324346"/>
            <a:ext cx="307808" cy="287477"/>
            <a:chOff x="2224337" y="655698"/>
            <a:chExt cx="966034" cy="902231"/>
          </a:xfrm>
        </p:grpSpPr>
        <p:pic>
          <p:nvPicPr>
            <p:cNvPr id="56" name="Picture 2" descr="Imagen relacionada">
              <a:extLst>
                <a:ext uri="{FF2B5EF4-FFF2-40B4-BE49-F238E27FC236}">
                  <a16:creationId xmlns:a16="http://schemas.microsoft.com/office/drawing/2014/main" id="{9B46D076-0DCC-F609-6BB1-79ECFE4000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 flipH="1">
              <a:off x="2224337" y="655698"/>
              <a:ext cx="966034" cy="902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0A38A344-244F-CD34-08C2-86BA6F8767A2}"/>
                </a:ext>
              </a:extLst>
            </p:cNvPr>
            <p:cNvSpPr/>
            <p:nvPr/>
          </p:nvSpPr>
          <p:spPr>
            <a:xfrm>
              <a:off x="2437149" y="891557"/>
              <a:ext cx="545458" cy="430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2" descr="Imagen relacionada">
              <a:extLst>
                <a:ext uri="{FF2B5EF4-FFF2-40B4-BE49-F238E27FC236}">
                  <a16:creationId xmlns:a16="http://schemas.microsoft.com/office/drawing/2014/main" id="{C8F82F60-942C-3848-B6E0-D8CBDD2A4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36" t="27654" r="61552" b="44766"/>
            <a:stretch/>
          </p:blipFill>
          <p:spPr bwMode="auto">
            <a:xfrm>
              <a:off x="2476762" y="913552"/>
              <a:ext cx="499524" cy="41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B87116-7264-E17E-0D4D-AAEC09266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BC2E18-3EF6-2DF5-EFF3-245761E05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41766110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Box 8">
            <a:extLst>
              <a:ext uri="{FF2B5EF4-FFF2-40B4-BE49-F238E27FC236}">
                <a16:creationId xmlns:a16="http://schemas.microsoft.com/office/drawing/2014/main" id="{D8A0718A-D57E-45B0-A2F7-0474327AD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874" y="5102293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113</a:t>
            </a:r>
          </a:p>
        </p:txBody>
      </p:sp>
      <p:sp>
        <p:nvSpPr>
          <p:cNvPr id="56" name="53 CuadroTexto">
            <a:extLst>
              <a:ext uri="{FF2B5EF4-FFF2-40B4-BE49-F238E27FC236}">
                <a16:creationId xmlns:a16="http://schemas.microsoft.com/office/drawing/2014/main" id="{5AB82740-19AE-42A9-97F2-3BA8CEAE08AA}"/>
              </a:ext>
            </a:extLst>
          </p:cNvPr>
          <p:cNvSpPr txBox="1"/>
          <p:nvPr/>
        </p:nvSpPr>
        <p:spPr>
          <a:xfrm>
            <a:off x="1545901" y="2879607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57" name="Picture 2" descr="Homepage">
            <a:extLst>
              <a:ext uri="{FF2B5EF4-FFF2-40B4-BE49-F238E27FC236}">
                <a16:creationId xmlns:a16="http://schemas.microsoft.com/office/drawing/2014/main" id="{805E4776-B83D-4641-BD11-A11980356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3857696" y="3369850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41 Gráfico">
            <a:extLst>
              <a:ext uri="{FF2B5EF4-FFF2-40B4-BE49-F238E27FC236}">
                <a16:creationId xmlns:a16="http://schemas.microsoft.com/office/drawing/2014/main" id="{3AC9A9CC-AD17-4E5C-B818-7ABB03530DC0}"/>
              </a:ext>
            </a:extLst>
          </p:cNvPr>
          <p:cNvGraphicFramePr/>
          <p:nvPr/>
        </p:nvGraphicFramePr>
        <p:xfrm>
          <a:off x="820526" y="2319075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2" name="Imagen 61">
            <a:extLst>
              <a:ext uri="{FF2B5EF4-FFF2-40B4-BE49-F238E27FC236}">
                <a16:creationId xmlns:a16="http://schemas.microsoft.com/office/drawing/2014/main" id="{1670EDC7-F984-459F-943E-36ADF28029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2" t="22044" r="9159" b="24156"/>
          <a:stretch/>
        </p:blipFill>
        <p:spPr>
          <a:xfrm>
            <a:off x="997213" y="4277701"/>
            <a:ext cx="542595" cy="225722"/>
          </a:xfrm>
          <a:prstGeom prst="rect">
            <a:avLst/>
          </a:prstGeom>
        </p:spPr>
      </p:pic>
      <p:sp>
        <p:nvSpPr>
          <p:cNvPr id="63" name="Text Box 8">
            <a:extLst>
              <a:ext uri="{FF2B5EF4-FFF2-40B4-BE49-F238E27FC236}">
                <a16:creationId xmlns:a16="http://schemas.microsoft.com/office/drawing/2014/main" id="{6032CDE4-D370-401F-9C6A-9164AD240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906" y="2346634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F1ABDEE-5773-4641-8317-49E42E9472C4}"/>
              </a:ext>
            </a:extLst>
          </p:cNvPr>
          <p:cNvSpPr txBox="1">
            <a:spLocks/>
          </p:cNvSpPr>
          <p:nvPr/>
        </p:nvSpPr>
        <p:spPr>
          <a:xfrm>
            <a:off x="1216814" y="1826483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depósitos</a:t>
            </a:r>
          </a:p>
        </p:txBody>
      </p:sp>
      <p:pic>
        <p:nvPicPr>
          <p:cNvPr id="65" name="Picture 8" descr="Comunicado">
            <a:extLst>
              <a:ext uri="{FF2B5EF4-FFF2-40B4-BE49-F238E27FC236}">
                <a16:creationId xmlns:a16="http://schemas.microsoft.com/office/drawing/2014/main" id="{8C4EC62F-C001-4B37-AE90-CC31BD8C6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207191" y="2191918"/>
            <a:ext cx="364951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58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E15AEDB6-6241-4B5B-B7B6-A6AF7C4BD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34482" y="2671676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94112DA0-4661-4CF8-9681-3379A3AC9772}"/>
              </a:ext>
            </a:extLst>
          </p:cNvPr>
          <p:cNvSpPr txBox="1">
            <a:spLocks/>
          </p:cNvSpPr>
          <p:nvPr/>
        </p:nvSpPr>
        <p:spPr>
          <a:xfrm>
            <a:off x="8695202" y="1826483"/>
            <a:ext cx="2025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pré-pagos</a:t>
            </a:r>
          </a:p>
        </p:txBody>
      </p:sp>
      <p:sp>
        <p:nvSpPr>
          <p:cNvPr id="53" name="Text Box 8">
            <a:extLst>
              <a:ext uri="{FF2B5EF4-FFF2-40B4-BE49-F238E27FC236}">
                <a16:creationId xmlns:a16="http://schemas.microsoft.com/office/drawing/2014/main" id="{F197ACFC-2E91-4B06-87BE-78BE0773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238" y="5102293"/>
            <a:ext cx="152366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104</a:t>
            </a:r>
          </a:p>
        </p:txBody>
      </p:sp>
      <p:sp>
        <p:nvSpPr>
          <p:cNvPr id="54" name="53 CuadroTexto">
            <a:extLst>
              <a:ext uri="{FF2B5EF4-FFF2-40B4-BE49-F238E27FC236}">
                <a16:creationId xmlns:a16="http://schemas.microsoft.com/office/drawing/2014/main" id="{40FC2B96-333B-4985-95A7-C455273C78E0}"/>
              </a:ext>
            </a:extLst>
          </p:cNvPr>
          <p:cNvSpPr txBox="1"/>
          <p:nvPr/>
        </p:nvSpPr>
        <p:spPr>
          <a:xfrm>
            <a:off x="8713265" y="2879607"/>
            <a:ext cx="604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dirty="0">
                <a:solidFill>
                  <a:schemeClr val="bg1"/>
                </a:solidFill>
                <a:latin typeface="Lato" panose="020F0502020204030203" pitchFamily="34" charset="0"/>
              </a:rPr>
              <a:t>Resto</a:t>
            </a:r>
          </a:p>
        </p:txBody>
      </p:sp>
      <p:pic>
        <p:nvPicPr>
          <p:cNvPr id="61" name="Picture 2" descr="Homepage">
            <a:extLst>
              <a:ext uri="{FF2B5EF4-FFF2-40B4-BE49-F238E27FC236}">
                <a16:creationId xmlns:a16="http://schemas.microsoft.com/office/drawing/2014/main" id="{8EF4A092-4557-42E9-8C94-3ECA21A4A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10914235" y="319313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Tarjetas de crédito Visa Classic y Oro de Novo Banco">
            <a:extLst>
              <a:ext uri="{FF2B5EF4-FFF2-40B4-BE49-F238E27FC236}">
                <a16:creationId xmlns:a16="http://schemas.microsoft.com/office/drawing/2014/main" id="{ADAB05C0-AE51-4632-864F-44606E7CD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8148715" y="2455917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7" name="41 Gráfico">
            <a:extLst>
              <a:ext uri="{FF2B5EF4-FFF2-40B4-BE49-F238E27FC236}">
                <a16:creationId xmlns:a16="http://schemas.microsoft.com/office/drawing/2014/main" id="{FCA08BCD-7AFE-4FF0-94F1-D7F9C6C5B92C}"/>
              </a:ext>
            </a:extLst>
          </p:cNvPr>
          <p:cNvGraphicFramePr/>
          <p:nvPr/>
        </p:nvGraphicFramePr>
        <p:xfrm>
          <a:off x="7987890" y="2319075"/>
          <a:ext cx="3628010" cy="2756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9" name="Text Box 8">
            <a:extLst>
              <a:ext uri="{FF2B5EF4-FFF2-40B4-BE49-F238E27FC236}">
                <a16:creationId xmlns:a16="http://schemas.microsoft.com/office/drawing/2014/main" id="{B9F154F6-7907-4EE2-9364-166927048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6399" y="2207997"/>
            <a:ext cx="8600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  <a:cs typeface="Arial" pitchFamily="34" charset="0"/>
              </a:rPr>
              <a:t>Resto</a:t>
            </a:r>
          </a:p>
        </p:txBody>
      </p:sp>
      <p:pic>
        <p:nvPicPr>
          <p:cNvPr id="70" name="Picture 8" descr="Comunicado">
            <a:extLst>
              <a:ext uri="{FF2B5EF4-FFF2-40B4-BE49-F238E27FC236}">
                <a16:creationId xmlns:a16="http://schemas.microsoft.com/office/drawing/2014/main" id="{4CC91B13-7CB8-4995-BCC1-19E8E9A85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9610187" y="4717230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DD86996C-033B-42A1-8EE5-CB15C1BFA96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7072" y="3020652"/>
            <a:ext cx="1244570" cy="239340"/>
          </a:xfrm>
          <a:prstGeom prst="rect">
            <a:avLst/>
          </a:prstGeom>
        </p:spPr>
      </p:pic>
      <p:pic>
        <p:nvPicPr>
          <p:cNvPr id="99" name="Picture 8" descr="Resultado de imagen de icono tarjeta de débito">
            <a:extLst>
              <a:ext uri="{FF2B5EF4-FFF2-40B4-BE49-F238E27FC236}">
                <a16:creationId xmlns:a16="http://schemas.microsoft.com/office/drawing/2014/main" id="{604B6324-0687-442D-90E3-A47F418AD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6" t="7179" r="29194" b="6774"/>
          <a:stretch/>
        </p:blipFill>
        <p:spPr bwMode="auto">
          <a:xfrm>
            <a:off x="1112769" y="1563259"/>
            <a:ext cx="647558" cy="56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Resultado de imagen de icono tarjeta de débito">
            <a:extLst>
              <a:ext uri="{FF2B5EF4-FFF2-40B4-BE49-F238E27FC236}">
                <a16:creationId xmlns:a16="http://schemas.microsoft.com/office/drawing/2014/main" id="{1BFF2466-922E-46C0-8A7B-9730C5D330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6" t="7179" r="29194" b="6774"/>
          <a:stretch/>
        </p:blipFill>
        <p:spPr bwMode="auto">
          <a:xfrm>
            <a:off x="8293520" y="1563259"/>
            <a:ext cx="647558" cy="56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CuadroTexto 101">
            <a:extLst>
              <a:ext uri="{FF2B5EF4-FFF2-40B4-BE49-F238E27FC236}">
                <a16:creationId xmlns:a16="http://schemas.microsoft.com/office/drawing/2014/main" id="{F99D8A41-1D4E-4843-8D1D-592D769F3611}"/>
              </a:ext>
            </a:extLst>
          </p:cNvPr>
          <p:cNvSpPr txBox="1">
            <a:spLocks/>
          </p:cNvSpPr>
          <p:nvPr/>
        </p:nvSpPr>
        <p:spPr>
          <a:xfrm>
            <a:off x="4140758" y="682053"/>
            <a:ext cx="382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em cartões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03" name="Text Box 19">
            <a:extLst>
              <a:ext uri="{FF2B5EF4-FFF2-40B4-BE49-F238E27FC236}">
                <a16:creationId xmlns:a16="http://schemas.microsoft.com/office/drawing/2014/main" id="{0E50382B-F9BE-4A7F-ACBA-20F1A7C2665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14288" y="1032075"/>
            <a:ext cx="433320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06DCEA4-3ABA-0762-B780-BA0D481F6365}"/>
              </a:ext>
            </a:extLst>
          </p:cNvPr>
          <p:cNvGrpSpPr/>
          <p:nvPr/>
        </p:nvGrpSpPr>
        <p:grpSpPr>
          <a:xfrm>
            <a:off x="669604" y="5984525"/>
            <a:ext cx="307808" cy="606892"/>
            <a:chOff x="2722616" y="5833478"/>
            <a:chExt cx="307808" cy="606892"/>
          </a:xfrm>
        </p:grpSpPr>
        <p:pic>
          <p:nvPicPr>
            <p:cNvPr id="3" name="Picture 2" descr="Imagen relacionada">
              <a:extLst>
                <a:ext uri="{FF2B5EF4-FFF2-40B4-BE49-F238E27FC236}">
                  <a16:creationId xmlns:a16="http://schemas.microsoft.com/office/drawing/2014/main" id="{84355B69-A1BF-1E11-DB22-A9956BE4B0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" t="10982" r="52241" b="29087"/>
            <a:stretch/>
          </p:blipFill>
          <p:spPr bwMode="auto">
            <a:xfrm>
              <a:off x="2722616" y="5833478"/>
              <a:ext cx="307808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Imagen relacionada">
              <a:extLst>
                <a:ext uri="{FF2B5EF4-FFF2-40B4-BE49-F238E27FC236}">
                  <a16:creationId xmlns:a16="http://schemas.microsoft.com/office/drawing/2014/main" id="{8F01B4F9-E29A-4600-775F-6FE8AEFF9D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clrChange>
                <a:clrFrom>
                  <a:srgbClr val="FFFEFF"/>
                </a:clrFrom>
                <a:clrTo>
                  <a:srgbClr val="FF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8" t="10982" r="7745" b="29087"/>
            <a:stretch/>
          </p:blipFill>
          <p:spPr bwMode="auto">
            <a:xfrm>
              <a:off x="2722616" y="6152893"/>
              <a:ext cx="295467" cy="28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194 CuadroTexto">
            <a:extLst>
              <a:ext uri="{FF2B5EF4-FFF2-40B4-BE49-F238E27FC236}">
                <a16:creationId xmlns:a16="http://schemas.microsoft.com/office/drawing/2014/main" id="{E531FF69-F428-0490-F924-F1DA88A5FBC0}"/>
              </a:ext>
            </a:extLst>
          </p:cNvPr>
          <p:cNvSpPr txBox="1"/>
          <p:nvPr/>
        </p:nvSpPr>
        <p:spPr>
          <a:xfrm>
            <a:off x="4059593" y="360545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+10,4 pp</a:t>
            </a:r>
          </a:p>
        </p:txBody>
      </p:sp>
      <p:pic>
        <p:nvPicPr>
          <p:cNvPr id="11" name="Picture 2" descr="Imagen relacionada">
            <a:extLst>
              <a:ext uri="{FF2B5EF4-FFF2-40B4-BE49-F238E27FC236}">
                <a16:creationId xmlns:a16="http://schemas.microsoft.com/office/drawing/2014/main" id="{7BD665E5-2ECE-082A-F261-58BC73078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4678092" y="2989784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94 CuadroTexto">
            <a:extLst>
              <a:ext uri="{FF2B5EF4-FFF2-40B4-BE49-F238E27FC236}">
                <a16:creationId xmlns:a16="http://schemas.microsoft.com/office/drawing/2014/main" id="{C598B88A-1F12-2EBD-4DB7-7CE7B2843D12}"/>
              </a:ext>
            </a:extLst>
          </p:cNvPr>
          <p:cNvSpPr txBox="1"/>
          <p:nvPr/>
        </p:nvSpPr>
        <p:spPr>
          <a:xfrm>
            <a:off x="833202" y="4469968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-4,3 pp</a:t>
            </a:r>
          </a:p>
        </p:txBody>
      </p:sp>
      <p:pic>
        <p:nvPicPr>
          <p:cNvPr id="13" name="Picture 2" descr="Imagen relacionada">
            <a:extLst>
              <a:ext uri="{FF2B5EF4-FFF2-40B4-BE49-F238E27FC236}">
                <a16:creationId xmlns:a16="http://schemas.microsoft.com/office/drawing/2014/main" id="{F1152F51-D01A-2378-D736-B4BAFB544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620501" y="4109277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94 CuadroTexto">
            <a:extLst>
              <a:ext uri="{FF2B5EF4-FFF2-40B4-BE49-F238E27FC236}">
                <a16:creationId xmlns:a16="http://schemas.microsoft.com/office/drawing/2014/main" id="{327CA0C8-58E8-BF57-4A07-2CD8780AAB22}"/>
              </a:ext>
            </a:extLst>
          </p:cNvPr>
          <p:cNvSpPr txBox="1"/>
          <p:nvPr/>
        </p:nvSpPr>
        <p:spPr>
          <a:xfrm>
            <a:off x="839295" y="286444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+2,2 pp</a:t>
            </a:r>
          </a:p>
        </p:txBody>
      </p:sp>
      <p:sp>
        <p:nvSpPr>
          <p:cNvPr id="15" name="194 CuadroTexto">
            <a:extLst>
              <a:ext uri="{FF2B5EF4-FFF2-40B4-BE49-F238E27FC236}">
                <a16:creationId xmlns:a16="http://schemas.microsoft.com/office/drawing/2014/main" id="{50881E96-8E99-3F08-1EE3-26964A982783}"/>
              </a:ext>
            </a:extLst>
          </p:cNvPr>
          <p:cNvSpPr txBox="1"/>
          <p:nvPr/>
        </p:nvSpPr>
        <p:spPr>
          <a:xfrm>
            <a:off x="2396411" y="2215147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+6,1 pp</a:t>
            </a:r>
          </a:p>
        </p:txBody>
      </p:sp>
      <p:pic>
        <p:nvPicPr>
          <p:cNvPr id="20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4E5675A-228E-4928-388F-BCC1BA4C7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557931" y="3906128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194 CuadroTexto">
            <a:extLst>
              <a:ext uri="{FF2B5EF4-FFF2-40B4-BE49-F238E27FC236}">
                <a16:creationId xmlns:a16="http://schemas.microsoft.com/office/drawing/2014/main" id="{CC87A6B8-B12D-AD6B-D7F1-2C77E6F3D75D}"/>
              </a:ext>
            </a:extLst>
          </p:cNvPr>
          <p:cNvSpPr txBox="1"/>
          <p:nvPr/>
        </p:nvSpPr>
        <p:spPr>
          <a:xfrm>
            <a:off x="11093344" y="3439095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+9,4 pp</a:t>
            </a:r>
          </a:p>
        </p:txBody>
      </p:sp>
      <p:sp>
        <p:nvSpPr>
          <p:cNvPr id="22" name="194 CuadroTexto">
            <a:extLst>
              <a:ext uri="{FF2B5EF4-FFF2-40B4-BE49-F238E27FC236}">
                <a16:creationId xmlns:a16="http://schemas.microsoft.com/office/drawing/2014/main" id="{00A9C48C-FDAA-6F9C-CE22-2569795FFD97}"/>
              </a:ext>
            </a:extLst>
          </p:cNvPr>
          <p:cNvSpPr txBox="1"/>
          <p:nvPr/>
        </p:nvSpPr>
        <p:spPr>
          <a:xfrm>
            <a:off x="9909684" y="478754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008000"/>
                </a:solidFill>
                <a:latin typeface="Lato" panose="020F0502020204030203"/>
              </a:rPr>
              <a:t>+10,2 pp</a:t>
            </a:r>
          </a:p>
        </p:txBody>
      </p:sp>
      <p:pic>
        <p:nvPicPr>
          <p:cNvPr id="23" name="Picture 2" descr="Imagen relacionada">
            <a:extLst>
              <a:ext uri="{FF2B5EF4-FFF2-40B4-BE49-F238E27FC236}">
                <a16:creationId xmlns:a16="http://schemas.microsoft.com/office/drawing/2014/main" id="{9D994E65-8B39-7C04-E10A-2047AB0E1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0982" r="52241" b="29087"/>
          <a:stretch/>
        </p:blipFill>
        <p:spPr bwMode="auto">
          <a:xfrm>
            <a:off x="10481737" y="4557061"/>
            <a:ext cx="307808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194 CuadroTexto">
            <a:extLst>
              <a:ext uri="{FF2B5EF4-FFF2-40B4-BE49-F238E27FC236}">
                <a16:creationId xmlns:a16="http://schemas.microsoft.com/office/drawing/2014/main" id="{3E033786-E5E7-EB7A-106D-F7C8A8BA180B}"/>
              </a:ext>
            </a:extLst>
          </p:cNvPr>
          <p:cNvSpPr txBox="1"/>
          <p:nvPr/>
        </p:nvSpPr>
        <p:spPr>
          <a:xfrm>
            <a:off x="7940217" y="4075480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-3,7 pp</a:t>
            </a:r>
          </a:p>
        </p:txBody>
      </p:sp>
      <p:sp>
        <p:nvSpPr>
          <p:cNvPr id="25" name="194 CuadroTexto">
            <a:extLst>
              <a:ext uri="{FF2B5EF4-FFF2-40B4-BE49-F238E27FC236}">
                <a16:creationId xmlns:a16="http://schemas.microsoft.com/office/drawing/2014/main" id="{C8AA03BE-96A3-4834-6BBC-4D40AE54CD5F}"/>
              </a:ext>
            </a:extLst>
          </p:cNvPr>
          <p:cNvSpPr txBox="1"/>
          <p:nvPr/>
        </p:nvSpPr>
        <p:spPr>
          <a:xfrm>
            <a:off x="7932547" y="3205026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-7,8 pp</a:t>
            </a:r>
          </a:p>
        </p:txBody>
      </p:sp>
      <p:pic>
        <p:nvPicPr>
          <p:cNvPr id="26" name="Picture 2" descr="Imagen relacionada">
            <a:extLst>
              <a:ext uri="{FF2B5EF4-FFF2-40B4-BE49-F238E27FC236}">
                <a16:creationId xmlns:a16="http://schemas.microsoft.com/office/drawing/2014/main" id="{5C634D16-86DE-3D75-D573-06788A7AD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8" t="10982" r="7745" b="29087"/>
          <a:stretch/>
        </p:blipFill>
        <p:spPr bwMode="auto">
          <a:xfrm>
            <a:off x="7293981" y="2808789"/>
            <a:ext cx="295467" cy="2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194 CuadroTexto">
            <a:extLst>
              <a:ext uri="{FF2B5EF4-FFF2-40B4-BE49-F238E27FC236}">
                <a16:creationId xmlns:a16="http://schemas.microsoft.com/office/drawing/2014/main" id="{4B536F93-DA93-6CE5-DBD9-8E73D2D47795}"/>
              </a:ext>
            </a:extLst>
          </p:cNvPr>
          <p:cNvSpPr txBox="1"/>
          <p:nvPr/>
        </p:nvSpPr>
        <p:spPr>
          <a:xfrm>
            <a:off x="8348315" y="2596339"/>
            <a:ext cx="706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Lato" panose="020F0502020204030203"/>
              </a:rPr>
              <a:t>-1,1 pp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36059CE-7F94-7D75-0FB6-079DA5A1E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084365"/>
            <a:ext cx="2148024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positiva em relação a 2021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23FBDE8-614B-BA58-5F15-82B5CD7D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755" y="6391111"/>
            <a:ext cx="2184893" cy="1128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es-ES" sz="900" dirty="0">
                <a:latin typeface="Lato" panose="020F0502020204030203"/>
              </a:rPr>
              <a:t>Maior variação negativa em relação a 2021 </a:t>
            </a:r>
          </a:p>
        </p:txBody>
      </p:sp>
    </p:spTree>
    <p:extLst>
      <p:ext uri="{BB962C8B-B14F-4D97-AF65-F5344CB8AC3E}">
        <p14:creationId xmlns:p14="http://schemas.microsoft.com/office/powerpoint/2010/main" val="8287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4BB6DA-C625-4876-923A-05C489F59A28}"/>
              </a:ext>
            </a:extLst>
          </p:cNvPr>
          <p:cNvSpPr txBox="1">
            <a:spLocks/>
          </p:cNvSpPr>
          <p:nvPr/>
        </p:nvSpPr>
        <p:spPr>
          <a:xfrm>
            <a:off x="4430923" y="74365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Razões porque a empresa tem um cartão…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1E6EF8-ECD8-4321-8325-5061F95BA4C6}"/>
              </a:ext>
            </a:extLst>
          </p:cNvPr>
          <p:cNvSpPr txBox="1">
            <a:spLocks/>
          </p:cNvSpPr>
          <p:nvPr/>
        </p:nvSpPr>
        <p:spPr>
          <a:xfrm>
            <a:off x="10033333" y="1505875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...de débito</a:t>
            </a:r>
          </a:p>
        </p:txBody>
      </p:sp>
      <p:graphicFrame>
        <p:nvGraphicFramePr>
          <p:cNvPr id="11" name="1 Objeto">
            <a:extLst>
              <a:ext uri="{FF2B5EF4-FFF2-40B4-BE49-F238E27FC236}">
                <a16:creationId xmlns:a16="http://schemas.microsoft.com/office/drawing/2014/main" id="{6C1CFB9F-8AC9-43CA-B714-A1D8C3C427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93192" y="1807542"/>
          <a:ext cx="6601967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Box 42">
            <a:extLst>
              <a:ext uri="{FF2B5EF4-FFF2-40B4-BE49-F238E27FC236}">
                <a16:creationId xmlns:a16="http://schemas.microsoft.com/office/drawing/2014/main" id="{E263C523-B438-4E1C-A202-1270A7360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441" y="169213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7D59DA4-AED8-4263-A942-1958E4744CC4}"/>
              </a:ext>
            </a:extLst>
          </p:cNvPr>
          <p:cNvSpPr txBox="1">
            <a:spLocks/>
          </p:cNvSpPr>
          <p:nvPr/>
        </p:nvSpPr>
        <p:spPr>
          <a:xfrm>
            <a:off x="4219820" y="1505875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...de crédito</a:t>
            </a:r>
          </a:p>
        </p:txBody>
      </p:sp>
      <p:pic>
        <p:nvPicPr>
          <p:cNvPr id="14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669C65F0-7650-4678-B028-5B340EEB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5" y="536874"/>
            <a:ext cx="1064967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55128D73-82E2-0A8F-FCB6-F7F317A72F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0260" y="1807542"/>
          <a:ext cx="6601967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 Box 42">
            <a:extLst>
              <a:ext uri="{FF2B5EF4-FFF2-40B4-BE49-F238E27FC236}">
                <a16:creationId xmlns:a16="http://schemas.microsoft.com/office/drawing/2014/main" id="{5499B1BE-CC70-B650-32D4-F0DE98A37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0893" y="169213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7800DF7A-9124-4460-970F-84AE439CF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117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267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2280FEC5-2E75-9454-7A2E-BF03D0FE9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457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403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D4330AD2-BA7D-3D26-23ED-5DC8865D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156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245</a:t>
            </a:r>
          </a:p>
        </p:txBody>
      </p:sp>
      <p:sp>
        <p:nvSpPr>
          <p:cNvPr id="24" name="Text Box 30">
            <a:extLst>
              <a:ext uri="{FF2B5EF4-FFF2-40B4-BE49-F238E27FC236}">
                <a16:creationId xmlns:a16="http://schemas.microsoft.com/office/drawing/2014/main" id="{196C2837-34EB-FFBE-9CAF-EAB3772CC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90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376</a:t>
            </a:r>
          </a:p>
        </p:txBody>
      </p:sp>
    </p:spTree>
    <p:extLst>
      <p:ext uri="{BB962C8B-B14F-4D97-AF65-F5344CB8AC3E}">
        <p14:creationId xmlns:p14="http://schemas.microsoft.com/office/powerpoint/2010/main" val="9050387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4BB6DA-C625-4876-923A-05C489F59A28}"/>
              </a:ext>
            </a:extLst>
          </p:cNvPr>
          <p:cNvSpPr txBox="1">
            <a:spLocks/>
          </p:cNvSpPr>
          <p:nvPr/>
        </p:nvSpPr>
        <p:spPr>
          <a:xfrm>
            <a:off x="3363139" y="658446"/>
            <a:ext cx="516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Razões porque a empresa tem um </a:t>
            </a:r>
            <a:r>
              <a:rPr lang="pt-PT" sz="20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crédito</a:t>
            </a:r>
            <a:endParaRPr lang="pt-PT" sz="16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A369DC3F-06DB-4A00-BDE2-1619A10922D4}"/>
              </a:ext>
            </a:extLst>
          </p:cNvPr>
          <p:cNvGraphicFramePr>
            <a:graphicFrameLocks noGrp="1"/>
          </p:cNvGraphicFramePr>
          <p:nvPr/>
        </p:nvGraphicFramePr>
        <p:xfrm>
          <a:off x="209002" y="1052192"/>
          <a:ext cx="11286315" cy="19784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0791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1872041718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4073310633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3894047939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2163015986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2367852007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  <a:gridCol w="712127">
                  <a:extLst>
                    <a:ext uri="{9D8B030D-6E8A-4147-A177-3AD203B41FA5}">
                      <a16:colId xmlns:a16="http://schemas.microsoft.com/office/drawing/2014/main" val="2255436012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s-E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</a:rPr>
                        <a:t>MERCADO</a:t>
                      </a:r>
                      <a:endParaRPr lang="es-E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50" b="0" i="0" strike="noStrike" baseline="0" noProof="0" dirty="0">
                        <a:latin typeface="+mn-lt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2713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 b="0" strike="noStrike" baseline="0" noProof="0" dirty="0">
                          <a:latin typeface="Lato" panose="020F0502020204030203" pitchFamily="34" charset="0"/>
                        </a:rPr>
                        <a:t>Foi oferecido</a:t>
                      </a:r>
                      <a:endParaRPr lang="pt-PT" sz="1050" b="0" i="0" strike="noStrike" baseline="0" noProof="0" dirty="0">
                        <a:latin typeface="Lato" panose="020F0502020204030203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27,2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34,9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39,2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38,9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32,9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26,6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29,6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1135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É a entidade principal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10,1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14,9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037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Oferece melhores facilidades de pagamento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1,9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12,6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9,9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13,5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7036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Ofereceram menores custos/Não aplicou quota anual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5,1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71185"/>
                  </a:ext>
                </a:extLst>
              </a:tr>
              <a:tr h="13541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Bases: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403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108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40*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73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60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55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63547"/>
                  </a:ext>
                </a:extLst>
              </a:tr>
            </a:tbl>
          </a:graphicData>
        </a:graphic>
      </p:graphicFrame>
      <p:pic>
        <p:nvPicPr>
          <p:cNvPr id="10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21B67C6C-C771-404A-AD25-866F6874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4" y="481298"/>
            <a:ext cx="880138" cy="84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18" name="Picture 2" descr="Homepage">
            <a:extLst>
              <a:ext uri="{FF2B5EF4-FFF2-40B4-BE49-F238E27FC236}">
                <a16:creationId xmlns:a16="http://schemas.microsoft.com/office/drawing/2014/main" id="{CA234219-20EA-4697-812B-3C988952E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495518" y="115627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6320E35-834A-401A-BB5F-410FD207C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936539" y="1161311"/>
            <a:ext cx="1090190" cy="195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8" descr="Comunicado">
            <a:extLst>
              <a:ext uri="{FF2B5EF4-FFF2-40B4-BE49-F238E27FC236}">
                <a16:creationId xmlns:a16="http://schemas.microsoft.com/office/drawing/2014/main" id="{435C5893-4094-4A5F-9EE7-7147FAE8F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763292" y="1080510"/>
            <a:ext cx="441591" cy="371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10" descr="Tarjetas de crédito Visa Classic y Oro de Novo Banco">
            <a:extLst>
              <a:ext uri="{FF2B5EF4-FFF2-40B4-BE49-F238E27FC236}">
                <a16:creationId xmlns:a16="http://schemas.microsoft.com/office/drawing/2014/main" id="{CE2198AF-44C9-408C-A1CC-0419C3BF3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240383" y="1156273"/>
            <a:ext cx="1110870" cy="186880"/>
          </a:xfrm>
          <a:prstGeom prst="rect">
            <a:avLst/>
          </a:prstGeom>
          <a:noFill/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8888D3-5ADD-4E81-9227-41F8ECEDD86E}"/>
              </a:ext>
            </a:extLst>
          </p:cNvPr>
          <p:cNvSpPr txBox="1">
            <a:spLocks/>
          </p:cNvSpPr>
          <p:nvPr/>
        </p:nvSpPr>
        <p:spPr>
          <a:xfrm>
            <a:off x="3363139" y="3628565"/>
            <a:ext cx="5067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Razões porque a empresa tem um </a:t>
            </a:r>
            <a:r>
              <a:rPr lang="pt-PT" sz="20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débito</a:t>
            </a:r>
            <a:endParaRPr lang="pt-PT" sz="16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45" name="Imagen 2">
            <a:extLst>
              <a:ext uri="{FF2B5EF4-FFF2-40B4-BE49-F238E27FC236}">
                <a16:creationId xmlns:a16="http://schemas.microsoft.com/office/drawing/2014/main" id="{48885A8D-D76B-47A6-9848-5363B774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12" y="6574068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19">
            <a:extLst>
              <a:ext uri="{FF2B5EF4-FFF2-40B4-BE49-F238E27FC236}">
                <a16:creationId xmlns:a16="http://schemas.microsoft.com/office/drawing/2014/main" id="{3A660C4E-586A-4CA4-A16B-0CB50BE93EE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29706" y="6550250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o maior valor para cada motivo é destacado.</a:t>
            </a:r>
            <a:endParaRPr lang="pt-PT" dirty="0">
              <a:latin typeface="Lato" panose="020F0502020204030203"/>
            </a:endParaRPr>
          </a:p>
        </p:txBody>
      </p:sp>
      <p:pic>
        <p:nvPicPr>
          <p:cNvPr id="42" name="Imagen 2">
            <a:extLst>
              <a:ext uri="{FF2B5EF4-FFF2-40B4-BE49-F238E27FC236}">
                <a16:creationId xmlns:a16="http://schemas.microsoft.com/office/drawing/2014/main" id="{D1218A65-9B02-4279-AE41-C5A0DA36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35" y="1676399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 Box 30">
            <a:extLst>
              <a:ext uri="{FF2B5EF4-FFF2-40B4-BE49-F238E27FC236}">
                <a16:creationId xmlns:a16="http://schemas.microsoft.com/office/drawing/2014/main" id="{1B420BBB-3262-4A99-AC2F-F798D363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476" y="6590119"/>
            <a:ext cx="4792795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solidFill>
                  <a:schemeClr val="bg1"/>
                </a:solidFill>
                <a:latin typeface="Lato" panose="020F0502020204030203" pitchFamily="34" charset="0"/>
              </a:rPr>
              <a:t>*</a:t>
            </a:r>
            <a:r>
              <a:rPr lang="pt-PT" sz="900" dirty="0">
                <a:latin typeface="Lato" panose="020F0502020204030203" pitchFamily="34" charset="0"/>
              </a:rPr>
              <a:t>*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amostral.</a:t>
            </a:r>
          </a:p>
        </p:txBody>
      </p:sp>
      <p:graphicFrame>
        <p:nvGraphicFramePr>
          <p:cNvPr id="58" name="Tabla 57">
            <a:extLst>
              <a:ext uri="{FF2B5EF4-FFF2-40B4-BE49-F238E27FC236}">
                <a16:creationId xmlns:a16="http://schemas.microsoft.com/office/drawing/2014/main" id="{E7B692C6-6405-53DF-6E8D-34183E7311AC}"/>
              </a:ext>
            </a:extLst>
          </p:cNvPr>
          <p:cNvGraphicFramePr>
            <a:graphicFrameLocks noGrp="1"/>
          </p:cNvGraphicFramePr>
          <p:nvPr/>
        </p:nvGraphicFramePr>
        <p:xfrm>
          <a:off x="209002" y="4032298"/>
          <a:ext cx="11303728" cy="22299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84944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1872041718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4073310633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3894047939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2163015986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2367852007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  <a:gridCol w="718232">
                  <a:extLst>
                    <a:ext uri="{9D8B030D-6E8A-4147-A177-3AD203B41FA5}">
                      <a16:colId xmlns:a16="http://schemas.microsoft.com/office/drawing/2014/main" val="2255436012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s-E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</a:rPr>
                        <a:t>MERCADO</a:t>
                      </a:r>
                      <a:endParaRPr lang="es-E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50" b="0" i="0" strike="noStrike" baseline="0" noProof="0" dirty="0">
                        <a:latin typeface="+mn-lt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2713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50" b="0" strike="noStrike" baseline="0" noProof="0" dirty="0">
                          <a:latin typeface="Lato" panose="020F0502020204030203" pitchFamily="34" charset="0"/>
                        </a:rPr>
                        <a:t>Foi oferecido</a:t>
                      </a:r>
                      <a:endParaRPr lang="pt-PT" sz="1050" b="0" i="0" strike="noStrike" baseline="0" noProof="0" dirty="0">
                        <a:latin typeface="Lato" panose="020F0502020204030203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29,5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39,1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45,2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36,9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1135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É a entidade principal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14,7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16,7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19,3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15,7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21,9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13,6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17,6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037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noProof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Oferece melhores facilidades de pagamento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2,6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12,0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10,1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5,4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7036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noProof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Pagamentos</a:t>
                      </a:r>
                      <a:endParaRPr lang="pt-PT" sz="1050" b="0" strike="noStrike" kern="1200" baseline="0" noProof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05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11,8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2,4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E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6,9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71185"/>
                  </a:ext>
                </a:extLst>
              </a:tr>
              <a:tr h="2943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50" b="0" strike="noStrike" kern="1200" baseline="0" dirty="0">
                          <a:solidFill>
                            <a:schemeClr val="dk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Ofereceram menores custos/Não aplicou quota anual</a:t>
                      </a:r>
                      <a:endParaRPr lang="es-ES_tradnl" sz="1050" b="0" strike="noStrike" kern="1200" baseline="0" dirty="0">
                        <a:solidFill>
                          <a:schemeClr val="dk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3,5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8,1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6,3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2,2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3,1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0,9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6,8</a:t>
                      </a:r>
                    </a:p>
                  </a:txBody>
                  <a:tcPr marL="9525" marR="9525" marT="9525" marB="0"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87451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Bases: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376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48*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Xxx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Xxx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Xxx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45*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900" b="0" kern="120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 err="1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Xxx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63547"/>
                  </a:ext>
                </a:extLst>
              </a:tr>
            </a:tbl>
          </a:graphicData>
        </a:graphic>
      </p:graphicFrame>
      <p:pic>
        <p:nvPicPr>
          <p:cNvPr id="60" name="Picture 2" descr="Homepage">
            <a:extLst>
              <a:ext uri="{FF2B5EF4-FFF2-40B4-BE49-F238E27FC236}">
                <a16:creationId xmlns:a16="http://schemas.microsoft.com/office/drawing/2014/main" id="{75D696BE-C67E-D0EC-2470-98B3F8D00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495518" y="413637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09802C8-DEC2-3A88-342F-7BBD83AF8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5936539" y="4141417"/>
            <a:ext cx="1090190" cy="195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2" name="Picture 8" descr="Comunicado">
            <a:extLst>
              <a:ext uri="{FF2B5EF4-FFF2-40B4-BE49-F238E27FC236}">
                <a16:creationId xmlns:a16="http://schemas.microsoft.com/office/drawing/2014/main" id="{823111DE-FC82-DFA8-9724-FF55C4C7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634083" y="4060616"/>
            <a:ext cx="441591" cy="371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10" descr="Tarjetas de crédito Visa Classic y Oro de Novo Banco">
            <a:extLst>
              <a:ext uri="{FF2B5EF4-FFF2-40B4-BE49-F238E27FC236}">
                <a16:creationId xmlns:a16="http://schemas.microsoft.com/office/drawing/2014/main" id="{AC97B82D-DAC8-DD11-586B-A073D6FB2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10240383" y="4136379"/>
            <a:ext cx="1110870" cy="186880"/>
          </a:xfrm>
          <a:prstGeom prst="rect">
            <a:avLst/>
          </a:prstGeom>
          <a:noFill/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3C76DCF5-3917-FCEF-CAE1-9B8413FD5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034088" y="1109381"/>
            <a:ext cx="709072" cy="30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AE10F82A-B317-4658-29CE-AF846C018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9034087" y="4084098"/>
            <a:ext cx="709072" cy="30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30F8487C-8330-457D-BEF0-55BDCE86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20" y="1916458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id="{A15D3E57-3E18-6AB3-8A6E-D16216C9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20" y="2179014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2">
            <a:extLst>
              <a:ext uri="{FF2B5EF4-FFF2-40B4-BE49-F238E27FC236}">
                <a16:creationId xmlns:a16="http://schemas.microsoft.com/office/drawing/2014/main" id="{64A1C0D3-CBA4-5918-D5B9-60E46E43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087" y="2453630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2">
            <a:extLst>
              <a:ext uri="{FF2B5EF4-FFF2-40B4-BE49-F238E27FC236}">
                <a16:creationId xmlns:a16="http://schemas.microsoft.com/office/drawing/2014/main" id="{02D4B5FE-AFEF-3C6A-A3D9-8AA4D11D9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98" y="4645597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2">
            <a:extLst>
              <a:ext uri="{FF2B5EF4-FFF2-40B4-BE49-F238E27FC236}">
                <a16:creationId xmlns:a16="http://schemas.microsoft.com/office/drawing/2014/main" id="{9B485055-08B5-45BF-4A72-DAE75A01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58" y="4892281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F5F72F6F-6104-B4C0-77AA-40EEBA968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416" y="5156306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2">
            <a:extLst>
              <a:ext uri="{FF2B5EF4-FFF2-40B4-BE49-F238E27FC236}">
                <a16:creationId xmlns:a16="http://schemas.microsoft.com/office/drawing/2014/main" id="{21DEC5BA-89F2-A615-2F44-D1B8AD4F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58" y="5402984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2">
            <a:extLst>
              <a:ext uri="{FF2B5EF4-FFF2-40B4-BE49-F238E27FC236}">
                <a16:creationId xmlns:a16="http://schemas.microsoft.com/office/drawing/2014/main" id="{8357E85D-EC60-113C-69D9-B5CC1E64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928" y="5690688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06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1D0CEAB4-7308-4A76-8BF1-C36B1DAE3824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CARACTERÍSTICAS DA AMOSTRA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0CDE44-D209-4C79-80DE-DBE85848C8A7}"/>
              </a:ext>
            </a:extLst>
          </p:cNvPr>
          <p:cNvSpPr txBox="1">
            <a:spLocks/>
          </p:cNvSpPr>
          <p:nvPr/>
        </p:nvSpPr>
        <p:spPr>
          <a:xfrm>
            <a:off x="803847" y="985587"/>
            <a:ext cx="278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pertence a um grupo empresarial</a:t>
            </a:r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B74743AB-574D-4BAF-B7EF-D6DFAA048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9397851"/>
              </p:ext>
            </p:extLst>
          </p:nvPr>
        </p:nvGraphicFramePr>
        <p:xfrm>
          <a:off x="71567" y="1368115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ext Box 30">
            <a:extLst>
              <a:ext uri="{FF2B5EF4-FFF2-40B4-BE49-F238E27FC236}">
                <a16:creationId xmlns:a16="http://schemas.microsoft.com/office/drawing/2014/main" id="{2B942B90-7A1F-4F07-9DD6-401E8DCD8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183" y="3775933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graphicFrame>
        <p:nvGraphicFramePr>
          <p:cNvPr id="42" name="Gráfico 41">
            <a:extLst>
              <a:ext uri="{FF2B5EF4-FFF2-40B4-BE49-F238E27FC236}">
                <a16:creationId xmlns:a16="http://schemas.microsoft.com/office/drawing/2014/main" id="{9D5E4623-A180-45B9-BA6F-78B101391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778726"/>
              </p:ext>
            </p:extLst>
          </p:nvPr>
        </p:nvGraphicFramePr>
        <p:xfrm>
          <a:off x="6988179" y="1293562"/>
          <a:ext cx="4724260" cy="2236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 Box 42">
            <a:extLst>
              <a:ext uri="{FF2B5EF4-FFF2-40B4-BE49-F238E27FC236}">
                <a16:creationId xmlns:a16="http://schemas.microsoft.com/office/drawing/2014/main" id="{8F48176B-7894-418D-99EA-57528FFC5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027" y="2800676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DAF82F1-A9DD-46B6-BF15-1C87889718C2}"/>
              </a:ext>
            </a:extLst>
          </p:cNvPr>
          <p:cNvSpPr txBox="1">
            <a:spLocks/>
          </p:cNvSpPr>
          <p:nvPr/>
        </p:nvSpPr>
        <p:spPr>
          <a:xfrm>
            <a:off x="7574123" y="985587"/>
            <a:ext cx="4138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Empresas integradas neste grupo empresarial</a:t>
            </a:r>
          </a:p>
        </p:txBody>
      </p:sp>
      <p:sp>
        <p:nvSpPr>
          <p:cNvPr id="46" name="Text Box 30">
            <a:extLst>
              <a:ext uri="{FF2B5EF4-FFF2-40B4-BE49-F238E27FC236}">
                <a16:creationId xmlns:a16="http://schemas.microsoft.com/office/drawing/2014/main" id="{FCEFBE2B-257E-434C-AA08-2541546DB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590" y="3542398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184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44514C2C-10C5-48DD-B15E-D53CC657F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2" t="22044" r="9159" b="24156"/>
          <a:stretch/>
        </p:blipFill>
        <p:spPr>
          <a:xfrm>
            <a:off x="9700560" y="3292138"/>
            <a:ext cx="596855" cy="248294"/>
          </a:xfrm>
          <a:prstGeom prst="rect">
            <a:avLst/>
          </a:prstGeom>
        </p:spPr>
      </p:pic>
      <p:sp>
        <p:nvSpPr>
          <p:cNvPr id="48" name="Text Box 30">
            <a:extLst>
              <a:ext uri="{FF2B5EF4-FFF2-40B4-BE49-F238E27FC236}">
                <a16:creationId xmlns:a16="http://schemas.microsoft.com/office/drawing/2014/main" id="{DF719B2A-651F-4C50-81E9-CDBE2272C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3788" y="3542398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81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A3133CB-68DF-4DCC-9362-EEE777459728}"/>
              </a:ext>
            </a:extLst>
          </p:cNvPr>
          <p:cNvSpPr txBox="1">
            <a:spLocks/>
          </p:cNvSpPr>
          <p:nvPr/>
        </p:nvSpPr>
        <p:spPr>
          <a:xfrm>
            <a:off x="4062040" y="3788427"/>
            <a:ext cx="3113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é acompanhada num…</a:t>
            </a:r>
          </a:p>
        </p:txBody>
      </p:sp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BE15F4DE-8ECE-44B7-85EF-F8B55B1FB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086338"/>
              </p:ext>
            </p:extLst>
          </p:nvPr>
        </p:nvGraphicFramePr>
        <p:xfrm>
          <a:off x="3393487" y="4053274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Text Box 30">
            <a:extLst>
              <a:ext uri="{FF2B5EF4-FFF2-40B4-BE49-F238E27FC236}">
                <a16:creationId xmlns:a16="http://schemas.microsoft.com/office/drawing/2014/main" id="{5D2865BD-839E-4081-93E1-00C8076A4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103" y="646109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32158A1-740F-492B-946E-C72DF2DC01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697" y="505510"/>
            <a:ext cx="820921" cy="820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13DFB72-A2E0-466D-9408-567A2CE26FD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67" y="1964183"/>
            <a:ext cx="1085850" cy="1019175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C9828782-B1B8-48C1-AD20-A11F10F00329}"/>
              </a:ext>
            </a:extLst>
          </p:cNvPr>
          <p:cNvSpPr/>
          <p:nvPr/>
        </p:nvSpPr>
        <p:spPr>
          <a:xfrm>
            <a:off x="8088857" y="1326431"/>
            <a:ext cx="2613978" cy="4603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prstDash val="sysDash"/>
            <a:extLst>
              <a:ext uri="{C807C97D-BFC1-408E-A445-0C87EB9F89A2}">
                <ask:lineSketchStyleProps xmlns:ask="http://schemas.microsoft.com/office/drawing/2018/sketchyshapes" sd="2503218166">
                  <a:custGeom>
                    <a:avLst/>
                    <a:gdLst>
                      <a:gd name="connsiteX0" fmla="*/ 0 w 3271707"/>
                      <a:gd name="connsiteY0" fmla="*/ 0 h 418523"/>
                      <a:gd name="connsiteX1" fmla="*/ 610719 w 3271707"/>
                      <a:gd name="connsiteY1" fmla="*/ 0 h 418523"/>
                      <a:gd name="connsiteX2" fmla="*/ 1057852 w 3271707"/>
                      <a:gd name="connsiteY2" fmla="*/ 0 h 418523"/>
                      <a:gd name="connsiteX3" fmla="*/ 1668571 w 3271707"/>
                      <a:gd name="connsiteY3" fmla="*/ 0 h 418523"/>
                      <a:gd name="connsiteX4" fmla="*/ 2148421 w 3271707"/>
                      <a:gd name="connsiteY4" fmla="*/ 0 h 418523"/>
                      <a:gd name="connsiteX5" fmla="*/ 2693705 w 3271707"/>
                      <a:gd name="connsiteY5" fmla="*/ 0 h 418523"/>
                      <a:gd name="connsiteX6" fmla="*/ 3271707 w 3271707"/>
                      <a:gd name="connsiteY6" fmla="*/ 0 h 418523"/>
                      <a:gd name="connsiteX7" fmla="*/ 3271707 w 3271707"/>
                      <a:gd name="connsiteY7" fmla="*/ 418523 h 418523"/>
                      <a:gd name="connsiteX8" fmla="*/ 2824574 w 3271707"/>
                      <a:gd name="connsiteY8" fmla="*/ 418523 h 418523"/>
                      <a:gd name="connsiteX9" fmla="*/ 2312006 w 3271707"/>
                      <a:gd name="connsiteY9" fmla="*/ 418523 h 418523"/>
                      <a:gd name="connsiteX10" fmla="*/ 1701288 w 3271707"/>
                      <a:gd name="connsiteY10" fmla="*/ 418523 h 418523"/>
                      <a:gd name="connsiteX11" fmla="*/ 1123286 w 3271707"/>
                      <a:gd name="connsiteY11" fmla="*/ 418523 h 418523"/>
                      <a:gd name="connsiteX12" fmla="*/ 643436 w 3271707"/>
                      <a:gd name="connsiteY12" fmla="*/ 418523 h 418523"/>
                      <a:gd name="connsiteX13" fmla="*/ 0 w 3271707"/>
                      <a:gd name="connsiteY13" fmla="*/ 418523 h 418523"/>
                      <a:gd name="connsiteX14" fmla="*/ 0 w 3271707"/>
                      <a:gd name="connsiteY14" fmla="*/ 0 h 418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71707" h="418523" extrusionOk="0">
                        <a:moveTo>
                          <a:pt x="0" y="0"/>
                        </a:moveTo>
                        <a:cubicBezTo>
                          <a:pt x="264834" y="-72142"/>
                          <a:pt x="442124" y="19474"/>
                          <a:pt x="610719" y="0"/>
                        </a:cubicBezTo>
                        <a:cubicBezTo>
                          <a:pt x="779314" y="-19474"/>
                          <a:pt x="868842" y="49891"/>
                          <a:pt x="1057852" y="0"/>
                        </a:cubicBezTo>
                        <a:cubicBezTo>
                          <a:pt x="1246862" y="-49891"/>
                          <a:pt x="1543560" y="64427"/>
                          <a:pt x="1668571" y="0"/>
                        </a:cubicBezTo>
                        <a:cubicBezTo>
                          <a:pt x="1793582" y="-64427"/>
                          <a:pt x="2000681" y="50307"/>
                          <a:pt x="2148421" y="0"/>
                        </a:cubicBezTo>
                        <a:cubicBezTo>
                          <a:pt x="2296161" y="-50307"/>
                          <a:pt x="2569859" y="13851"/>
                          <a:pt x="2693705" y="0"/>
                        </a:cubicBezTo>
                        <a:cubicBezTo>
                          <a:pt x="2817551" y="-13851"/>
                          <a:pt x="3120871" y="10470"/>
                          <a:pt x="3271707" y="0"/>
                        </a:cubicBezTo>
                        <a:cubicBezTo>
                          <a:pt x="3309230" y="118740"/>
                          <a:pt x="3260333" y="219988"/>
                          <a:pt x="3271707" y="418523"/>
                        </a:cubicBezTo>
                        <a:cubicBezTo>
                          <a:pt x="3103748" y="442475"/>
                          <a:pt x="3014983" y="406024"/>
                          <a:pt x="2824574" y="418523"/>
                        </a:cubicBezTo>
                        <a:cubicBezTo>
                          <a:pt x="2634165" y="431022"/>
                          <a:pt x="2514108" y="357065"/>
                          <a:pt x="2312006" y="418523"/>
                        </a:cubicBezTo>
                        <a:cubicBezTo>
                          <a:pt x="2109904" y="479981"/>
                          <a:pt x="1942738" y="388315"/>
                          <a:pt x="1701288" y="418523"/>
                        </a:cubicBezTo>
                        <a:cubicBezTo>
                          <a:pt x="1459838" y="448731"/>
                          <a:pt x="1396089" y="368622"/>
                          <a:pt x="1123286" y="418523"/>
                        </a:cubicBezTo>
                        <a:cubicBezTo>
                          <a:pt x="850483" y="468424"/>
                          <a:pt x="867299" y="395497"/>
                          <a:pt x="643436" y="418523"/>
                        </a:cubicBezTo>
                        <a:cubicBezTo>
                          <a:pt x="419573" y="441549"/>
                          <a:pt x="305393" y="406462"/>
                          <a:pt x="0" y="418523"/>
                        </a:cubicBezTo>
                        <a:cubicBezTo>
                          <a:pt x="-38956" y="246827"/>
                          <a:pt x="27668" y="1145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E893DDC9-2406-4163-88A7-E13ACE38C0EE}"/>
              </a:ext>
            </a:extLst>
          </p:cNvPr>
          <p:cNvSpPr txBox="1">
            <a:spLocks/>
          </p:cNvSpPr>
          <p:nvPr/>
        </p:nvSpPr>
        <p:spPr>
          <a:xfrm>
            <a:off x="7912149" y="1398422"/>
            <a:ext cx="1865686" cy="304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800"/>
              </a:lnSpc>
            </a:pPr>
            <a:r>
              <a:rPr lang="pt-PT" sz="1200" b="1" dirty="0">
                <a:latin typeface="Zilla Slab SemiBold" pitchFamily="2" charset="0"/>
                <a:ea typeface="Zilla Slab SemiBold" pitchFamily="2" charset="0"/>
                <a:cs typeface="Poppins SemiBold" panose="02000000000000000000" pitchFamily="2" charset="0"/>
              </a:rPr>
              <a:t>Nº medio empresas*</a:t>
            </a: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A6F4ED50-442C-4C25-8684-6001C1D4B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798" y="3757649"/>
            <a:ext cx="39469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Bef>
                <a:spcPct val="50000"/>
              </a:spcBef>
              <a:defRPr sz="900" u="none" baseline="0">
                <a:latin typeface="Lato" panose="020F0502020204030203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/>
              <a:t>*Número medio de empresas calculado com base nas indicações numéricas dadas pelas empresas entrevistadas.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9351EBC-D4D6-A894-9283-0891F52999E3}"/>
              </a:ext>
            </a:extLst>
          </p:cNvPr>
          <p:cNvGrpSpPr/>
          <p:nvPr/>
        </p:nvGrpSpPr>
        <p:grpSpPr>
          <a:xfrm>
            <a:off x="3701615" y="2421640"/>
            <a:ext cx="559769" cy="416396"/>
            <a:chOff x="3666779" y="2560978"/>
            <a:chExt cx="559769" cy="416396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070A1202-FDF1-4B8E-A36F-271288AC454C}"/>
                </a:ext>
              </a:extLst>
            </p:cNvPr>
            <p:cNvSpPr txBox="1"/>
            <p:nvPr/>
          </p:nvSpPr>
          <p:spPr>
            <a:xfrm>
              <a:off x="3666779" y="2560978"/>
              <a:ext cx="559769" cy="416396"/>
            </a:xfrm>
            <a:prstGeom prst="rect">
              <a:avLst/>
            </a:prstGeom>
            <a:solidFill>
              <a:srgbClr val="FF9966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endParaRPr lang="pt-PT" sz="1053" b="1" dirty="0">
                <a:solidFill>
                  <a:schemeClr val="bg1"/>
                </a:solidFill>
              </a:endParaRPr>
            </a:p>
            <a:p>
              <a:r>
                <a:rPr lang="pt-PT" sz="1053" b="1" dirty="0">
                  <a:solidFill>
                    <a:schemeClr val="bg1"/>
                  </a:solidFill>
                </a:rPr>
                <a:t>31,0%</a:t>
              </a:r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30A822D-EDCB-461E-ABD9-315D19EB3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22" t="22044" r="9159" b="24156"/>
            <a:stretch/>
          </p:blipFill>
          <p:spPr>
            <a:xfrm>
              <a:off x="3709830" y="2573877"/>
              <a:ext cx="448425" cy="186547"/>
            </a:xfrm>
            <a:prstGeom prst="rect">
              <a:avLst/>
            </a:prstGeom>
          </p:spPr>
        </p:pic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DAE8E9F-2078-29A5-D507-DFD0061E7192}"/>
              </a:ext>
            </a:extLst>
          </p:cNvPr>
          <p:cNvSpPr txBox="1"/>
          <p:nvPr/>
        </p:nvSpPr>
        <p:spPr>
          <a:xfrm>
            <a:off x="9777835" y="1413086"/>
            <a:ext cx="34657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25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DB59468-B0E6-10D9-9907-2576EAA5C1F5}"/>
              </a:ext>
            </a:extLst>
          </p:cNvPr>
          <p:cNvSpPr txBox="1"/>
          <p:nvPr/>
        </p:nvSpPr>
        <p:spPr>
          <a:xfrm>
            <a:off x="10199806" y="1413086"/>
            <a:ext cx="327334" cy="276999"/>
          </a:xfrm>
          <a:prstGeom prst="rect">
            <a:avLst/>
          </a:prstGeom>
          <a:solidFill>
            <a:srgbClr val="FF9966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Zilla Slab SemiBold" pitchFamily="2" charset="0"/>
                <a:ea typeface="Zilla Slab SemiBold" pitchFamily="2" charset="0"/>
              </a:rPr>
              <a:t>16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580C83A-55AF-FE8D-9880-4441ADE67BF5}"/>
              </a:ext>
            </a:extLst>
          </p:cNvPr>
          <p:cNvGrpSpPr/>
          <p:nvPr/>
        </p:nvGrpSpPr>
        <p:grpSpPr>
          <a:xfrm>
            <a:off x="6751860" y="4711994"/>
            <a:ext cx="559769" cy="416396"/>
            <a:chOff x="3666779" y="2560978"/>
            <a:chExt cx="559769" cy="41639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68EF3D0-8C9D-DD97-800B-178AC0104494}"/>
                </a:ext>
              </a:extLst>
            </p:cNvPr>
            <p:cNvSpPr txBox="1"/>
            <p:nvPr/>
          </p:nvSpPr>
          <p:spPr>
            <a:xfrm>
              <a:off x="3666779" y="2560978"/>
              <a:ext cx="559769" cy="416396"/>
            </a:xfrm>
            <a:prstGeom prst="rect">
              <a:avLst/>
            </a:prstGeom>
            <a:solidFill>
              <a:srgbClr val="FF9966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endParaRPr lang="pt-PT" sz="1053" b="1" dirty="0">
                <a:solidFill>
                  <a:schemeClr val="bg1"/>
                </a:solidFill>
              </a:endParaRPr>
            </a:p>
            <a:p>
              <a:r>
                <a:rPr lang="pt-PT" sz="1053" b="1" dirty="0">
                  <a:solidFill>
                    <a:schemeClr val="bg1"/>
                  </a:solidFill>
                </a:rPr>
                <a:t>17,6%</a:t>
              </a: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17087F9-E505-2113-534B-636FCC30A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22" t="22044" r="9159" b="24156"/>
            <a:stretch/>
          </p:blipFill>
          <p:spPr>
            <a:xfrm>
              <a:off x="3709830" y="2573877"/>
              <a:ext cx="448425" cy="186547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26C6532-B76D-55C4-F09D-875A1901A95F}"/>
              </a:ext>
            </a:extLst>
          </p:cNvPr>
          <p:cNvGrpSpPr/>
          <p:nvPr/>
        </p:nvGrpSpPr>
        <p:grpSpPr>
          <a:xfrm>
            <a:off x="3198282" y="5730897"/>
            <a:ext cx="559769" cy="416396"/>
            <a:chOff x="3666779" y="2560978"/>
            <a:chExt cx="559769" cy="416396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B53C561-EC36-B4EF-79B0-A8AAFB960F2A}"/>
                </a:ext>
              </a:extLst>
            </p:cNvPr>
            <p:cNvSpPr txBox="1"/>
            <p:nvPr/>
          </p:nvSpPr>
          <p:spPr>
            <a:xfrm>
              <a:off x="3666779" y="2560978"/>
              <a:ext cx="559769" cy="416396"/>
            </a:xfrm>
            <a:prstGeom prst="rect">
              <a:avLst/>
            </a:prstGeom>
            <a:solidFill>
              <a:srgbClr val="FF9966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endParaRPr lang="pt-PT" sz="1053" b="1" dirty="0">
                <a:solidFill>
                  <a:schemeClr val="bg1"/>
                </a:solidFill>
              </a:endParaRPr>
            </a:p>
            <a:p>
              <a:r>
                <a:rPr lang="pt-PT" sz="1053" b="1" dirty="0">
                  <a:solidFill>
                    <a:schemeClr val="bg1"/>
                  </a:solidFill>
                </a:rPr>
                <a:t>77,4%</a:t>
              </a: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1810C1E-61DD-B104-0671-917373CB4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22" t="22044" r="9159" b="24156"/>
            <a:stretch/>
          </p:blipFill>
          <p:spPr>
            <a:xfrm>
              <a:off x="3709830" y="2573877"/>
              <a:ext cx="448425" cy="186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4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4BB6DA-C625-4876-923A-05C489F59A28}"/>
              </a:ext>
            </a:extLst>
          </p:cNvPr>
          <p:cNvSpPr txBox="1">
            <a:spLocks/>
          </p:cNvSpPr>
          <p:nvPr/>
        </p:nvSpPr>
        <p:spPr>
          <a:xfrm>
            <a:off x="4430923" y="743657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Razões porque a empresa tem um cartão…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11" name="1 Objeto">
            <a:extLst>
              <a:ext uri="{FF2B5EF4-FFF2-40B4-BE49-F238E27FC236}">
                <a16:creationId xmlns:a16="http://schemas.microsoft.com/office/drawing/2014/main" id="{6C1CFB9F-8AC9-43CA-B714-A1D8C3C427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93192" y="1807542"/>
          <a:ext cx="6601967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Box 42">
            <a:extLst>
              <a:ext uri="{FF2B5EF4-FFF2-40B4-BE49-F238E27FC236}">
                <a16:creationId xmlns:a16="http://schemas.microsoft.com/office/drawing/2014/main" id="{E263C523-B438-4E1C-A202-1270A7360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441" y="169213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14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669C65F0-7650-4678-B028-5B340EEB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5" y="536874"/>
            <a:ext cx="1064967" cy="10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55128D73-82E2-0A8F-FCB6-F7F317A72F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0260" y="1807542"/>
          <a:ext cx="6601967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 Box 42">
            <a:extLst>
              <a:ext uri="{FF2B5EF4-FFF2-40B4-BE49-F238E27FC236}">
                <a16:creationId xmlns:a16="http://schemas.microsoft.com/office/drawing/2014/main" id="{5499B1BE-CC70-B650-32D4-F0DE98A37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0893" y="1692131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539076-3C98-863B-4EB7-EFC81763783B}"/>
              </a:ext>
            </a:extLst>
          </p:cNvPr>
          <p:cNvSpPr txBox="1">
            <a:spLocks/>
          </p:cNvSpPr>
          <p:nvPr/>
        </p:nvSpPr>
        <p:spPr>
          <a:xfrm>
            <a:off x="10026568" y="1505875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...pré-pagos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6922A3-7B00-8177-E948-BDCD26C244F5}"/>
              </a:ext>
            </a:extLst>
          </p:cNvPr>
          <p:cNvSpPr txBox="1">
            <a:spLocks/>
          </p:cNvSpPr>
          <p:nvPr/>
        </p:nvSpPr>
        <p:spPr>
          <a:xfrm>
            <a:off x="4213054" y="1505875"/>
            <a:ext cx="1386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...de depósitos</a:t>
            </a:r>
          </a:p>
        </p:txBody>
      </p:sp>
      <p:sp>
        <p:nvSpPr>
          <p:cNvPr id="18" name="Text Box 30">
            <a:extLst>
              <a:ext uri="{FF2B5EF4-FFF2-40B4-BE49-F238E27FC236}">
                <a16:creationId xmlns:a16="http://schemas.microsoft.com/office/drawing/2014/main" id="{6826F749-A7F8-908D-8304-A52FDADBE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0255"/>
            <a:ext cx="4933066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900" dirty="0">
                <a:latin typeface="Lato" panose="020F0502020204030203" pitchFamily="34" charset="0"/>
              </a:rPr>
              <a:t>Os motivos do cartão </a:t>
            </a:r>
            <a:r>
              <a:rPr lang="pt-BR" sz="900" dirty="0" err="1">
                <a:latin typeface="Lato" panose="020F0502020204030203" pitchFamily="34" charset="0"/>
              </a:rPr>
              <a:t>multiacesso</a:t>
            </a:r>
            <a:r>
              <a:rPr lang="pt-BR" sz="900" dirty="0">
                <a:latin typeface="Lato" panose="020F0502020204030203" pitchFamily="34" charset="0"/>
              </a:rPr>
              <a:t> não são analisados ​​devido à sua pequena base amostral.</a:t>
            </a:r>
            <a:endParaRPr lang="pt-PT" sz="900" dirty="0">
              <a:latin typeface="Lato" panose="020F0502020204030203" pitchFamily="34" charset="0"/>
            </a:endParaRPr>
          </a:p>
        </p:txBody>
      </p:sp>
      <p:sp>
        <p:nvSpPr>
          <p:cNvPr id="13" name="Text Box 30">
            <a:extLst>
              <a:ext uri="{FF2B5EF4-FFF2-40B4-BE49-F238E27FC236}">
                <a16:creationId xmlns:a16="http://schemas.microsoft.com/office/drawing/2014/main" id="{7800DF7A-9124-4460-970F-84AE439CF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117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74</a:t>
            </a:r>
          </a:p>
        </p:txBody>
      </p:sp>
      <p:sp>
        <p:nvSpPr>
          <p:cNvPr id="20" name="Text Box 30">
            <a:extLst>
              <a:ext uri="{FF2B5EF4-FFF2-40B4-BE49-F238E27FC236}">
                <a16:creationId xmlns:a16="http://schemas.microsoft.com/office/drawing/2014/main" id="{2280FEC5-2E75-9454-7A2E-BF03D0FE9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457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113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D4330AD2-BA7D-3D26-23ED-5DC8865D95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156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62</a:t>
            </a:r>
          </a:p>
        </p:txBody>
      </p:sp>
      <p:sp>
        <p:nvSpPr>
          <p:cNvPr id="24" name="Text Box 30">
            <a:extLst>
              <a:ext uri="{FF2B5EF4-FFF2-40B4-BE49-F238E27FC236}">
                <a16:creationId xmlns:a16="http://schemas.microsoft.com/office/drawing/2014/main" id="{196C2837-34EB-FFBE-9CAF-EAB3772CC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90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104</a:t>
            </a:r>
          </a:p>
        </p:txBody>
      </p:sp>
    </p:spTree>
    <p:extLst>
      <p:ext uri="{BB962C8B-B14F-4D97-AF65-F5344CB8AC3E}">
        <p14:creationId xmlns:p14="http://schemas.microsoft.com/office/powerpoint/2010/main" val="232889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4BB6DA-C625-4876-923A-05C489F59A28}"/>
              </a:ext>
            </a:extLst>
          </p:cNvPr>
          <p:cNvSpPr txBox="1">
            <a:spLocks/>
          </p:cNvSpPr>
          <p:nvPr/>
        </p:nvSpPr>
        <p:spPr>
          <a:xfrm>
            <a:off x="4873807" y="758080"/>
            <a:ext cx="541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Tipo de despesas que são pagas com cartão…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71E6EF8-ECD8-4321-8325-5061F95BA4C6}"/>
              </a:ext>
            </a:extLst>
          </p:cNvPr>
          <p:cNvSpPr txBox="1">
            <a:spLocks/>
          </p:cNvSpPr>
          <p:nvPr/>
        </p:nvSpPr>
        <p:spPr>
          <a:xfrm>
            <a:off x="9542643" y="1505875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...de débito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7D59DA4-AED8-4263-A942-1958E4744CC4}"/>
              </a:ext>
            </a:extLst>
          </p:cNvPr>
          <p:cNvSpPr txBox="1">
            <a:spLocks/>
          </p:cNvSpPr>
          <p:nvPr/>
        </p:nvSpPr>
        <p:spPr>
          <a:xfrm>
            <a:off x="3489909" y="1505875"/>
            <a:ext cx="123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...de crédito</a:t>
            </a:r>
          </a:p>
        </p:txBody>
      </p:sp>
      <p:pic>
        <p:nvPicPr>
          <p:cNvPr id="14" name="Picture 6" descr="banner-ventajas-tarjetas">
            <a:extLst>
              <a:ext uri="{FF2B5EF4-FFF2-40B4-BE49-F238E27FC236}">
                <a16:creationId xmlns:a16="http://schemas.microsoft.com/office/drawing/2014/main" id="{3BA2AFDA-D0C4-42C9-B428-4C1B1312F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58" y="422571"/>
            <a:ext cx="848301" cy="84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graphicFrame>
        <p:nvGraphicFramePr>
          <p:cNvPr id="13" name="1 Objeto">
            <a:extLst>
              <a:ext uri="{FF2B5EF4-FFF2-40B4-BE49-F238E27FC236}">
                <a16:creationId xmlns:a16="http://schemas.microsoft.com/office/drawing/2014/main" id="{E29FA571-ADC1-D78B-2B4A-CCDD55D89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156430"/>
              </p:ext>
            </p:extLst>
          </p:nvPr>
        </p:nvGraphicFramePr>
        <p:xfrm>
          <a:off x="259424" y="1807542"/>
          <a:ext cx="5528701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 Box 42">
            <a:extLst>
              <a:ext uri="{FF2B5EF4-FFF2-40B4-BE49-F238E27FC236}">
                <a16:creationId xmlns:a16="http://schemas.microsoft.com/office/drawing/2014/main" id="{16FA9E05-B7C4-1765-FB3B-0F6A7ECC1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734" y="183147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24" name="Text Box 30">
            <a:extLst>
              <a:ext uri="{FF2B5EF4-FFF2-40B4-BE49-F238E27FC236}">
                <a16:creationId xmlns:a16="http://schemas.microsoft.com/office/drawing/2014/main" id="{82D3CBBA-6F71-0396-DAC3-7E5EB0A1B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256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267</a:t>
            </a:r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AB193A21-9DD9-A941-A02C-FDC2C8CA3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034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403</a:t>
            </a:r>
          </a:p>
        </p:txBody>
      </p:sp>
      <p:graphicFrame>
        <p:nvGraphicFramePr>
          <p:cNvPr id="6" name="1 Objeto">
            <a:extLst>
              <a:ext uri="{FF2B5EF4-FFF2-40B4-BE49-F238E27FC236}">
                <a16:creationId xmlns:a16="http://schemas.microsoft.com/office/drawing/2014/main" id="{79167885-B94C-C519-A6A8-B3F1652BE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6127"/>
              </p:ext>
            </p:extLst>
          </p:nvPr>
        </p:nvGraphicFramePr>
        <p:xfrm>
          <a:off x="6297107" y="1807542"/>
          <a:ext cx="5528701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 Box 42">
            <a:extLst>
              <a:ext uri="{FF2B5EF4-FFF2-40B4-BE49-F238E27FC236}">
                <a16:creationId xmlns:a16="http://schemas.microsoft.com/office/drawing/2014/main" id="{1B421924-58BE-BA45-DA58-90C1AEBAA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417" y="1831470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8" name="Text Box 30">
            <a:extLst>
              <a:ext uri="{FF2B5EF4-FFF2-40B4-BE49-F238E27FC236}">
                <a16:creationId xmlns:a16="http://schemas.microsoft.com/office/drawing/2014/main" id="{99735D29-3C48-88E9-ED65-105806EF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939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245</a:t>
            </a:r>
          </a:p>
        </p:txBody>
      </p:sp>
      <p:sp>
        <p:nvSpPr>
          <p:cNvPr id="10" name="Text Box 30">
            <a:extLst>
              <a:ext uri="{FF2B5EF4-FFF2-40B4-BE49-F238E27FC236}">
                <a16:creationId xmlns:a16="http://schemas.microsoft.com/office/drawing/2014/main" id="{A2FAF541-EEEC-B058-E351-7557C10B0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032" y="5998932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376</a:t>
            </a:r>
          </a:p>
        </p:txBody>
      </p:sp>
    </p:spTree>
    <p:extLst>
      <p:ext uri="{BB962C8B-B14F-4D97-AF65-F5344CB8AC3E}">
        <p14:creationId xmlns:p14="http://schemas.microsoft.com/office/powerpoint/2010/main" val="10215109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A369DC3F-06DB-4A00-BDE2-1619A1092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28804"/>
              </p:ext>
            </p:extLst>
          </p:nvPr>
        </p:nvGraphicFramePr>
        <p:xfrm>
          <a:off x="1367560" y="1052192"/>
          <a:ext cx="9456880" cy="24556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96528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87204171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4073310633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3894047939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163015986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367852007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255436012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s-E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b">
                    <a:solidFill>
                      <a:srgbClr val="B1DDC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</a:rPr>
                        <a:t>MERCADO</a:t>
                      </a:r>
                      <a:endParaRPr lang="es-E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D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50" b="0" i="0" strike="noStrike" baseline="0" noProof="0" dirty="0">
                        <a:latin typeface="+mn-lt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2713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Viagens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30,7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61,6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34,9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69,6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22,9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63,1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25,3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58,0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51,6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59,2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18,3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58,4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223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Outras despesas de representação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34,8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58,0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45,1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59,4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49,4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57,9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40,6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53,3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31,1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61,9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57,2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60,8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1135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Comidas/restaurantes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29,9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54,7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32,7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59,9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17,8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59,6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30,4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46,9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40,4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037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Alojamentos/hotéis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27,5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54,0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32,5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59,7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58,7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29,4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47,9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40,9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50,9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16,7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55,2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37036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Gasolina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22,6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45,9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49,8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8,0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53,5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28,0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38,9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28,6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42,2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19,2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43,7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71185"/>
                  </a:ext>
                </a:extLst>
              </a:tr>
              <a:tr h="2943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Compras de material para a empresa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1" noProof="0" dirty="0">
                          <a:solidFill>
                            <a:schemeClr val="tx1"/>
                          </a:solidFill>
                          <a:latin typeface="+mn-lt"/>
                        </a:rPr>
                        <a:t>26,1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36,4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37,4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23,6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28,1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28,7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41,6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12,0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48,0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874518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Bases: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403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108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40*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73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60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57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55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63547"/>
                  </a:ext>
                </a:extLst>
              </a:tr>
            </a:tbl>
          </a:graphicData>
        </a:graphic>
      </p:graphicFrame>
      <p:pic>
        <p:nvPicPr>
          <p:cNvPr id="10" name="Picture 2" descr="Ashokas Vision ist eine Welt, in der jede*r ein Changemaker Sein kann: |  Ashoka | Everyone a Changemaker">
            <a:extLst>
              <a:ext uri="{FF2B5EF4-FFF2-40B4-BE49-F238E27FC236}">
                <a16:creationId xmlns:a16="http://schemas.microsoft.com/office/drawing/2014/main" id="{21B67C6C-C771-404A-AD25-866F6874F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775" y="481298"/>
            <a:ext cx="880138" cy="84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18" name="Picture 2" descr="Homepage">
            <a:extLst>
              <a:ext uri="{FF2B5EF4-FFF2-40B4-BE49-F238E27FC236}">
                <a16:creationId xmlns:a16="http://schemas.microsoft.com/office/drawing/2014/main" id="{CA234219-20EA-4697-812B-3C988952E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942184" y="1156273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96320E35-834A-401A-BB5F-410FD207C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106242" y="1161311"/>
            <a:ext cx="1090190" cy="195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8" descr="Comunicado">
            <a:extLst>
              <a:ext uri="{FF2B5EF4-FFF2-40B4-BE49-F238E27FC236}">
                <a16:creationId xmlns:a16="http://schemas.microsoft.com/office/drawing/2014/main" id="{435C5893-4094-4A5F-9EE7-7147FAE8F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597904" y="1080510"/>
            <a:ext cx="441591" cy="371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10" descr="Tarjetas de crédito Visa Classic y Oro de Novo Banco">
            <a:extLst>
              <a:ext uri="{FF2B5EF4-FFF2-40B4-BE49-F238E27FC236}">
                <a16:creationId xmlns:a16="http://schemas.microsoft.com/office/drawing/2014/main" id="{CE2198AF-44C9-408C-A1CC-0419C3BF3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683352" y="1156273"/>
            <a:ext cx="1110870" cy="186880"/>
          </a:xfrm>
          <a:prstGeom prst="rect">
            <a:avLst/>
          </a:prstGeom>
          <a:noFill/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2AC53DED-4933-48C6-9444-41174DA7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86" y="1915456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2">
            <a:extLst>
              <a:ext uri="{FF2B5EF4-FFF2-40B4-BE49-F238E27FC236}">
                <a16:creationId xmlns:a16="http://schemas.microsoft.com/office/drawing/2014/main" id="{48885A8D-D76B-47A6-9848-5363B774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12" y="6574068"/>
            <a:ext cx="323784" cy="16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19">
            <a:extLst>
              <a:ext uri="{FF2B5EF4-FFF2-40B4-BE49-F238E27FC236}">
                <a16:creationId xmlns:a16="http://schemas.microsoft.com/office/drawing/2014/main" id="{3A660C4E-586A-4CA4-A16B-0CB50BE93EE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29706" y="6550250"/>
            <a:ext cx="3402849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BR" dirty="0">
                <a:latin typeface="Lato" panose="020F0502020204030203"/>
              </a:rPr>
              <a:t>O banco com o maior valor para cada motivo é destacado.</a:t>
            </a:r>
            <a:endParaRPr lang="pt-PT" dirty="0">
              <a:latin typeface="Lato" panose="020F0502020204030203"/>
            </a:endParaRPr>
          </a:p>
        </p:txBody>
      </p:sp>
      <p:pic>
        <p:nvPicPr>
          <p:cNvPr id="42" name="Imagen 2">
            <a:extLst>
              <a:ext uri="{FF2B5EF4-FFF2-40B4-BE49-F238E27FC236}">
                <a16:creationId xmlns:a16="http://schemas.microsoft.com/office/drawing/2014/main" id="{D1218A65-9B02-4279-AE41-C5A0DA36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06" y="1673319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 Box 30">
            <a:extLst>
              <a:ext uri="{FF2B5EF4-FFF2-40B4-BE49-F238E27FC236}">
                <a16:creationId xmlns:a16="http://schemas.microsoft.com/office/drawing/2014/main" id="{1B420BBB-3262-4A99-AC2F-F798D363D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476" y="6590119"/>
            <a:ext cx="4792795" cy="2308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PT" sz="900" dirty="0">
                <a:solidFill>
                  <a:schemeClr val="bg1"/>
                </a:solidFill>
                <a:latin typeface="Lato" panose="020F0502020204030203" pitchFamily="34" charset="0"/>
              </a:rPr>
              <a:t>*</a:t>
            </a:r>
            <a:r>
              <a:rPr lang="pt-PT" sz="900" dirty="0">
                <a:latin typeface="Lato" panose="020F0502020204030203" pitchFamily="34" charset="0"/>
              </a:rPr>
              <a:t>*</a:t>
            </a:r>
            <a:r>
              <a:rPr lang="pt-BR" sz="900" dirty="0">
                <a:latin typeface="Lato" panose="020F0502020204030203" pitchFamily="34" charset="0"/>
              </a:rPr>
              <a:t>Os dados devem ser tomados como referência devido à sua pequena base amostral.</a:t>
            </a:r>
          </a:p>
        </p:txBody>
      </p:sp>
      <p:graphicFrame>
        <p:nvGraphicFramePr>
          <p:cNvPr id="58" name="Tabla 57">
            <a:extLst>
              <a:ext uri="{FF2B5EF4-FFF2-40B4-BE49-F238E27FC236}">
                <a16:creationId xmlns:a16="http://schemas.microsoft.com/office/drawing/2014/main" id="{E7B692C6-6405-53DF-6E8D-34183E731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56843"/>
              </p:ext>
            </p:extLst>
          </p:nvPr>
        </p:nvGraphicFramePr>
        <p:xfrm>
          <a:off x="1367560" y="4032298"/>
          <a:ext cx="9456880" cy="24985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96528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87204171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4073310633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3894047939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163015986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367852007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  <a:gridCol w="596696">
                  <a:extLst>
                    <a:ext uri="{9D8B030D-6E8A-4147-A177-3AD203B41FA5}">
                      <a16:colId xmlns:a16="http://schemas.microsoft.com/office/drawing/2014/main" val="2255436012"/>
                    </a:ext>
                  </a:extLst>
                </a:gridCol>
              </a:tblGrid>
              <a:tr h="42397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es-ES" sz="1200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</a:rPr>
                        <a:t>MERCADO</a:t>
                      </a:r>
                      <a:endParaRPr lang="es-ES" sz="14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D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50" b="0" i="0" strike="noStrike" baseline="0" noProof="0" dirty="0">
                        <a:latin typeface="+mn-lt"/>
                      </a:endParaRPr>
                    </a:p>
                  </a:txBody>
                  <a:tcPr marL="44450" marR="4445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+mn-lt"/>
                        </a:rPr>
                        <a:t>2022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32713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Outras despesas de representação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29,4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37,5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28,9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30,0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56,4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38,3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47,9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43,0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2722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Comidas/restaurantes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30,9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49,2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42,9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51,6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23,3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53,7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30,8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38,4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46,1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19,8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611354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Compras de material para a empresa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34,5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5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48,0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39,4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46,8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43,2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62,5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25,0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42,1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35,1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39,2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50,1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50,5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680377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Gasolina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25,8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40,0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34,6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41,4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16,6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56,5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21,9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36,8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38,3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34,0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671185"/>
                  </a:ext>
                </a:extLst>
              </a:tr>
              <a:tr h="2943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Viagens</a:t>
                      </a:r>
                    </a:p>
                  </a:txBody>
                  <a:tcPr marL="44450" marR="44450" marT="0" marB="0"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25,0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36,8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47,9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24,2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13,7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42,0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37,4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31,1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15,9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4F2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874518"/>
                  </a:ext>
                </a:extLst>
              </a:tr>
              <a:tr h="29433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Alojamentos/hotéis</a:t>
                      </a:r>
                    </a:p>
                  </a:txBody>
                  <a:tcPr marL="44450" marR="44450" marT="0" marB="0"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chemeClr val="tx1"/>
                          </a:solidFill>
                          <a:latin typeface="+mn-lt"/>
                        </a:rPr>
                        <a:t>23,8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36,4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36,7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33,0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16,6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43,7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13,5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43,8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37,3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32,0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</a:rPr>
                        <a:t>17,4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30,8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953833"/>
                  </a:ext>
                </a:extLst>
              </a:tr>
              <a:tr h="22800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900" b="0" kern="12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Bases:</a:t>
                      </a:r>
                      <a:endParaRPr lang="pt-PT" sz="900" b="0" kern="1200" noProof="0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245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376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48*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81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57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58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45*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64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39*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56</a:t>
                      </a:r>
                      <a:endParaRPr lang="es-ES" sz="9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263547"/>
                  </a:ext>
                </a:extLst>
              </a:tr>
            </a:tbl>
          </a:graphicData>
        </a:graphic>
      </p:graphicFrame>
      <p:pic>
        <p:nvPicPr>
          <p:cNvPr id="60" name="Picture 2" descr="Homepage">
            <a:extLst>
              <a:ext uri="{FF2B5EF4-FFF2-40B4-BE49-F238E27FC236}">
                <a16:creationId xmlns:a16="http://schemas.microsoft.com/office/drawing/2014/main" id="{75D696BE-C67E-D0EC-2470-98B3F8D00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4942184" y="413637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609802C8-DEC2-3A88-342F-7BBD83AF8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106242" y="4141417"/>
            <a:ext cx="1090190" cy="1957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2" name="Picture 8" descr="Comunicado">
            <a:extLst>
              <a:ext uri="{FF2B5EF4-FFF2-40B4-BE49-F238E27FC236}">
                <a16:creationId xmlns:a16="http://schemas.microsoft.com/office/drawing/2014/main" id="{823111DE-FC82-DFA8-9724-FF55C4C7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597904" y="4060616"/>
            <a:ext cx="441591" cy="371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10" descr="Tarjetas de crédito Visa Classic y Oro de Novo Banco">
            <a:extLst>
              <a:ext uri="{FF2B5EF4-FFF2-40B4-BE49-F238E27FC236}">
                <a16:creationId xmlns:a16="http://schemas.microsoft.com/office/drawing/2014/main" id="{AC97B82D-DAC8-DD11-586B-A073D6FB2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683352" y="4136379"/>
            <a:ext cx="1110870" cy="186880"/>
          </a:xfrm>
          <a:prstGeom prst="rect">
            <a:avLst/>
          </a:prstGeom>
          <a:noFill/>
        </p:spPr>
      </p:pic>
      <p:pic>
        <p:nvPicPr>
          <p:cNvPr id="66" name="Imagen 2">
            <a:extLst>
              <a:ext uri="{FF2B5EF4-FFF2-40B4-BE49-F238E27FC236}">
                <a16:creationId xmlns:a16="http://schemas.microsoft.com/office/drawing/2014/main" id="{F05A6668-123D-501B-7FDC-247F73BD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1986" y="4299033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Imagen 2">
            <a:extLst>
              <a:ext uri="{FF2B5EF4-FFF2-40B4-BE49-F238E27FC236}">
                <a16:creationId xmlns:a16="http://schemas.microsoft.com/office/drawing/2014/main" id="{8555D14C-1A6E-E398-BB85-579AFC87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242" y="4647554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6BECD3A0-7A98-7B17-058A-1C5C66D8FBE4}"/>
              </a:ext>
            </a:extLst>
          </p:cNvPr>
          <p:cNvSpPr txBox="1">
            <a:spLocks/>
          </p:cNvSpPr>
          <p:nvPr/>
        </p:nvSpPr>
        <p:spPr>
          <a:xfrm>
            <a:off x="4201634" y="637785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Tipo de despesas que são pagas com </a:t>
            </a:r>
            <a:r>
              <a:rPr lang="pt-PT" sz="20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crédito</a:t>
            </a:r>
            <a:endParaRPr lang="pt-PT" sz="16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DAC7A85-9FFE-505F-607B-F08DC30F98A6}"/>
              </a:ext>
            </a:extLst>
          </p:cNvPr>
          <p:cNvSpPr txBox="1">
            <a:spLocks/>
          </p:cNvSpPr>
          <p:nvPr/>
        </p:nvSpPr>
        <p:spPr>
          <a:xfrm>
            <a:off x="4412640" y="3621136"/>
            <a:ext cx="5290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Tipo de despesas que são pagas com </a:t>
            </a:r>
            <a:r>
              <a:rPr lang="pt-PT" sz="20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cartão de débito</a:t>
            </a:r>
            <a:endParaRPr lang="pt-PT" sz="1600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D557A0E3-E517-F090-6784-C96D27BAC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692021" y="1109381"/>
            <a:ext cx="709072" cy="30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A0541611-CAA5-0574-BB68-AA9C846C2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699612" y="4084098"/>
            <a:ext cx="709072" cy="30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0B9AE31-0942-82FE-4076-40AEA521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06" y="2181264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7134759-53D6-6395-3D83-A039696B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84" y="2181264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E429B5-20C4-B791-8188-E66AC3E5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06" y="2429228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762510-44A4-ECAF-80BD-B1CADDCA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84" y="2679581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B8ED52-349E-B95B-25BC-D4D44EFB7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337" y="2952132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2373FF-7D7E-A05F-13EE-08A3A8D11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99" y="4652427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0CA1BB-EAF1-3351-52A8-DEC2E48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99" y="4896360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3D35C1A-E8D5-064A-DD44-B6FBAACA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84" y="5157616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193DFB-E4FD-1FE9-B109-41339089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84" y="5416093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B76C80B-06E6-5D60-43AD-BB95A8AB3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120" y="5675092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89C7E1B-4FAB-7F2C-8C2E-704B68F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384" y="5984081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48CFEF-51A9-93B6-43B6-2E1D6D89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99" y="5984081"/>
            <a:ext cx="644848" cy="34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693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51221A-48D2-495F-BE06-7779BEC86E0A}"/>
              </a:ext>
            </a:extLst>
          </p:cNvPr>
          <p:cNvSpPr txBox="1">
            <a:spLocks/>
          </p:cNvSpPr>
          <p:nvPr/>
        </p:nvSpPr>
        <p:spPr>
          <a:xfrm>
            <a:off x="1293978" y="1119703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algum seguro contratado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0102332-DC86-4C84-90ED-F21A8DB86A83}"/>
              </a:ext>
            </a:extLst>
          </p:cNvPr>
          <p:cNvSpPr txBox="1">
            <a:spLocks/>
          </p:cNvSpPr>
          <p:nvPr/>
        </p:nvSpPr>
        <p:spPr>
          <a:xfrm>
            <a:off x="7194352" y="1119703"/>
            <a:ext cx="285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116BC31-105E-42D2-A1FA-EB4075A398A8}"/>
              </a:ext>
            </a:extLst>
          </p:cNvPr>
          <p:cNvSpPr txBox="1">
            <a:spLocks/>
          </p:cNvSpPr>
          <p:nvPr/>
        </p:nvSpPr>
        <p:spPr>
          <a:xfrm>
            <a:off x="5575204" y="66660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29" name="Gráfico 28">
            <a:extLst>
              <a:ext uri="{FF2B5EF4-FFF2-40B4-BE49-F238E27FC236}">
                <a16:creationId xmlns:a16="http://schemas.microsoft.com/office/drawing/2014/main" id="{3754302B-A667-4D0A-8451-A652BEC2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206209"/>
              </p:ext>
            </p:extLst>
          </p:nvPr>
        </p:nvGraphicFramePr>
        <p:xfrm>
          <a:off x="6576954" y="1303942"/>
          <a:ext cx="3537176" cy="2605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18C98B57-FC3F-4133-8EE3-59BE559C9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26216"/>
              </p:ext>
            </p:extLst>
          </p:nvPr>
        </p:nvGraphicFramePr>
        <p:xfrm>
          <a:off x="1283294" y="4022443"/>
          <a:ext cx="9532895" cy="2024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665">
                  <a:extLst>
                    <a:ext uri="{9D8B030D-6E8A-4147-A177-3AD203B41FA5}">
                      <a16:colId xmlns:a16="http://schemas.microsoft.com/office/drawing/2014/main" val="2924799428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2322213921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1307451460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3553921858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997352178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188524468"/>
                    </a:ext>
                  </a:extLst>
                </a:gridCol>
                <a:gridCol w="1141205">
                  <a:extLst>
                    <a:ext uri="{9D8B030D-6E8A-4147-A177-3AD203B41FA5}">
                      <a16:colId xmlns:a16="http://schemas.microsoft.com/office/drawing/2014/main" val="955467487"/>
                    </a:ext>
                  </a:extLst>
                </a:gridCol>
              </a:tblGrid>
              <a:tr h="51381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%</a:t>
                      </a:r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MERCADO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B1DD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100572"/>
                  </a:ext>
                </a:extLst>
              </a:tr>
              <a:tr h="416363">
                <a:tc>
                  <a:txBody>
                    <a:bodyPr/>
                    <a:lstStyle/>
                    <a:p>
                      <a:pPr algn="r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tabLst>
                          <a:tab pos="90170" algn="l"/>
                          <a:tab pos="4142740" algn="r"/>
                        </a:tabLst>
                      </a:pPr>
                      <a:r>
                        <a:rPr lang="pt-PT" sz="1200" b="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Penetração</a:t>
                      </a:r>
                      <a:r>
                        <a:rPr lang="pt-PT" sz="1200" b="0" baseline="3000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pt-PT" sz="1200" b="0" noProof="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através de qualquer canal</a:t>
                      </a:r>
                    </a:p>
                  </a:txBody>
                  <a:tcPr marL="44450" marR="44450" marT="72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96,4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97,8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97,2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97,9</a:t>
                      </a:r>
                    </a:p>
                  </a:txBody>
                  <a:tcPr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95,4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226769"/>
                  </a:ext>
                </a:extLst>
              </a:tr>
              <a:tr h="416363">
                <a:tc>
                  <a:txBody>
                    <a:bodyPr/>
                    <a:lstStyle/>
                    <a:p>
                      <a:pPr algn="r"/>
                      <a:r>
                        <a:rPr lang="pt-PT" sz="12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Penetração</a:t>
                      </a:r>
                      <a:r>
                        <a:rPr lang="pt-PT" sz="1200" b="0" baseline="300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</a:t>
                      </a:r>
                      <a:r>
                        <a:rPr lang="pt-PT" sz="12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 através do canal bancário</a:t>
                      </a:r>
                    </a:p>
                  </a:txBody>
                  <a:tcPr marL="44450" marR="44450" marT="72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13,9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14,6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14,7</a:t>
                      </a:r>
                    </a:p>
                  </a:txBody>
                  <a:tcPr anchor="ctr">
                    <a:solidFill>
                      <a:srgbClr val="F2F9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13,6</a:t>
                      </a:r>
                    </a:p>
                  </a:txBody>
                  <a:tcPr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088058"/>
                  </a:ext>
                </a:extLst>
              </a:tr>
              <a:tr h="416363">
                <a:tc>
                  <a:txBody>
                    <a:bodyPr/>
                    <a:lstStyle/>
                    <a:p>
                      <a:pPr algn="r"/>
                      <a:r>
                        <a:rPr lang="pt-PT" sz="1200" b="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Índice de Saturação</a:t>
                      </a:r>
                      <a:r>
                        <a:rPr lang="pt-PT" sz="1200" b="0" baseline="30000" noProof="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2</a:t>
                      </a:r>
                    </a:p>
                  </a:txBody>
                  <a:tcPr marL="44450" marR="44450" marT="720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</a:rPr>
                        <a:t>_____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4,3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5,0</a:t>
                      </a:r>
                    </a:p>
                  </a:txBody>
                  <a:tcPr anchor="ctr">
                    <a:solidFill>
                      <a:srgbClr val="E4F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</a:t>
                      </a:r>
                    </a:p>
                  </a:txBody>
                  <a:tcPr anchor="ctr">
                    <a:solidFill>
                      <a:srgbClr val="FDD6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0170" algn="l"/>
                          <a:tab pos="4142740" algn="r"/>
                        </a:tabLst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3B4B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015350"/>
                  </a:ext>
                </a:extLst>
              </a:tr>
              <a:tr h="261109">
                <a:tc>
                  <a:txBody>
                    <a:bodyPr/>
                    <a:lstStyle/>
                    <a:p>
                      <a:pPr algn="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Bases: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557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261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kern="1200" dirty="0">
                          <a:solidFill>
                            <a:schemeClr val="tx1"/>
                          </a:solidFill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88392"/>
                  </a:ext>
                </a:extLst>
              </a:tr>
            </a:tbl>
          </a:graphicData>
        </a:graphic>
      </p:graphicFrame>
      <p:sp>
        <p:nvSpPr>
          <p:cNvPr id="37" name="Text Box 19">
            <a:extLst>
              <a:ext uri="{FF2B5EF4-FFF2-40B4-BE49-F238E27FC236}">
                <a16:creationId xmlns:a16="http://schemas.microsoft.com/office/drawing/2014/main" id="{A05884CE-B4BE-43FC-8DB6-F5A7D3C50A8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1260" y="6576911"/>
            <a:ext cx="8104060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baseline="30000" dirty="0">
                <a:latin typeface="Lato" panose="020F0502020204030203"/>
              </a:rPr>
              <a:t>2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seguro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.</a:t>
            </a:r>
          </a:p>
        </p:txBody>
      </p:sp>
      <p:sp>
        <p:nvSpPr>
          <p:cNvPr id="38" name="Text Box 19">
            <a:extLst>
              <a:ext uri="{FF2B5EF4-FFF2-40B4-BE49-F238E27FC236}">
                <a16:creationId xmlns:a16="http://schemas.microsoft.com/office/drawing/2014/main" id="{B257D75B-D863-4425-801F-58CE79145ED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260" y="6320123"/>
            <a:ext cx="1155864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seguros</a:t>
            </a:r>
            <a:r>
              <a:rPr lang="pt-PT" dirty="0">
                <a:latin typeface="Lato" panose="020F0502020204030203"/>
              </a:rPr>
              <a:t>: percentagem de empresas entrevistadas que são utilizadoras do seguro. No caso dos clientes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, percentagem dos seus clientes que utilizam o seguro desse banco ou de outros com que trabalham.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400BF36-862A-4DDE-9AEA-866AABBA93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3360" y="379483"/>
            <a:ext cx="660484" cy="660484"/>
          </a:xfrm>
          <a:prstGeom prst="rect">
            <a:avLst/>
          </a:prstGeom>
        </p:spPr>
      </p:pic>
      <p:sp>
        <p:nvSpPr>
          <p:cNvPr id="21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22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E38136AF-672B-4AB3-8B73-D5FEAF8B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4533321" y="1502838"/>
            <a:ext cx="1019398" cy="10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mepage">
            <a:extLst>
              <a:ext uri="{FF2B5EF4-FFF2-40B4-BE49-F238E27FC236}">
                <a16:creationId xmlns:a16="http://schemas.microsoft.com/office/drawing/2014/main" id="{53C7E624-8D1C-4CC2-B19D-A96C79A37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5154853" y="4199771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1053FF7C-F505-42C4-B207-49160E122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6301495" y="4178682"/>
            <a:ext cx="1090190" cy="195790"/>
          </a:xfrm>
          <a:prstGeom prst="rect">
            <a:avLst/>
          </a:prstGeom>
          <a:noFill/>
        </p:spPr>
      </p:pic>
      <p:pic>
        <p:nvPicPr>
          <p:cNvPr id="26" name="Picture 8" descr="Comunicado">
            <a:extLst>
              <a:ext uri="{FF2B5EF4-FFF2-40B4-BE49-F238E27FC236}">
                <a16:creationId xmlns:a16="http://schemas.microsoft.com/office/drawing/2014/main" id="{9EE228E2-A5CF-4EE7-8B84-E8024A43F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7727245" y="4124008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Tarjetas de crédito Visa Classic y Oro de Novo Banco">
            <a:extLst>
              <a:ext uri="{FF2B5EF4-FFF2-40B4-BE49-F238E27FC236}">
                <a16:creationId xmlns:a16="http://schemas.microsoft.com/office/drawing/2014/main" id="{F69BD0DC-B971-408D-A84F-F7D234C5D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9689571" y="4199771"/>
            <a:ext cx="1110870" cy="186880"/>
          </a:xfrm>
          <a:prstGeom prst="rect">
            <a:avLst/>
          </a:prstGeom>
          <a:noFill/>
        </p:spPr>
      </p:pic>
      <p:sp>
        <p:nvSpPr>
          <p:cNvPr id="39" name="Text Box 30">
            <a:extLst>
              <a:ext uri="{FF2B5EF4-FFF2-40B4-BE49-F238E27FC236}">
                <a16:creationId xmlns:a16="http://schemas.microsoft.com/office/drawing/2014/main" id="{08E66A4E-6FE3-43CC-8E7F-2D0656B52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404" y="3494673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</a:t>
            </a:r>
            <a:r>
              <a:rPr lang="pt-PT" sz="900">
                <a:latin typeface="Lato" panose="020F0502020204030203"/>
              </a:rPr>
              <a:t>: 538</a:t>
            </a:r>
            <a:endParaRPr lang="pt-PT" sz="900" dirty="0">
              <a:latin typeface="Lato" panose="020F0502020204030203"/>
            </a:endParaRP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25414DCE-C6A6-6F92-90CB-3F801EFFF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062032"/>
              </p:ext>
            </p:extLst>
          </p:nvPr>
        </p:nvGraphicFramePr>
        <p:xfrm>
          <a:off x="606883" y="1235197"/>
          <a:ext cx="4055106" cy="3042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3" name="Text Box 30">
            <a:extLst>
              <a:ext uri="{FF2B5EF4-FFF2-40B4-BE49-F238E27FC236}">
                <a16:creationId xmlns:a16="http://schemas.microsoft.com/office/drawing/2014/main" id="{9DA34FA0-077C-3498-C4F9-6A4CEFBD3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9" y="3643015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</a:t>
            </a:r>
            <a:r>
              <a:rPr lang="pt-PT" sz="900">
                <a:latin typeface="Lato" panose="020F0502020204030203"/>
              </a:rPr>
              <a:t>: 557</a:t>
            </a:r>
            <a:endParaRPr lang="pt-PT" sz="900" dirty="0">
              <a:latin typeface="Lato" panose="020F0502020204030203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7C956009-D6E6-69DD-B52A-6CEB05A41EEE}"/>
              </a:ext>
            </a:extLst>
          </p:cNvPr>
          <p:cNvSpPr txBox="1"/>
          <p:nvPr/>
        </p:nvSpPr>
        <p:spPr>
          <a:xfrm>
            <a:off x="3846304" y="2668104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92,8%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6D961D7-80DF-B711-9F33-86A3EDAC8366}"/>
              </a:ext>
            </a:extLst>
          </p:cNvPr>
          <p:cNvSpPr txBox="1"/>
          <p:nvPr/>
        </p:nvSpPr>
        <p:spPr>
          <a:xfrm>
            <a:off x="6215643" y="1830570"/>
            <a:ext cx="442997" cy="416396"/>
          </a:xfrm>
          <a:prstGeom prst="rect">
            <a:avLst/>
          </a:prstGeom>
          <a:solidFill>
            <a:schemeClr val="bg1"/>
          </a:solidFill>
          <a:ln>
            <a:solidFill>
              <a:srgbClr val="732C45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77,1%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D000A30-42DF-EFB4-B320-3AA4F1F8C216}"/>
              </a:ext>
            </a:extLst>
          </p:cNvPr>
          <p:cNvSpPr txBox="1"/>
          <p:nvPr/>
        </p:nvSpPr>
        <p:spPr>
          <a:xfrm>
            <a:off x="10088549" y="1850964"/>
            <a:ext cx="386892" cy="416396"/>
          </a:xfrm>
          <a:prstGeom prst="rect">
            <a:avLst/>
          </a:prstGeom>
          <a:solidFill>
            <a:schemeClr val="bg1"/>
          </a:solidFill>
          <a:ln>
            <a:solidFill>
              <a:srgbClr val="CA749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4,4%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2F96002-CD24-739D-203E-7E00137A2904}"/>
              </a:ext>
            </a:extLst>
          </p:cNvPr>
          <p:cNvSpPr txBox="1"/>
          <p:nvPr/>
        </p:nvSpPr>
        <p:spPr>
          <a:xfrm>
            <a:off x="10070506" y="2467135"/>
            <a:ext cx="442997" cy="416396"/>
          </a:xfrm>
          <a:prstGeom prst="rect">
            <a:avLst/>
          </a:prstGeom>
          <a:solidFill>
            <a:schemeClr val="bg1"/>
          </a:solidFill>
          <a:ln>
            <a:solidFill>
              <a:srgbClr val="EAC7D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18,5%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4A4CB83-5BE3-C0ED-5D0B-3CFED1EDF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8783440" y="4157889"/>
            <a:ext cx="709072" cy="3077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F295D249-C8F5-5279-6F6C-18B8161A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46" y="4497076"/>
            <a:ext cx="780266" cy="46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2">
            <a:extLst>
              <a:ext uri="{FF2B5EF4-FFF2-40B4-BE49-F238E27FC236}">
                <a16:creationId xmlns:a16="http://schemas.microsoft.com/office/drawing/2014/main" id="{89F8887C-0115-AA13-5A46-1952225B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92" y="4903419"/>
            <a:ext cx="780266" cy="46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2">
            <a:extLst>
              <a:ext uri="{FF2B5EF4-FFF2-40B4-BE49-F238E27FC236}">
                <a16:creationId xmlns:a16="http://schemas.microsoft.com/office/drawing/2014/main" id="{CB7F5D39-42B8-87F8-8BD9-AB5367B6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961" y="5330019"/>
            <a:ext cx="780266" cy="46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2">
            <a:extLst>
              <a:ext uri="{FF2B5EF4-FFF2-40B4-BE49-F238E27FC236}">
                <a16:creationId xmlns:a16="http://schemas.microsoft.com/office/drawing/2014/main" id="{CCB99527-7334-DB9E-5F62-2FA4FD78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16" y="4488367"/>
            <a:ext cx="780266" cy="46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2">
            <a:extLst>
              <a:ext uri="{FF2B5EF4-FFF2-40B4-BE49-F238E27FC236}">
                <a16:creationId xmlns:a16="http://schemas.microsoft.com/office/drawing/2014/main" id="{28801771-F527-EEDA-851A-8AD582BF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16" y="4912128"/>
            <a:ext cx="780266" cy="46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665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66 Rectángulo">
            <a:extLst>
              <a:ext uri="{FF2B5EF4-FFF2-40B4-BE49-F238E27FC236}">
                <a16:creationId xmlns:a16="http://schemas.microsoft.com/office/drawing/2014/main" id="{5A2C244B-8958-40FF-91D6-2BE5EC482AC0}"/>
              </a:ext>
            </a:extLst>
          </p:cNvPr>
          <p:cNvSpPr/>
          <p:nvPr/>
        </p:nvSpPr>
        <p:spPr>
          <a:xfrm>
            <a:off x="6261463" y="4832212"/>
            <a:ext cx="4979237" cy="581541"/>
          </a:xfrm>
          <a:prstGeom prst="rect">
            <a:avLst/>
          </a:prstGeom>
          <a:solidFill>
            <a:srgbClr val="FDD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1EDA62-4415-4B86-8F6D-492FC3025CF9}"/>
              </a:ext>
            </a:extLst>
          </p:cNvPr>
          <p:cNvSpPr txBox="1">
            <a:spLocks/>
          </p:cNvSpPr>
          <p:nvPr/>
        </p:nvSpPr>
        <p:spPr>
          <a:xfrm>
            <a:off x="4219138" y="682053"/>
            <a:ext cx="408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Quota de participação</a:t>
            </a:r>
            <a:r>
              <a:rPr lang="pt-PT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 em seguros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F1ABDEE-5773-4641-8317-49E42E9472C4}"/>
              </a:ext>
            </a:extLst>
          </p:cNvPr>
          <p:cNvSpPr txBox="1">
            <a:spLocks/>
          </p:cNvSpPr>
          <p:nvPr/>
        </p:nvSpPr>
        <p:spPr>
          <a:xfrm>
            <a:off x="2917819" y="1462767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Através de qualquer canal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CA3D8671-53C0-4B19-95BD-65EC1273D212}"/>
              </a:ext>
            </a:extLst>
          </p:cNvPr>
          <p:cNvSpPr txBox="1">
            <a:spLocks/>
          </p:cNvSpPr>
          <p:nvPr/>
        </p:nvSpPr>
        <p:spPr>
          <a:xfrm>
            <a:off x="8226693" y="1462767"/>
            <a:ext cx="260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Através do canal bancário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3FAB860-E281-4699-B318-85A23D24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9553" y="660177"/>
            <a:ext cx="660484" cy="660484"/>
          </a:xfrm>
          <a:prstGeom prst="rect">
            <a:avLst/>
          </a:prstGeom>
        </p:spPr>
      </p:pic>
      <p:sp>
        <p:nvSpPr>
          <p:cNvPr id="18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19" name="Text Box 19">
            <a:extLst>
              <a:ext uri="{FF2B5EF4-FFF2-40B4-BE49-F238E27FC236}">
                <a16:creationId xmlns:a16="http://schemas.microsoft.com/office/drawing/2014/main" id="{112BEB36-E2CD-4A30-A261-6446C18759F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64991" y="1032075"/>
            <a:ext cx="408910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Quota de participação</a:t>
            </a:r>
            <a:r>
              <a:rPr lang="pt-PT" dirty="0">
                <a:latin typeface="Lato" panose="020F0502020204030203"/>
              </a:rPr>
              <a:t>: relações de produto que cada banco tem com os seus clientes face ao total de relações de cada produto no mercado</a:t>
            </a:r>
          </a:p>
        </p:txBody>
      </p:sp>
      <p:graphicFrame>
        <p:nvGraphicFramePr>
          <p:cNvPr id="16" name="1 Objeto">
            <a:extLst>
              <a:ext uri="{FF2B5EF4-FFF2-40B4-BE49-F238E27FC236}">
                <a16:creationId xmlns:a16="http://schemas.microsoft.com/office/drawing/2014/main" id="{2BAEF316-0983-637A-6233-93D4BAAB5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44150"/>
              </p:ext>
            </p:extLst>
          </p:nvPr>
        </p:nvGraphicFramePr>
        <p:xfrm>
          <a:off x="-39628" y="1807542"/>
          <a:ext cx="5795993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 Box 30">
            <a:extLst>
              <a:ext uri="{FF2B5EF4-FFF2-40B4-BE49-F238E27FC236}">
                <a16:creationId xmlns:a16="http://schemas.microsoft.com/office/drawing/2014/main" id="{4EC91AEE-9042-BAFE-5902-E2EF8E9CF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068" y="5998932"/>
            <a:ext cx="17138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2.881</a:t>
            </a:r>
          </a:p>
        </p:txBody>
      </p:sp>
      <p:sp>
        <p:nvSpPr>
          <p:cNvPr id="34" name="Text Box 42">
            <a:extLst>
              <a:ext uri="{FF2B5EF4-FFF2-40B4-BE49-F238E27FC236}">
                <a16:creationId xmlns:a16="http://schemas.microsoft.com/office/drawing/2014/main" id="{3C6652F7-6D6F-06AC-7199-E08BCA713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915" y="176029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graphicFrame>
        <p:nvGraphicFramePr>
          <p:cNvPr id="36" name="1 Objeto">
            <a:extLst>
              <a:ext uri="{FF2B5EF4-FFF2-40B4-BE49-F238E27FC236}">
                <a16:creationId xmlns:a16="http://schemas.microsoft.com/office/drawing/2014/main" id="{8CCA3C43-4A14-F72C-3C23-C1A3CB4EA6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862850"/>
              </p:ext>
            </p:extLst>
          </p:nvPr>
        </p:nvGraphicFramePr>
        <p:xfrm>
          <a:off x="5280064" y="1807542"/>
          <a:ext cx="5795993" cy="4695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7" name="Text Box 30">
            <a:extLst>
              <a:ext uri="{FF2B5EF4-FFF2-40B4-BE49-F238E27FC236}">
                <a16:creationId xmlns:a16="http://schemas.microsoft.com/office/drawing/2014/main" id="{3E12948B-DCF6-2A0D-6E16-260B62D65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760" y="5998932"/>
            <a:ext cx="17138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231</a:t>
            </a:r>
          </a:p>
        </p:txBody>
      </p:sp>
      <p:sp>
        <p:nvSpPr>
          <p:cNvPr id="38" name="Text Box 30">
            <a:extLst>
              <a:ext uri="{FF2B5EF4-FFF2-40B4-BE49-F238E27FC236}">
                <a16:creationId xmlns:a16="http://schemas.microsoft.com/office/drawing/2014/main" id="{22B7BA98-0AB1-ACF6-8D89-47F730EA7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873" y="5998932"/>
            <a:ext cx="17138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268</a:t>
            </a:r>
          </a:p>
        </p:txBody>
      </p:sp>
      <p:sp>
        <p:nvSpPr>
          <p:cNvPr id="39" name="Text Box 42">
            <a:extLst>
              <a:ext uri="{FF2B5EF4-FFF2-40B4-BE49-F238E27FC236}">
                <a16:creationId xmlns:a16="http://schemas.microsoft.com/office/drawing/2014/main" id="{71CDB617-96F8-FE32-35E8-F6EA03975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607" y="176029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74EC6FD2-48F6-597D-4524-3451640C9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1" b="-7193"/>
          <a:stretch/>
        </p:blipFill>
        <p:spPr bwMode="auto">
          <a:xfrm>
            <a:off x="7251426" y="4976688"/>
            <a:ext cx="709072" cy="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30">
            <a:extLst>
              <a:ext uri="{FF2B5EF4-FFF2-40B4-BE49-F238E27FC236}">
                <a16:creationId xmlns:a16="http://schemas.microsoft.com/office/drawing/2014/main" id="{2A9B8F49-AEB6-C594-451F-6E9135CDD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7181" y="5998932"/>
            <a:ext cx="17138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3.090</a:t>
            </a:r>
          </a:p>
        </p:txBody>
      </p:sp>
      <p:pic>
        <p:nvPicPr>
          <p:cNvPr id="2" name="Gráfico 1" descr="Círculo con flecha a la izquierda con relleno sólido">
            <a:extLst>
              <a:ext uri="{FF2B5EF4-FFF2-40B4-BE49-F238E27FC236}">
                <a16:creationId xmlns:a16="http://schemas.microsoft.com/office/drawing/2014/main" id="{8A351218-407E-99A7-6A82-775C209E5B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4614482" y="2656887"/>
            <a:ext cx="199000" cy="199000"/>
          </a:xfrm>
          <a:prstGeom prst="rect">
            <a:avLst/>
          </a:prstGeom>
        </p:spPr>
      </p:pic>
      <p:pic>
        <p:nvPicPr>
          <p:cNvPr id="3" name="Gráfico 2" descr="Círculo con flecha a la izquierda con relleno sólido">
            <a:extLst>
              <a:ext uri="{FF2B5EF4-FFF2-40B4-BE49-F238E27FC236}">
                <a16:creationId xmlns:a16="http://schemas.microsoft.com/office/drawing/2014/main" id="{4484FEA9-B437-677A-4BEF-D7B764567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048847" y="1979428"/>
            <a:ext cx="199000" cy="199000"/>
          </a:xfrm>
          <a:prstGeom prst="rect">
            <a:avLst/>
          </a:prstGeom>
        </p:spPr>
      </p:pic>
      <p:pic>
        <p:nvPicPr>
          <p:cNvPr id="6" name="Gráfico 5" descr="Círculo con flecha a la izquierda con relleno sólido">
            <a:extLst>
              <a:ext uri="{FF2B5EF4-FFF2-40B4-BE49-F238E27FC236}">
                <a16:creationId xmlns:a16="http://schemas.microsoft.com/office/drawing/2014/main" id="{4598D832-5C3F-6F7F-33C7-01EB851046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4891221" y="2206717"/>
            <a:ext cx="199000" cy="19900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99B44A88-FE2D-5A7D-E777-71A1A8FCB8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4594822" y="2873429"/>
            <a:ext cx="199000" cy="199000"/>
          </a:xfrm>
          <a:prstGeom prst="rect">
            <a:avLst/>
          </a:prstGeom>
        </p:spPr>
      </p:pic>
      <p:pic>
        <p:nvPicPr>
          <p:cNvPr id="8" name="Gráfico 7" descr="Círculo con flecha a la izquierda con relleno sólido">
            <a:extLst>
              <a:ext uri="{FF2B5EF4-FFF2-40B4-BE49-F238E27FC236}">
                <a16:creationId xmlns:a16="http://schemas.microsoft.com/office/drawing/2014/main" id="{E71C174E-1D48-5598-ACE7-385EDDE2C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4575966" y="3107873"/>
            <a:ext cx="199000" cy="199000"/>
          </a:xfrm>
          <a:prstGeom prst="rect">
            <a:avLst/>
          </a:prstGeom>
        </p:spPr>
      </p:pic>
      <p:pic>
        <p:nvPicPr>
          <p:cNvPr id="9" name="Gráfico 8" descr="Círculo con flecha a la izquierda con relleno sólido">
            <a:extLst>
              <a:ext uri="{FF2B5EF4-FFF2-40B4-BE49-F238E27FC236}">
                <a16:creationId xmlns:a16="http://schemas.microsoft.com/office/drawing/2014/main" id="{C80FFB38-F054-8BC6-6ED0-1627CC0AC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4515107" y="4660413"/>
            <a:ext cx="199000" cy="199000"/>
          </a:xfrm>
          <a:prstGeom prst="rect">
            <a:avLst/>
          </a:prstGeom>
        </p:spPr>
      </p:pic>
      <p:pic>
        <p:nvPicPr>
          <p:cNvPr id="13" name="Gráfico 12" descr="Círculo con flecha a la izquierda con relleno sólido">
            <a:extLst>
              <a:ext uri="{FF2B5EF4-FFF2-40B4-BE49-F238E27FC236}">
                <a16:creationId xmlns:a16="http://schemas.microsoft.com/office/drawing/2014/main" id="{5122AECD-AF43-58AA-51EB-DFC7451F46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10362891" y="2132694"/>
            <a:ext cx="240790" cy="240790"/>
          </a:xfrm>
          <a:prstGeom prst="rect">
            <a:avLst/>
          </a:prstGeom>
        </p:spPr>
      </p:pic>
      <p:pic>
        <p:nvPicPr>
          <p:cNvPr id="14" name="Gráfico 13" descr="Círculo con flecha a la izquierda con relleno sólido">
            <a:extLst>
              <a:ext uri="{FF2B5EF4-FFF2-40B4-BE49-F238E27FC236}">
                <a16:creationId xmlns:a16="http://schemas.microsoft.com/office/drawing/2014/main" id="{5A962E22-8B8E-1FBF-3F49-60D5CDC918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335238" y="2717409"/>
            <a:ext cx="240790" cy="240790"/>
          </a:xfrm>
          <a:prstGeom prst="rect">
            <a:avLst/>
          </a:prstGeom>
        </p:spPr>
      </p:pic>
      <p:pic>
        <p:nvPicPr>
          <p:cNvPr id="15" name="Gráfico 14" descr="Círculo con flecha a la izquierda con relleno sólido">
            <a:extLst>
              <a:ext uri="{FF2B5EF4-FFF2-40B4-BE49-F238E27FC236}">
                <a16:creationId xmlns:a16="http://schemas.microsoft.com/office/drawing/2014/main" id="{730D20CE-ADB0-7ED2-7779-2019A5F6F4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263391" y="3301096"/>
            <a:ext cx="240790" cy="240790"/>
          </a:xfrm>
          <a:prstGeom prst="rect">
            <a:avLst/>
          </a:prstGeom>
        </p:spPr>
      </p:pic>
      <p:pic>
        <p:nvPicPr>
          <p:cNvPr id="20" name="Gráfico 19" descr="Círculo con flecha a la izquierda con relleno sólido">
            <a:extLst>
              <a:ext uri="{FF2B5EF4-FFF2-40B4-BE49-F238E27FC236}">
                <a16:creationId xmlns:a16="http://schemas.microsoft.com/office/drawing/2014/main" id="{27B57878-32F7-4681-9F53-22AD5AE196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0142996" y="3849948"/>
            <a:ext cx="240790" cy="240790"/>
          </a:xfrm>
          <a:prstGeom prst="rect">
            <a:avLst/>
          </a:prstGeom>
        </p:spPr>
      </p:pic>
      <p:pic>
        <p:nvPicPr>
          <p:cNvPr id="22" name="Gráfico 21" descr="Círculo con flecha a la izquierda con relleno sólido">
            <a:extLst>
              <a:ext uri="{FF2B5EF4-FFF2-40B4-BE49-F238E27FC236}">
                <a16:creationId xmlns:a16="http://schemas.microsoft.com/office/drawing/2014/main" id="{118E74EA-E943-DE67-D42C-38D15151CA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V="1">
            <a:off x="10005183" y="5028941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329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media aritmetica | Calculadoras">
            <a:extLst>
              <a:ext uri="{FF2B5EF4-FFF2-40B4-BE49-F238E27FC236}">
                <a16:creationId xmlns:a16="http://schemas.microsoft.com/office/drawing/2014/main" id="{5D4C5679-3441-4966-A83A-6A156218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576" y="1932875"/>
            <a:ext cx="410788" cy="4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B2B7690-CD60-4D79-B4AB-97C89C9796F6}"/>
              </a:ext>
            </a:extLst>
          </p:cNvPr>
          <p:cNvSpPr txBox="1">
            <a:spLocks/>
          </p:cNvSpPr>
          <p:nvPr/>
        </p:nvSpPr>
        <p:spPr>
          <a:xfrm>
            <a:off x="5734136" y="791332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Média de seguros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E98F7EE-09EF-4B23-B958-6C3496509C7D}"/>
              </a:ext>
            </a:extLst>
          </p:cNvPr>
          <p:cNvSpPr/>
          <p:nvPr/>
        </p:nvSpPr>
        <p:spPr>
          <a:xfrm>
            <a:off x="2754162" y="4140627"/>
            <a:ext cx="6323461" cy="7350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66 Rectángulo">
            <a:extLst>
              <a:ext uri="{FF2B5EF4-FFF2-40B4-BE49-F238E27FC236}">
                <a16:creationId xmlns:a16="http://schemas.microsoft.com/office/drawing/2014/main" id="{689DA670-240C-42C5-A1A6-7CF515B29CF2}"/>
              </a:ext>
            </a:extLst>
          </p:cNvPr>
          <p:cNvSpPr/>
          <p:nvPr/>
        </p:nvSpPr>
        <p:spPr>
          <a:xfrm>
            <a:off x="5196348" y="1400962"/>
            <a:ext cx="1817735" cy="2536310"/>
          </a:xfrm>
          <a:prstGeom prst="rect">
            <a:avLst/>
          </a:prstGeom>
          <a:solidFill>
            <a:srgbClr val="FF996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0" name="Text Box 31">
            <a:extLst>
              <a:ext uri="{FF2B5EF4-FFF2-40B4-BE49-F238E27FC236}">
                <a16:creationId xmlns:a16="http://schemas.microsoft.com/office/drawing/2014/main" id="{F6844927-CC59-4993-BCD1-8772A47D5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515" y="4414957"/>
            <a:ext cx="278910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baseline="30000" dirty="0">
                <a:latin typeface="Lato" panose="020F0502020204030203"/>
              </a:rPr>
              <a:t>2</a:t>
            </a:r>
            <a:r>
              <a:rPr lang="pt-PT" sz="900" dirty="0">
                <a:latin typeface="Lato" panose="020F0502020204030203"/>
              </a:rPr>
              <a:t>Média de seguros que os clientes de cada banco usa com esse banco.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6B331560-A3D4-4004-A9F2-19C92E9E0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213" y="3869205"/>
            <a:ext cx="1749175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cs typeface="Arial" pitchFamily="34" charset="0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Bases: clientes de cada banco</a:t>
            </a:r>
          </a:p>
        </p:txBody>
      </p:sp>
      <p:graphicFrame>
        <p:nvGraphicFramePr>
          <p:cNvPr id="12" name="1 Objeto">
            <a:extLst>
              <a:ext uri="{FF2B5EF4-FFF2-40B4-BE49-F238E27FC236}">
                <a16:creationId xmlns:a16="http://schemas.microsoft.com/office/drawing/2014/main" id="{3F3E52D4-145B-4C3B-8089-0B29943AC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615010"/>
              </p:ext>
            </p:extLst>
          </p:nvPr>
        </p:nvGraphicFramePr>
        <p:xfrm>
          <a:off x="1446057" y="1931697"/>
          <a:ext cx="9240968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2 Rectángulo">
            <a:extLst>
              <a:ext uri="{FF2B5EF4-FFF2-40B4-BE49-F238E27FC236}">
                <a16:creationId xmlns:a16="http://schemas.microsoft.com/office/drawing/2014/main" id="{4DF6985A-AC94-467C-9FC0-30985B00BB8F}"/>
              </a:ext>
            </a:extLst>
          </p:cNvPr>
          <p:cNvSpPr/>
          <p:nvPr/>
        </p:nvSpPr>
        <p:spPr>
          <a:xfrm>
            <a:off x="3475859" y="4275206"/>
            <a:ext cx="133836" cy="1145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5624C4E1-6A23-4469-9211-4A10DECEB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801" y="4258845"/>
            <a:ext cx="1822623" cy="20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PT" sz="105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Média penetração</a:t>
            </a:r>
            <a:r>
              <a:rPr lang="pt-PT" sz="1050" baseline="3000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1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3322DCB4-E797-4A4A-BD22-0E577CB58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0563" y="4258845"/>
            <a:ext cx="1822623" cy="20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1pPr>
            <a:lvl2pPr marL="742950" indent="-28575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2pPr>
            <a:lvl3pPr marL="11430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3pPr>
            <a:lvl4pPr marL="16002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4pPr>
            <a:lvl5pPr marL="2057400" indent="-228600" algn="ctr" eaLnBrk="0" hangingPunct="0">
              <a:defRPr sz="1000">
                <a:solidFill>
                  <a:srgbClr val="4D4D4D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4D4D4D"/>
                </a:solidFill>
                <a:latin typeface="Verdana" pitchFamily="34" charset="0"/>
              </a:defRPr>
            </a:lvl9pPr>
          </a:lstStyle>
          <a:p>
            <a:pPr algn="l" eaLnBrk="1" hangingPunct="1">
              <a:lnSpc>
                <a:spcPct val="70000"/>
              </a:lnSpc>
              <a:spcBef>
                <a:spcPct val="50000"/>
              </a:spcBef>
            </a:pPr>
            <a:r>
              <a:rPr lang="pt-PT" sz="105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Média saturação</a:t>
            </a:r>
            <a:r>
              <a:rPr lang="pt-PT" sz="1050" baseline="30000" dirty="0">
                <a:solidFill>
                  <a:schemeClr val="tx1"/>
                </a:solidFill>
                <a:latin typeface="Lato" panose="020F0502020204030203"/>
                <a:cs typeface="Arial" pitchFamily="34" charset="0"/>
              </a:rPr>
              <a:t>2</a:t>
            </a:r>
          </a:p>
        </p:txBody>
      </p:sp>
      <p:sp>
        <p:nvSpPr>
          <p:cNvPr id="16" name="54 Rectángulo">
            <a:extLst>
              <a:ext uri="{FF2B5EF4-FFF2-40B4-BE49-F238E27FC236}">
                <a16:creationId xmlns:a16="http://schemas.microsoft.com/office/drawing/2014/main" id="{2940891B-3ED3-455B-B1B5-E083BDFD27C2}"/>
              </a:ext>
            </a:extLst>
          </p:cNvPr>
          <p:cNvSpPr/>
          <p:nvPr/>
        </p:nvSpPr>
        <p:spPr>
          <a:xfrm>
            <a:off x="6856806" y="4275206"/>
            <a:ext cx="133836" cy="114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pt-PT" sz="1400" dirty="0">
              <a:latin typeface="HelvLight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39E8251A-9182-4B8F-A2E2-7649BFE3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060" y="1650705"/>
            <a:ext cx="786753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Trajetória comercial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31E30CFF-89BF-4E1A-BDCF-32E42FF7D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208" y="1650705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+5,39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ED1BB9E8-D15B-4025-99CA-D210EFAB3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6564" y="2407452"/>
            <a:ext cx="774443" cy="41549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rIns="72000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PT" sz="1050" dirty="0">
                <a:latin typeface="Lato" panose="020F0502020204030203"/>
                <a:ea typeface="Verdana" pitchFamily="34" charset="0"/>
                <a:cs typeface="Verdana" pitchFamily="34" charset="0"/>
              </a:rPr>
              <a:t>Mercado:  5,32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EE635F6-4902-42DB-BBB3-B452F02D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5784739" y="3489981"/>
            <a:ext cx="722195" cy="300435"/>
          </a:xfrm>
          <a:prstGeom prst="rect">
            <a:avLst/>
          </a:prstGeom>
          <a:noFill/>
        </p:spPr>
      </p:pic>
      <p:pic>
        <p:nvPicPr>
          <p:cNvPr id="22" name="Picture 2" descr="Homepage">
            <a:extLst>
              <a:ext uri="{FF2B5EF4-FFF2-40B4-BE49-F238E27FC236}">
                <a16:creationId xmlns:a16="http://schemas.microsoft.com/office/drawing/2014/main" id="{060BE56D-9BE7-4701-804E-CAABE4500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0155" r="3908" b="10621"/>
          <a:stretch/>
        </p:blipFill>
        <p:spPr bwMode="auto">
          <a:xfrm>
            <a:off x="9172964" y="3522269"/>
            <a:ext cx="1051658" cy="23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Formación en 'Big Data' y Ciberseguridad con el Santander - elEconomista.es">
            <a:extLst>
              <a:ext uri="{FF2B5EF4-FFF2-40B4-BE49-F238E27FC236}">
                <a16:creationId xmlns:a16="http://schemas.microsoft.com/office/drawing/2014/main" id="{208FCEC3-0B58-49EA-9F46-07F3F8CB8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5" b="34490"/>
          <a:stretch/>
        </p:blipFill>
        <p:spPr bwMode="auto">
          <a:xfrm>
            <a:off x="7320646" y="3489981"/>
            <a:ext cx="1199209" cy="2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omunicado">
            <a:extLst>
              <a:ext uri="{FF2B5EF4-FFF2-40B4-BE49-F238E27FC236}">
                <a16:creationId xmlns:a16="http://schemas.microsoft.com/office/drawing/2014/main" id="{A6A19E4D-5C70-4561-AD81-05BF89232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3" t="29851" r="24286" b="22992"/>
          <a:stretch/>
        </p:blipFill>
        <p:spPr bwMode="auto">
          <a:xfrm>
            <a:off x="2358189" y="3513698"/>
            <a:ext cx="441591" cy="37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Tarjetas de crédito Visa Classic y Oro de Novo Banco">
            <a:extLst>
              <a:ext uri="{FF2B5EF4-FFF2-40B4-BE49-F238E27FC236}">
                <a16:creationId xmlns:a16="http://schemas.microsoft.com/office/drawing/2014/main" id="{D9591040-1A64-42BF-8DBC-D8FC8F24A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81" b="34571"/>
          <a:stretch/>
        </p:blipFill>
        <p:spPr bwMode="auto">
          <a:xfrm>
            <a:off x="3796333" y="3535089"/>
            <a:ext cx="1110870" cy="1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31">
            <a:extLst>
              <a:ext uri="{FF2B5EF4-FFF2-40B4-BE49-F238E27FC236}">
                <a16:creationId xmlns:a16="http://schemas.microsoft.com/office/drawing/2014/main" id="{100A18B2-4989-4372-BA0E-5D0EC3C77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996" y="4414957"/>
            <a:ext cx="3449424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baseline="30000" dirty="0">
                <a:latin typeface="Lato" panose="020F0502020204030203"/>
              </a:rPr>
              <a:t>1</a:t>
            </a:r>
            <a:r>
              <a:rPr lang="pt-PT" sz="900" dirty="0">
                <a:latin typeface="Lato" panose="020F0502020204030203"/>
              </a:rPr>
              <a:t>Média de seguros que os clientes de cada banco usa com os bancos que operam.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A2B71FC-0BE5-4A67-87E8-B223C11C911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0213" y="551535"/>
            <a:ext cx="660484" cy="660484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96809CBC-6F59-42CD-8906-56943CF99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907" y="1650705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+5,35</a:t>
            </a:r>
          </a:p>
        </p:txBody>
      </p:sp>
      <p:sp>
        <p:nvSpPr>
          <p:cNvPr id="38" name="Text Box 5">
            <a:extLst>
              <a:ext uri="{FF2B5EF4-FFF2-40B4-BE49-F238E27FC236}">
                <a16:creationId xmlns:a16="http://schemas.microsoft.com/office/drawing/2014/main" id="{E33B31C2-985E-41E8-992B-212E7EE0A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606" y="1650705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+5,34</a:t>
            </a:r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69E325F2-77A6-4D19-AD68-895460C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305" y="1650705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+5,3</a:t>
            </a: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5861B6D9-614A-48D2-9DA2-D9BBD25A6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1005" y="1650705"/>
            <a:ext cx="515576" cy="34334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72000" tIns="90000" rIns="72000" bIns="90000" anchor="ctr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10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pt-PT" dirty="0">
                <a:latin typeface="Lato" panose="020F0502020204030203"/>
              </a:rPr>
              <a:t>+5,24</a:t>
            </a:r>
          </a:p>
        </p:txBody>
      </p:sp>
    </p:spTree>
    <p:extLst>
      <p:ext uri="{BB962C8B-B14F-4D97-AF65-F5344CB8AC3E}">
        <p14:creationId xmlns:p14="http://schemas.microsoft.com/office/powerpoint/2010/main" val="6870302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849B9FC-C068-44F0-BFF3-6B53C0EC810C}"/>
              </a:ext>
            </a:extLst>
          </p:cNvPr>
          <p:cNvSpPr/>
          <p:nvPr/>
        </p:nvSpPr>
        <p:spPr>
          <a:xfrm>
            <a:off x="2142309" y="1229098"/>
            <a:ext cx="8447748" cy="5340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6" name="1 Objeto">
            <a:extLst>
              <a:ext uri="{FF2B5EF4-FFF2-40B4-BE49-F238E27FC236}">
                <a16:creationId xmlns:a16="http://schemas.microsoft.com/office/drawing/2014/main" id="{F6F18D88-6510-466A-B426-B21EFFC031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571750"/>
              </p:ext>
            </p:extLst>
          </p:nvPr>
        </p:nvGraphicFramePr>
        <p:xfrm>
          <a:off x="1947672" y="1609954"/>
          <a:ext cx="7507224" cy="4886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Box 42">
            <a:extLst>
              <a:ext uri="{FF2B5EF4-FFF2-40B4-BE49-F238E27FC236}">
                <a16:creationId xmlns:a16="http://schemas.microsoft.com/office/drawing/2014/main" id="{8988367B-EB61-4DF3-8609-773FC8B4898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96168" y="152848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es-ES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9" name="1 CuadroTexto">
            <a:extLst>
              <a:ext uri="{FF2B5EF4-FFF2-40B4-BE49-F238E27FC236}">
                <a16:creationId xmlns:a16="http://schemas.microsoft.com/office/drawing/2014/main" id="{DB089CFF-A01E-423C-9BEC-46947260E0B3}"/>
              </a:ext>
            </a:extLst>
          </p:cNvPr>
          <p:cNvSpPr txBox="1"/>
          <p:nvPr/>
        </p:nvSpPr>
        <p:spPr>
          <a:xfrm>
            <a:off x="588390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449</a:t>
            </a:r>
          </a:p>
        </p:txBody>
      </p:sp>
      <p:sp>
        <p:nvSpPr>
          <p:cNvPr id="11" name="1 CuadroTexto">
            <a:extLst>
              <a:ext uri="{FF2B5EF4-FFF2-40B4-BE49-F238E27FC236}">
                <a16:creationId xmlns:a16="http://schemas.microsoft.com/office/drawing/2014/main" id="{7E2FE0D6-08E1-498F-9124-B97FC25E2471}"/>
              </a:ext>
            </a:extLst>
          </p:cNvPr>
          <p:cNvSpPr txBox="1"/>
          <p:nvPr/>
        </p:nvSpPr>
        <p:spPr>
          <a:xfrm>
            <a:off x="7878874" y="5977333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>
                <a:latin typeface="Lato" panose="020F0502020204030203"/>
              </a:rPr>
              <a:t>Base: 557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436488-EB62-436E-AB43-34C0398609FB}"/>
              </a:ext>
            </a:extLst>
          </p:cNvPr>
          <p:cNvSpPr txBox="1">
            <a:spLocks/>
          </p:cNvSpPr>
          <p:nvPr/>
        </p:nvSpPr>
        <p:spPr>
          <a:xfrm>
            <a:off x="4559463" y="590142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es-ES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  <a:r>
              <a:rPr lang="es-ES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 de los seguros contratados</a:t>
            </a:r>
            <a:endParaRPr lang="es-ES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7AD881C-AF12-40D0-AF55-460D332D2EF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97530" y="887588"/>
            <a:ext cx="5897177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es-ES" baseline="30000" dirty="0">
                <a:latin typeface="Lato" panose="020F0502020204030203"/>
              </a:rPr>
              <a:t>1</a:t>
            </a:r>
            <a:r>
              <a:rPr lang="es-ES" u="sng" dirty="0">
                <a:latin typeface="Lato" panose="020F0502020204030203"/>
              </a:rPr>
              <a:t>P</a:t>
            </a:r>
            <a:r>
              <a:rPr lang="es-ES_tradnl" u="sng" dirty="0">
                <a:latin typeface="Lato" panose="020F0502020204030203"/>
              </a:rPr>
              <a:t>enetración de seguros</a:t>
            </a:r>
            <a:r>
              <a:rPr lang="es-ES_tradnl" dirty="0">
                <a:latin typeface="Lato" panose="020F0502020204030203"/>
              </a:rPr>
              <a:t>: </a:t>
            </a:r>
            <a:r>
              <a:rPr lang="pt-PT" dirty="0">
                <a:latin typeface="Lato" panose="020F0502020204030203"/>
              </a:rPr>
              <a:t>percentagem de empresas entrevistadas que são utilizadoras do seguro.</a:t>
            </a:r>
            <a:endParaRPr lang="es-ES_tradnl" dirty="0">
              <a:latin typeface="Lato" panose="020F0502020204030203"/>
            </a:endParaRPr>
          </a:p>
        </p:txBody>
      </p:sp>
      <p:pic>
        <p:nvPicPr>
          <p:cNvPr id="23" name="Gráfico 22" descr="Círculo con flecha a la izquierda con relleno sólido">
            <a:extLst>
              <a:ext uri="{FF2B5EF4-FFF2-40B4-BE49-F238E27FC236}">
                <a16:creationId xmlns:a16="http://schemas.microsoft.com/office/drawing/2014/main" id="{723CF393-872C-4F30-8568-8D76FE93F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935862" y="1916035"/>
            <a:ext cx="240790" cy="240790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71EDFC37-10C2-0737-59B5-8F3DFBC175E6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67C866E-A3F1-8C46-8410-2FD91AC23E92}"/>
              </a:ext>
            </a:extLst>
          </p:cNvPr>
          <p:cNvSpPr txBox="1"/>
          <p:nvPr/>
        </p:nvSpPr>
        <p:spPr>
          <a:xfrm>
            <a:off x="6875136" y="1374593"/>
            <a:ext cx="105830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pic>
        <p:nvPicPr>
          <p:cNvPr id="2" name="Gráfico 1" descr="Círculo con flecha a la izquierda con relleno sólido">
            <a:extLst>
              <a:ext uri="{FF2B5EF4-FFF2-40B4-BE49-F238E27FC236}">
                <a16:creationId xmlns:a16="http://schemas.microsoft.com/office/drawing/2014/main" id="{13796AF5-7771-0DB4-5E79-9928CD7CC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852688" y="2462906"/>
            <a:ext cx="240790" cy="240790"/>
          </a:xfrm>
          <a:prstGeom prst="rect">
            <a:avLst/>
          </a:prstGeom>
        </p:spPr>
      </p:pic>
      <p:pic>
        <p:nvPicPr>
          <p:cNvPr id="3" name="Gráfico 2" descr="Círculo con flecha a la izquierda con relleno sólido">
            <a:extLst>
              <a:ext uri="{FF2B5EF4-FFF2-40B4-BE49-F238E27FC236}">
                <a16:creationId xmlns:a16="http://schemas.microsoft.com/office/drawing/2014/main" id="{06885D83-A2D9-1247-88DD-C3D4A7912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844391" y="2978429"/>
            <a:ext cx="240790" cy="240790"/>
          </a:xfrm>
          <a:prstGeom prst="rect">
            <a:avLst/>
          </a:prstGeom>
        </p:spPr>
      </p:pic>
      <p:pic>
        <p:nvPicPr>
          <p:cNvPr id="5" name="Gráfico 4" descr="Círculo con flecha a la izquierda con relleno sólido">
            <a:extLst>
              <a:ext uri="{FF2B5EF4-FFF2-40B4-BE49-F238E27FC236}">
                <a16:creationId xmlns:a16="http://schemas.microsoft.com/office/drawing/2014/main" id="{6CB526A3-0278-9EDE-9340-FBAA3D506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816703" y="3482423"/>
            <a:ext cx="240790" cy="240790"/>
          </a:xfrm>
          <a:prstGeom prst="rect">
            <a:avLst/>
          </a:prstGeom>
        </p:spPr>
      </p:pic>
      <p:pic>
        <p:nvPicPr>
          <p:cNvPr id="7" name="Gráfico 6" descr="Círculo con flecha a la izquierda con relleno sólido">
            <a:extLst>
              <a:ext uri="{FF2B5EF4-FFF2-40B4-BE49-F238E27FC236}">
                <a16:creationId xmlns:a16="http://schemas.microsoft.com/office/drawing/2014/main" id="{173E8371-68EB-358F-53F0-C6CA6DC14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513063" y="4030581"/>
            <a:ext cx="240790" cy="240790"/>
          </a:xfrm>
          <a:prstGeom prst="rect">
            <a:avLst/>
          </a:prstGeom>
        </p:spPr>
      </p:pic>
      <p:pic>
        <p:nvPicPr>
          <p:cNvPr id="10" name="Gráfico 9" descr="Círculo con flecha a la izquierda con relleno sólido">
            <a:extLst>
              <a:ext uri="{FF2B5EF4-FFF2-40B4-BE49-F238E27FC236}">
                <a16:creationId xmlns:a16="http://schemas.microsoft.com/office/drawing/2014/main" id="{BA6C7EF5-A68F-537C-5106-4CF42FE58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57072" y="4532859"/>
            <a:ext cx="240790" cy="240790"/>
          </a:xfrm>
          <a:prstGeom prst="rect">
            <a:avLst/>
          </a:prstGeom>
        </p:spPr>
      </p:pic>
      <p:pic>
        <p:nvPicPr>
          <p:cNvPr id="12" name="Gráfico 11" descr="Círculo con flecha a la izquierda con relleno sólido">
            <a:extLst>
              <a:ext uri="{FF2B5EF4-FFF2-40B4-BE49-F238E27FC236}">
                <a16:creationId xmlns:a16="http://schemas.microsoft.com/office/drawing/2014/main" id="{2718FCC1-7B7F-F034-185B-7CB8D204D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04751" y="5061481"/>
            <a:ext cx="240790" cy="240790"/>
          </a:xfrm>
          <a:prstGeom prst="rect">
            <a:avLst/>
          </a:prstGeom>
        </p:spPr>
      </p:pic>
      <p:pic>
        <p:nvPicPr>
          <p:cNvPr id="15" name="Gráfico 14" descr="Círculo con flecha a la izquierda con relleno sólido">
            <a:extLst>
              <a:ext uri="{FF2B5EF4-FFF2-40B4-BE49-F238E27FC236}">
                <a16:creationId xmlns:a16="http://schemas.microsoft.com/office/drawing/2014/main" id="{EBEBB25D-BDD9-F86B-7CB1-3E7C748CC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758479" y="5578580"/>
            <a:ext cx="240790" cy="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CD9E3047-7258-47EE-91CD-C59D186FE55E}"/>
              </a:ext>
            </a:extLst>
          </p:cNvPr>
          <p:cNvSpPr/>
          <p:nvPr/>
        </p:nvSpPr>
        <p:spPr>
          <a:xfrm>
            <a:off x="9423859" y="914400"/>
            <a:ext cx="2219500" cy="5763242"/>
          </a:xfrm>
          <a:prstGeom prst="rect">
            <a:avLst/>
          </a:prstGeom>
          <a:solidFill>
            <a:srgbClr val="C7DB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884E1DA-B903-4B12-9936-9C2440AABFC1}"/>
              </a:ext>
            </a:extLst>
          </p:cNvPr>
          <p:cNvSpPr/>
          <p:nvPr/>
        </p:nvSpPr>
        <p:spPr>
          <a:xfrm>
            <a:off x="7217905" y="914400"/>
            <a:ext cx="2113258" cy="57632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C73C27A-2D6B-4834-BE30-B50C9599173C}"/>
              </a:ext>
            </a:extLst>
          </p:cNvPr>
          <p:cNvSpPr/>
          <p:nvPr/>
        </p:nvSpPr>
        <p:spPr>
          <a:xfrm>
            <a:off x="83066" y="914400"/>
            <a:ext cx="7064362" cy="57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ED9F5F-8289-4977-817C-A055F60CB332}"/>
              </a:ext>
            </a:extLst>
          </p:cNvPr>
          <p:cNvSpPr txBox="1">
            <a:spLocks/>
          </p:cNvSpPr>
          <p:nvPr/>
        </p:nvSpPr>
        <p:spPr>
          <a:xfrm>
            <a:off x="5334091" y="499173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Seguros contratados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graphicFrame>
        <p:nvGraphicFramePr>
          <p:cNvPr id="4" name="1 Objeto">
            <a:extLst>
              <a:ext uri="{FF2B5EF4-FFF2-40B4-BE49-F238E27FC236}">
                <a16:creationId xmlns:a16="http://schemas.microsoft.com/office/drawing/2014/main" id="{2242153D-73D6-42F0-9763-9187E6C20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260913"/>
              </p:ext>
            </p:extLst>
          </p:nvPr>
        </p:nvGraphicFramePr>
        <p:xfrm>
          <a:off x="-307268" y="2024567"/>
          <a:ext cx="5949118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C9CB4DDD-CA0F-48EC-B496-DCCDE8A429C5}"/>
              </a:ext>
            </a:extLst>
          </p:cNvPr>
          <p:cNvSpPr txBox="1"/>
          <p:nvPr/>
        </p:nvSpPr>
        <p:spPr>
          <a:xfrm>
            <a:off x="3702633" y="1835018"/>
            <a:ext cx="860113" cy="25736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PT" sz="1200" b="1" dirty="0">
                <a:solidFill>
                  <a:schemeClr val="bg1"/>
                </a:solidFill>
                <a:latin typeface="+mj-lt"/>
              </a:rPr>
              <a:t>MERCADO</a:t>
            </a:r>
          </a:p>
        </p:txBody>
      </p:sp>
      <p:sp>
        <p:nvSpPr>
          <p:cNvPr id="11" name="Text Box 42">
            <a:extLst>
              <a:ext uri="{FF2B5EF4-FFF2-40B4-BE49-F238E27FC236}">
                <a16:creationId xmlns:a16="http://schemas.microsoft.com/office/drawing/2014/main" id="{6E7BEBF4-23D6-43D4-B634-59DF4A9CFDA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778959" y="1963702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/>
                <a:ea typeface="Verdana" pitchFamily="34" charset="0"/>
                <a:cs typeface="Calibri" pitchFamily="34" charset="0"/>
              </a:rPr>
              <a:t>%</a:t>
            </a:r>
          </a:p>
        </p:txBody>
      </p:sp>
      <p:sp>
        <p:nvSpPr>
          <p:cNvPr id="12" name="1 CuadroTexto">
            <a:extLst>
              <a:ext uri="{FF2B5EF4-FFF2-40B4-BE49-F238E27FC236}">
                <a16:creationId xmlns:a16="http://schemas.microsoft.com/office/drawing/2014/main" id="{EB1E9678-057B-4CF6-A47C-6D3CC4BA7DF5}"/>
              </a:ext>
            </a:extLst>
          </p:cNvPr>
          <p:cNvSpPr txBox="1"/>
          <p:nvPr/>
        </p:nvSpPr>
        <p:spPr>
          <a:xfrm>
            <a:off x="3550017" y="6428522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614D72BD-ED17-4826-A76E-E148B4156E1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3900" y="1212575"/>
            <a:ext cx="4333204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1</a:t>
            </a:r>
            <a:r>
              <a:rPr lang="pt-PT" u="sng" dirty="0">
                <a:latin typeface="Lato" panose="020F0502020204030203"/>
              </a:rPr>
              <a:t>Penetração de seguros</a:t>
            </a:r>
            <a:r>
              <a:rPr lang="pt-PT" dirty="0">
                <a:latin typeface="Lato" panose="020F0502020204030203"/>
              </a:rPr>
              <a:t>: percentagem de empresas entrevistadas que são utilizadoras do seguro. No caso dos clientes do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, percentagem dos seus clientes que utilizam o seguro desse banco ou de outros com que trabalham.</a:t>
            </a:r>
          </a:p>
        </p:txBody>
      </p:sp>
      <p:graphicFrame>
        <p:nvGraphicFramePr>
          <p:cNvPr id="15" name="1 Objeto">
            <a:extLst>
              <a:ext uri="{FF2B5EF4-FFF2-40B4-BE49-F238E27FC236}">
                <a16:creationId xmlns:a16="http://schemas.microsoft.com/office/drawing/2014/main" id="{A841D29D-E096-4A66-AB39-6958C7BB0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41061"/>
              </p:ext>
            </p:extLst>
          </p:nvPr>
        </p:nvGraphicFramePr>
        <p:xfrm>
          <a:off x="502832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1 CuadroTexto">
            <a:extLst>
              <a:ext uri="{FF2B5EF4-FFF2-40B4-BE49-F238E27FC236}">
                <a16:creationId xmlns:a16="http://schemas.microsoft.com/office/drawing/2014/main" id="{EEDF8810-CFC8-459F-A5DB-0F0154C45E81}"/>
              </a:ext>
            </a:extLst>
          </p:cNvPr>
          <p:cNvSpPr txBox="1"/>
          <p:nvPr/>
        </p:nvSpPr>
        <p:spPr>
          <a:xfrm>
            <a:off x="5751259" y="6428522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6ED923F-154E-40B1-9BB6-5717444CB6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5721739" y="1791952"/>
            <a:ext cx="722195" cy="300435"/>
          </a:xfrm>
          <a:prstGeom prst="rect">
            <a:avLst/>
          </a:prstGeom>
          <a:noFill/>
        </p:spPr>
      </p:pic>
      <p:sp>
        <p:nvSpPr>
          <p:cNvPr id="20" name="Text Box 19">
            <a:extLst>
              <a:ext uri="{FF2B5EF4-FFF2-40B4-BE49-F238E27FC236}">
                <a16:creationId xmlns:a16="http://schemas.microsoft.com/office/drawing/2014/main" id="{D29679C2-65E5-4E6E-B120-4CEEBB521A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306056" y="1212575"/>
            <a:ext cx="1993392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2</a:t>
            </a:r>
            <a:r>
              <a:rPr lang="pt-PT" u="sng" dirty="0">
                <a:latin typeface="Lato" panose="020F0502020204030203"/>
              </a:rPr>
              <a:t>Índice de saturação</a:t>
            </a:r>
            <a:r>
              <a:rPr lang="pt-PT" dirty="0">
                <a:latin typeface="Lato" panose="020F0502020204030203"/>
              </a:rPr>
              <a:t>: percentagem de clientes que utilizam o seguro desse </a:t>
            </a:r>
            <a:r>
              <a:rPr lang="pt-PT" u="sng" dirty="0">
                <a:latin typeface="Lato" panose="020F0502020204030203"/>
              </a:rPr>
              <a:t>banco</a:t>
            </a:r>
            <a:r>
              <a:rPr lang="pt-PT" dirty="0">
                <a:latin typeface="Lato" panose="020F0502020204030203"/>
              </a:rPr>
              <a:t>.</a:t>
            </a:r>
          </a:p>
        </p:txBody>
      </p:sp>
      <p:graphicFrame>
        <p:nvGraphicFramePr>
          <p:cNvPr id="21" name="1 Objeto">
            <a:extLst>
              <a:ext uri="{FF2B5EF4-FFF2-40B4-BE49-F238E27FC236}">
                <a16:creationId xmlns:a16="http://schemas.microsoft.com/office/drawing/2014/main" id="{7AB90F30-FAF0-403E-85EB-8E59290BC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945915"/>
              </p:ext>
            </p:extLst>
          </p:nvPr>
        </p:nvGraphicFramePr>
        <p:xfrm>
          <a:off x="7184017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2" name="1 CuadroTexto">
            <a:extLst>
              <a:ext uri="{FF2B5EF4-FFF2-40B4-BE49-F238E27FC236}">
                <a16:creationId xmlns:a16="http://schemas.microsoft.com/office/drawing/2014/main" id="{4C7C7E48-37F1-4A52-97D1-4AE1F4985546}"/>
              </a:ext>
            </a:extLst>
          </p:cNvPr>
          <p:cNvSpPr txBox="1"/>
          <p:nvPr/>
        </p:nvSpPr>
        <p:spPr>
          <a:xfrm>
            <a:off x="7944844" y="6428522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15B296F-2505-4AFE-B0F1-CB1B34D884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7834133" y="1791952"/>
            <a:ext cx="722195" cy="300435"/>
          </a:xfrm>
          <a:prstGeom prst="rect">
            <a:avLst/>
          </a:prstGeom>
          <a:noFill/>
        </p:spPr>
      </p:pic>
      <p:graphicFrame>
        <p:nvGraphicFramePr>
          <p:cNvPr id="25" name="1 Objeto">
            <a:extLst>
              <a:ext uri="{FF2B5EF4-FFF2-40B4-BE49-F238E27FC236}">
                <a16:creationId xmlns:a16="http://schemas.microsoft.com/office/drawing/2014/main" id="{39E11643-FB51-4A97-B936-1BF6DD9A7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719287"/>
              </p:ext>
            </p:extLst>
          </p:nvPr>
        </p:nvGraphicFramePr>
        <p:xfrm>
          <a:off x="9339712" y="2022862"/>
          <a:ext cx="2769222" cy="4519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6" name="1 CuadroTexto">
            <a:extLst>
              <a:ext uri="{FF2B5EF4-FFF2-40B4-BE49-F238E27FC236}">
                <a16:creationId xmlns:a16="http://schemas.microsoft.com/office/drawing/2014/main" id="{FA9C5460-28E4-470C-A669-E7B9A8309F37}"/>
              </a:ext>
            </a:extLst>
          </p:cNvPr>
          <p:cNvSpPr txBox="1"/>
          <p:nvPr/>
        </p:nvSpPr>
        <p:spPr>
          <a:xfrm>
            <a:off x="10165983" y="6428522"/>
            <a:ext cx="9738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>
                <a:latin typeface="Lato" panose="020F0502020204030203"/>
              </a:rPr>
              <a:t>Base: 261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EB3FE56-DAF5-4A59-A5AA-7B49BF4926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22" t="22044" r="9159" b="24156"/>
          <a:stretch/>
        </p:blipFill>
        <p:spPr>
          <a:xfrm>
            <a:off x="10165983" y="1791952"/>
            <a:ext cx="722195" cy="300435"/>
          </a:xfrm>
          <a:prstGeom prst="rect">
            <a:avLst/>
          </a:prstGeom>
          <a:noFill/>
        </p:spPr>
      </p:pic>
      <p:sp>
        <p:nvSpPr>
          <p:cNvPr id="28" name="Text Box 19">
            <a:extLst>
              <a:ext uri="{FF2B5EF4-FFF2-40B4-BE49-F238E27FC236}">
                <a16:creationId xmlns:a16="http://schemas.microsoft.com/office/drawing/2014/main" id="{89EE3B3B-7AA9-4EDB-BAF3-B435569BFD53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486087" y="1212575"/>
            <a:ext cx="2092526" cy="5078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900">
                <a:latin typeface="+mj-lt"/>
              </a:defRPr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pPr algn="ctr"/>
            <a:r>
              <a:rPr lang="pt-PT" baseline="30000" dirty="0">
                <a:latin typeface="Lato" panose="020F0502020204030203"/>
              </a:rPr>
              <a:t>3</a:t>
            </a:r>
            <a:r>
              <a:rPr lang="pt-PT" u="sng" dirty="0">
                <a:latin typeface="Lato" panose="020F0502020204030203"/>
              </a:rPr>
              <a:t>Trajetória comercial</a:t>
            </a:r>
            <a:r>
              <a:rPr lang="pt-PT" dirty="0">
                <a:latin typeface="Lato" panose="020F0502020204030203"/>
              </a:rPr>
              <a:t>: </a:t>
            </a:r>
            <a:r>
              <a:rPr lang="pt-PT" altLang="es-ES" dirty="0">
                <a:latin typeface="Lato" panose="020F0502020204030203"/>
              </a:rPr>
              <a:t>diferença entre os clientes que têm seguro e os que têm o seguro desse banco.</a:t>
            </a:r>
            <a:endParaRPr lang="pt-PT" dirty="0">
              <a:latin typeface="Lato" panose="020F0502020204030203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CA2E60F7-D57A-406F-AC05-B9AD4F11390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3607" y="215705"/>
            <a:ext cx="660484" cy="660484"/>
          </a:xfrm>
          <a:prstGeom prst="rect">
            <a:avLst/>
          </a:prstGeom>
        </p:spPr>
      </p:pic>
      <p:sp>
        <p:nvSpPr>
          <p:cNvPr id="32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sp>
        <p:nvSpPr>
          <p:cNvPr id="33" name="CuadroTexto 8">
            <a:extLst>
              <a:ext uri="{FF2B5EF4-FFF2-40B4-BE49-F238E27FC236}">
                <a16:creationId xmlns:a16="http://schemas.microsoft.com/office/drawing/2014/main" id="{1C08A868-A5B4-42D8-9350-FBAF664668E4}"/>
              </a:ext>
            </a:extLst>
          </p:cNvPr>
          <p:cNvSpPr txBox="1">
            <a:spLocks/>
          </p:cNvSpPr>
          <p:nvPr/>
        </p:nvSpPr>
        <p:spPr>
          <a:xfrm>
            <a:off x="3808244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Penetração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1</a:t>
            </a:r>
          </a:p>
        </p:txBody>
      </p:sp>
      <p:sp>
        <p:nvSpPr>
          <p:cNvPr id="34" name="CuadroTexto 18">
            <a:extLst>
              <a:ext uri="{FF2B5EF4-FFF2-40B4-BE49-F238E27FC236}">
                <a16:creationId xmlns:a16="http://schemas.microsoft.com/office/drawing/2014/main" id="{40265661-8259-49F8-9E14-8B5188C5AB93}"/>
              </a:ext>
            </a:extLst>
          </p:cNvPr>
          <p:cNvSpPr txBox="1">
            <a:spLocks/>
          </p:cNvSpPr>
          <p:nvPr/>
        </p:nvSpPr>
        <p:spPr>
          <a:xfrm>
            <a:off x="7589155" y="984745"/>
            <a:ext cx="1431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Saturação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2</a:t>
            </a:r>
          </a:p>
        </p:txBody>
      </p:sp>
      <p:sp>
        <p:nvSpPr>
          <p:cNvPr id="35" name="CuadroTexto 23">
            <a:extLst>
              <a:ext uri="{FF2B5EF4-FFF2-40B4-BE49-F238E27FC236}">
                <a16:creationId xmlns:a16="http://schemas.microsoft.com/office/drawing/2014/main" id="{C861945F-5FFC-4BC2-8731-DF34D942D8BF}"/>
              </a:ext>
            </a:extLst>
          </p:cNvPr>
          <p:cNvSpPr txBox="1">
            <a:spLocks/>
          </p:cNvSpPr>
          <p:nvPr/>
        </p:nvSpPr>
        <p:spPr>
          <a:xfrm>
            <a:off x="9535654" y="984745"/>
            <a:ext cx="1993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Trajetória comercial</a:t>
            </a:r>
            <a:r>
              <a:rPr lang="pt-PT" sz="1400" b="1" baseline="30000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900429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4599446" y="773493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Acidentes de trabalho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7A4BC0-60CB-4F9E-A993-2A44F40A9772}"/>
              </a:ext>
            </a:extLst>
          </p:cNvPr>
          <p:cNvSpPr txBox="1">
            <a:spLocks/>
          </p:cNvSpPr>
          <p:nvPr/>
        </p:nvSpPr>
        <p:spPr>
          <a:xfrm>
            <a:off x="132247" y="1791916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185CACE-335F-4F1E-999C-EE0DD29CECC8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3B9901-8F3C-4DA1-81FA-33A7C0FEB534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45CACCBB-609D-4F06-98BE-A67C3087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75" y="563814"/>
            <a:ext cx="796888" cy="7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Gráfico 46">
            <a:extLst>
              <a:ext uri="{FF2B5EF4-FFF2-40B4-BE49-F238E27FC236}">
                <a16:creationId xmlns:a16="http://schemas.microsoft.com/office/drawing/2014/main" id="{2DFE37EE-242C-7AC2-23AE-AE1F39FA7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311885"/>
              </p:ext>
            </p:extLst>
          </p:nvPr>
        </p:nvGraphicFramePr>
        <p:xfrm>
          <a:off x="-221684" y="2028118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0" name="Text Box 30">
            <a:extLst>
              <a:ext uri="{FF2B5EF4-FFF2-40B4-BE49-F238E27FC236}">
                <a16:creationId xmlns:a16="http://schemas.microsoft.com/office/drawing/2014/main" id="{11D93C0B-EED6-F0EF-6B8D-9DC07E323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</a:t>
            </a:r>
            <a:r>
              <a:rPr lang="pt-PT" sz="900">
                <a:latin typeface="Lato" panose="020F0502020204030203"/>
              </a:rPr>
              <a:t>: 557</a:t>
            </a:r>
            <a:endParaRPr lang="pt-PT" sz="900" dirty="0">
              <a:latin typeface="Lato" panose="020F0502020204030203"/>
            </a:endParaRPr>
          </a:p>
        </p:txBody>
      </p:sp>
      <p:pic>
        <p:nvPicPr>
          <p:cNvPr id="41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1A642969-0D05-43AE-8143-F8AD4E8D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08550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54C5038B-1C33-15C5-F2BA-5B5A4260AC0F}"/>
              </a:ext>
            </a:extLst>
          </p:cNvPr>
          <p:cNvSpPr txBox="1"/>
          <p:nvPr/>
        </p:nvSpPr>
        <p:spPr>
          <a:xfrm>
            <a:off x="2584249" y="3281566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88,3%</a:t>
            </a:r>
          </a:p>
        </p:txBody>
      </p:sp>
      <p:graphicFrame>
        <p:nvGraphicFramePr>
          <p:cNvPr id="62" name="1 Objeto">
            <a:extLst>
              <a:ext uri="{FF2B5EF4-FFF2-40B4-BE49-F238E27FC236}">
                <a16:creationId xmlns:a16="http://schemas.microsoft.com/office/drawing/2014/main" id="{65436344-2424-5A7F-E347-A62CC5111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646913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3" name="CuadroTexto 62">
            <a:extLst>
              <a:ext uri="{FF2B5EF4-FFF2-40B4-BE49-F238E27FC236}">
                <a16:creationId xmlns:a16="http://schemas.microsoft.com/office/drawing/2014/main" id="{6887E8BF-D310-E88F-1EE7-B6BAD9A8E5B5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FAE5667-102A-2153-308C-95F4AFF3369B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65" name="Text Box 30">
            <a:extLst>
              <a:ext uri="{FF2B5EF4-FFF2-40B4-BE49-F238E27FC236}">
                <a16:creationId xmlns:a16="http://schemas.microsoft.com/office/drawing/2014/main" id="{6B035E73-8531-98E4-AFA6-64619B3F0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9118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66" name="Text Box 42">
            <a:extLst>
              <a:ext uri="{FF2B5EF4-FFF2-40B4-BE49-F238E27FC236}">
                <a16:creationId xmlns:a16="http://schemas.microsoft.com/office/drawing/2014/main" id="{D5ACD8DF-616B-C82A-6A2F-5DBD54E6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C6809C5A-3B0E-8D65-34E3-201370209E07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CA11D89-4809-543D-4D20-EB26B0C94248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69" name="Text Box 30">
            <a:extLst>
              <a:ext uri="{FF2B5EF4-FFF2-40B4-BE49-F238E27FC236}">
                <a16:creationId xmlns:a16="http://schemas.microsoft.com/office/drawing/2014/main" id="{D3D92D06-23AA-498A-D0AA-800C3220C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429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70" name="1 Objeto">
            <a:extLst>
              <a:ext uri="{FF2B5EF4-FFF2-40B4-BE49-F238E27FC236}">
                <a16:creationId xmlns:a16="http://schemas.microsoft.com/office/drawing/2014/main" id="{F2EFF6BB-43F1-D1E9-93CE-EE4A1521ED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120902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2" name="Picture 2" descr="Resultado de imagen de logo fidelidade">
            <a:extLst>
              <a:ext uri="{FF2B5EF4-FFF2-40B4-BE49-F238E27FC236}">
                <a16:creationId xmlns:a16="http://schemas.microsoft.com/office/drawing/2014/main" id="{BCF9D35C-750C-7774-4131-068388B21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48404" y="2142971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Resultado de imagen de logo tranquilidade">
            <a:extLst>
              <a:ext uri="{FF2B5EF4-FFF2-40B4-BE49-F238E27FC236}">
                <a16:creationId xmlns:a16="http://schemas.microsoft.com/office/drawing/2014/main" id="{D997ADC1-DFBD-F017-9645-FE04E2D8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0" y="2497047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Resultado de imagen de logo zurich">
            <a:extLst>
              <a:ext uri="{FF2B5EF4-FFF2-40B4-BE49-F238E27FC236}">
                <a16:creationId xmlns:a16="http://schemas.microsoft.com/office/drawing/2014/main" id="{9F80E089-0476-B78D-B943-334E72CE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73" y="3474992"/>
            <a:ext cx="876277" cy="2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Resultado de imagen de logo allianz">
            <a:extLst>
              <a:ext uri="{FF2B5EF4-FFF2-40B4-BE49-F238E27FC236}">
                <a16:creationId xmlns:a16="http://schemas.microsoft.com/office/drawing/2014/main" id="{9C87BDF4-8333-9198-7E70-B4B2D0388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81" y="3859517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Resultado de imagen de logo ageas seguros">
            <a:extLst>
              <a:ext uri="{FF2B5EF4-FFF2-40B4-BE49-F238E27FC236}">
                <a16:creationId xmlns:a16="http://schemas.microsoft.com/office/drawing/2014/main" id="{2618F495-C0D0-66D2-D0B3-DFFE1A063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2928303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 Box 30">
            <a:extLst>
              <a:ext uri="{FF2B5EF4-FFF2-40B4-BE49-F238E27FC236}">
                <a16:creationId xmlns:a16="http://schemas.microsoft.com/office/drawing/2014/main" id="{DB98BCAF-8F30-5151-664A-335A85CA6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508</a:t>
            </a:r>
          </a:p>
        </p:txBody>
      </p:sp>
      <p:sp>
        <p:nvSpPr>
          <p:cNvPr id="81" name="Text Box 30">
            <a:extLst>
              <a:ext uri="{FF2B5EF4-FFF2-40B4-BE49-F238E27FC236}">
                <a16:creationId xmlns:a16="http://schemas.microsoft.com/office/drawing/2014/main" id="{F2F9D6E4-08B0-0841-7243-C5B6448F1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537</a:t>
            </a:r>
          </a:p>
        </p:txBody>
      </p:sp>
      <p:sp>
        <p:nvSpPr>
          <p:cNvPr id="2" name="Text Box 30">
            <a:extLst>
              <a:ext uri="{FF2B5EF4-FFF2-40B4-BE49-F238E27FC236}">
                <a16:creationId xmlns:a16="http://schemas.microsoft.com/office/drawing/2014/main" id="{F1CE3DD7-093F-442C-F5F5-846B75D1A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508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1FAE0516-FB2D-E778-48ED-2DF55B6DA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537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EB246B7-CB17-0E7C-4265-329B8BF72054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18D6CEF-E7B4-89DB-E69F-FEAF5C33C1D9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184C60A-DE73-4874-CBD4-AAD165A72E55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ECD0D583-ABA9-34BD-FDC6-F1D23D195668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844FE61-63C9-5A0F-3D73-9105094C5101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Text Box 30">
            <a:extLst>
              <a:ext uri="{FF2B5EF4-FFF2-40B4-BE49-F238E27FC236}">
                <a16:creationId xmlns:a16="http://schemas.microsoft.com/office/drawing/2014/main" id="{28AA937B-81B8-209C-AD0E-F96B76E23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1026" name="Picture 2" descr="Lusitania">
            <a:extLst>
              <a:ext uri="{FF2B5EF4-FFF2-40B4-BE49-F238E27FC236}">
                <a16:creationId xmlns:a16="http://schemas.microsoft.com/office/drawing/2014/main" id="{FB4525BB-7A8B-AD11-BB8B-14478B4F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643" y="4295957"/>
            <a:ext cx="944628" cy="1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672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CE06E8F-DF56-4CA4-88F8-B77B31D1C491}"/>
              </a:ext>
            </a:extLst>
          </p:cNvPr>
          <p:cNvSpPr txBox="1">
            <a:spLocks/>
          </p:cNvSpPr>
          <p:nvPr/>
        </p:nvSpPr>
        <p:spPr>
          <a:xfrm>
            <a:off x="4787025" y="773493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Seguro de Automóvel</a:t>
            </a:r>
            <a:endParaRPr lang="pt-PT" b="1" baseline="30000" dirty="0">
              <a:highlight>
                <a:srgbClr val="FFFA8F"/>
              </a:highlight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40" name="CuadroTexto 60">
            <a:extLst>
              <a:ext uri="{FF2B5EF4-FFF2-40B4-BE49-F238E27FC236}">
                <a16:creationId xmlns:a16="http://schemas.microsoft.com/office/drawing/2014/main" id="{485E2A15-7436-4EE8-A3C7-61C60130C5EE}"/>
              </a:ext>
            </a:extLst>
          </p:cNvPr>
          <p:cNvSpPr txBox="1"/>
          <p:nvPr/>
        </p:nvSpPr>
        <p:spPr>
          <a:xfrm>
            <a:off x="486205" y="192334"/>
            <a:ext cx="55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2400" b="1">
                <a:solidFill>
                  <a:schemeClr val="accent6">
                    <a:lumMod val="50000"/>
                  </a:schemeClr>
                </a:solidFill>
                <a:latin typeface="Zilla Slab SemiBold" pitchFamily="2" charset="0"/>
                <a:ea typeface="Zilla Slab SemiBold" pitchFamily="2" charset="0"/>
              </a:defRPr>
            </a:lvl1pPr>
          </a:lstStyle>
          <a:p>
            <a:pPr algn="l"/>
            <a:r>
              <a:rPr lang="pt-PT" sz="2000" dirty="0">
                <a:solidFill>
                  <a:schemeClr val="tx1"/>
                </a:solidFill>
              </a:rPr>
              <a:t>PRODUTOS E SERVIÇOS</a:t>
            </a:r>
          </a:p>
        </p:txBody>
      </p:sp>
      <p:pic>
        <p:nvPicPr>
          <p:cNvPr id="5122" name="Picture 2" descr="Resultado de imagen de icono automovil">
            <a:extLst>
              <a:ext uri="{FF2B5EF4-FFF2-40B4-BE49-F238E27FC236}">
                <a16:creationId xmlns:a16="http://schemas.microsoft.com/office/drawing/2014/main" id="{1C1F7321-DB97-4BC3-9263-5906A20C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80" y="592444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664F141-4850-2B20-94EB-D868ACAAEB9B}"/>
              </a:ext>
            </a:extLst>
          </p:cNvPr>
          <p:cNvSpPr txBox="1">
            <a:spLocks/>
          </p:cNvSpPr>
          <p:nvPr/>
        </p:nvSpPr>
        <p:spPr>
          <a:xfrm>
            <a:off x="132247" y="1809334"/>
            <a:ext cx="351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A empresa tem esse seguro contratado 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4955363-7F7E-B873-75AF-6C8D10851C19}"/>
              </a:ext>
            </a:extLst>
          </p:cNvPr>
          <p:cNvSpPr txBox="1">
            <a:spLocks/>
          </p:cNvSpPr>
          <p:nvPr/>
        </p:nvSpPr>
        <p:spPr>
          <a:xfrm>
            <a:off x="5155720" y="1898439"/>
            <a:ext cx="2179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Canal de contratação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F10668B-8524-A016-D7DE-A7684959789C}"/>
              </a:ext>
            </a:extLst>
          </p:cNvPr>
          <p:cNvSpPr txBox="1">
            <a:spLocks/>
          </p:cNvSpPr>
          <p:nvPr/>
        </p:nvSpPr>
        <p:spPr>
          <a:xfrm>
            <a:off x="9057654" y="1558588"/>
            <a:ext cx="311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>
                <a:highlight>
                  <a:srgbClr val="FFFA8F"/>
                </a:highlight>
                <a:latin typeface="Zilla Slab" pitchFamily="2" charset="0"/>
                <a:ea typeface="Zilla Slab" pitchFamily="2" charset="0"/>
              </a:rPr>
              <a:t>Principais companhias/bancos</a:t>
            </a:r>
          </a:p>
        </p:txBody>
      </p:sp>
      <p:graphicFrame>
        <p:nvGraphicFramePr>
          <p:cNvPr id="63" name="Gráfico 62">
            <a:extLst>
              <a:ext uri="{FF2B5EF4-FFF2-40B4-BE49-F238E27FC236}">
                <a16:creationId xmlns:a16="http://schemas.microsoft.com/office/drawing/2014/main" id="{11AB5D18-2E8A-DE5F-31D0-3E0B300F4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573438"/>
              </p:ext>
            </p:extLst>
          </p:nvPr>
        </p:nvGraphicFramePr>
        <p:xfrm>
          <a:off x="-221684" y="2045536"/>
          <a:ext cx="3579982" cy="2631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5" name="Picture 18" descr="Comunicación ifnotnow servicio de voz, siguiente flecha, ángulo, triángulo  png | PNGEgg">
            <a:extLst>
              <a:ext uri="{FF2B5EF4-FFF2-40B4-BE49-F238E27FC236}">
                <a16:creationId xmlns:a16="http://schemas.microsoft.com/office/drawing/2014/main" id="{F178AEE2-7D81-639A-EF80-E8E4AFCB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B1DDC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8444" y1="20778" x2="88444" y2="20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617">
            <a:off x="3155613" y="2525968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3A135332-2003-97AF-BF31-185CC116E0F1}"/>
              </a:ext>
            </a:extLst>
          </p:cNvPr>
          <p:cNvSpPr txBox="1"/>
          <p:nvPr/>
        </p:nvSpPr>
        <p:spPr>
          <a:xfrm>
            <a:off x="2584249" y="3298984"/>
            <a:ext cx="442997" cy="41639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36000" rIns="36000" rtlCol="0">
            <a:spAutoFit/>
          </a:bodyPr>
          <a:lstStyle/>
          <a:p>
            <a:pPr algn="ctr"/>
            <a:r>
              <a:rPr lang="pt-PT" sz="1053" dirty="0"/>
              <a:t>2021</a:t>
            </a:r>
          </a:p>
          <a:p>
            <a:pPr algn="ctr"/>
            <a:r>
              <a:rPr lang="pt-PT" sz="1053" dirty="0"/>
              <a:t>81,1%</a:t>
            </a:r>
          </a:p>
        </p:txBody>
      </p:sp>
      <p:graphicFrame>
        <p:nvGraphicFramePr>
          <p:cNvPr id="67" name="1 Objeto">
            <a:extLst>
              <a:ext uri="{FF2B5EF4-FFF2-40B4-BE49-F238E27FC236}">
                <a16:creationId xmlns:a16="http://schemas.microsoft.com/office/drawing/2014/main" id="{61179D59-5E46-D915-D1D3-1E6A7A3EC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909854"/>
              </p:ext>
            </p:extLst>
          </p:nvPr>
        </p:nvGraphicFramePr>
        <p:xfrm>
          <a:off x="4464888" y="2274104"/>
          <a:ext cx="3676631" cy="164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8" name="CuadroTexto 67">
            <a:extLst>
              <a:ext uri="{FF2B5EF4-FFF2-40B4-BE49-F238E27FC236}">
                <a16:creationId xmlns:a16="http://schemas.microsoft.com/office/drawing/2014/main" id="{A3D6B40E-592D-C10E-23DF-BFBD9E01F638}"/>
              </a:ext>
            </a:extLst>
          </p:cNvPr>
          <p:cNvSpPr txBox="1"/>
          <p:nvPr/>
        </p:nvSpPr>
        <p:spPr>
          <a:xfrm>
            <a:off x="4739169" y="359573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E8F9F11B-0C25-1554-EBBD-AEE1DFAC6E4C}"/>
              </a:ext>
            </a:extLst>
          </p:cNvPr>
          <p:cNvSpPr txBox="1"/>
          <p:nvPr/>
        </p:nvSpPr>
        <p:spPr>
          <a:xfrm>
            <a:off x="5479243" y="3595737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70" name="Text Box 30">
            <a:extLst>
              <a:ext uri="{FF2B5EF4-FFF2-40B4-BE49-F238E27FC236}">
                <a16:creationId xmlns:a16="http://schemas.microsoft.com/office/drawing/2014/main" id="{D581E517-A575-8350-E439-F630E93FA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573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seguradora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188A74E4-FCE7-3950-E546-8E66F6D3C6FF}"/>
              </a:ext>
            </a:extLst>
          </p:cNvPr>
          <p:cNvSpPr txBox="1"/>
          <p:nvPr/>
        </p:nvSpPr>
        <p:spPr>
          <a:xfrm>
            <a:off x="6480425" y="3587028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2021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53623ACB-6E65-5865-7455-4946B168A008}"/>
              </a:ext>
            </a:extLst>
          </p:cNvPr>
          <p:cNvSpPr txBox="1"/>
          <p:nvPr/>
        </p:nvSpPr>
        <p:spPr>
          <a:xfrm>
            <a:off x="7220499" y="3587028"/>
            <a:ext cx="4988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Lato" panose="020F0502020204030203" pitchFamily="34" charset="0"/>
              </a:rPr>
              <a:t>2022</a:t>
            </a:r>
          </a:p>
        </p:txBody>
      </p:sp>
      <p:sp>
        <p:nvSpPr>
          <p:cNvPr id="74" name="Text Box 30">
            <a:extLst>
              <a:ext uri="{FF2B5EF4-FFF2-40B4-BE49-F238E27FC236}">
                <a16:creationId xmlns:a16="http://schemas.microsoft.com/office/drawing/2014/main" id="{D6CEDA80-5B1B-BDE1-D4CD-36C7A009C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7681" y="3846836"/>
            <a:ext cx="1341899" cy="2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1000" dirty="0">
                <a:latin typeface="Lato" panose="020F0502020204030203"/>
              </a:rPr>
              <a:t>Canal bancário</a:t>
            </a:r>
          </a:p>
        </p:txBody>
      </p:sp>
      <p:graphicFrame>
        <p:nvGraphicFramePr>
          <p:cNvPr id="75" name="1 Objeto">
            <a:extLst>
              <a:ext uri="{FF2B5EF4-FFF2-40B4-BE49-F238E27FC236}">
                <a16:creationId xmlns:a16="http://schemas.microsoft.com/office/drawing/2014/main" id="{D02A4495-BD7C-F08B-4131-384A20052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858892"/>
              </p:ext>
            </p:extLst>
          </p:nvPr>
        </p:nvGraphicFramePr>
        <p:xfrm>
          <a:off x="7975882" y="1902639"/>
          <a:ext cx="4015515" cy="374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6" name="Picture 2" descr="Resultado de imagen de logo fidelidade">
            <a:extLst>
              <a:ext uri="{FF2B5EF4-FFF2-40B4-BE49-F238E27FC236}">
                <a16:creationId xmlns:a16="http://schemas.microsoft.com/office/drawing/2014/main" id="{D7022445-FBA3-76FA-9D92-C33041C11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5" t="40308" r="24697" b="39270"/>
          <a:stretch/>
        </p:blipFill>
        <p:spPr bwMode="auto">
          <a:xfrm>
            <a:off x="8848404" y="2116844"/>
            <a:ext cx="1008898" cy="20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esultado de imagen de logo tranquilidade">
            <a:extLst>
              <a:ext uri="{FF2B5EF4-FFF2-40B4-BE49-F238E27FC236}">
                <a16:creationId xmlns:a16="http://schemas.microsoft.com/office/drawing/2014/main" id="{02CC44CD-3451-B352-B1CC-0EAEB8192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0" y="2380295"/>
            <a:ext cx="351032" cy="3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Resultado de imagen de logo zurich">
            <a:extLst>
              <a:ext uri="{FF2B5EF4-FFF2-40B4-BE49-F238E27FC236}">
                <a16:creationId xmlns:a16="http://schemas.microsoft.com/office/drawing/2014/main" id="{9934ECA8-AD83-EEF0-23E4-7D4CD830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73" y="3237017"/>
            <a:ext cx="876277" cy="2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" descr="Resultado de imagen de logo allianz">
            <a:extLst>
              <a:ext uri="{FF2B5EF4-FFF2-40B4-BE49-F238E27FC236}">
                <a16:creationId xmlns:a16="http://schemas.microsoft.com/office/drawing/2014/main" id="{F8D05A66-829B-6303-FD9A-B2A6879D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991" y="3598067"/>
            <a:ext cx="698706" cy="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Resultado de imagen de logo ageas seguros">
            <a:extLst>
              <a:ext uri="{FF2B5EF4-FFF2-40B4-BE49-F238E27FC236}">
                <a16:creationId xmlns:a16="http://schemas.microsoft.com/office/drawing/2014/main" id="{599BEA12-72FF-62BB-8EC2-3A5137536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267" y="2773307"/>
            <a:ext cx="414583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 Box 30">
            <a:extLst>
              <a:ext uri="{FF2B5EF4-FFF2-40B4-BE49-F238E27FC236}">
                <a16:creationId xmlns:a16="http://schemas.microsoft.com/office/drawing/2014/main" id="{C222A9EB-E431-9466-60AD-7FBE0F1E6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270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487</a:t>
            </a:r>
          </a:p>
        </p:txBody>
      </p:sp>
      <p:sp>
        <p:nvSpPr>
          <p:cNvPr id="85" name="Text Box 30">
            <a:extLst>
              <a:ext uri="{FF2B5EF4-FFF2-40B4-BE49-F238E27FC236}">
                <a16:creationId xmlns:a16="http://schemas.microsoft.com/office/drawing/2014/main" id="{5B8FC6EB-E9FC-E21E-BC8E-763B4EF5F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708" y="4969923"/>
            <a:ext cx="120094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 601</a:t>
            </a:r>
          </a:p>
        </p:txBody>
      </p:sp>
      <p:sp>
        <p:nvSpPr>
          <p:cNvPr id="2" name="Text Box 42">
            <a:extLst>
              <a:ext uri="{FF2B5EF4-FFF2-40B4-BE49-F238E27FC236}">
                <a16:creationId xmlns:a16="http://schemas.microsoft.com/office/drawing/2014/main" id="{5358FB0A-49C6-2B18-55F9-2DF49CB67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1497" y="3461343"/>
            <a:ext cx="343718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/>
          <a:p>
            <a:pPr algn="r"/>
            <a:r>
              <a:rPr lang="pt-PT" sz="900" dirty="0">
                <a:latin typeface="Lato" panose="020F0502020204030203" pitchFamily="34" charset="0"/>
                <a:ea typeface="Verdana" pitchFamily="34" charset="0"/>
                <a:cs typeface="Arial" pitchFamily="34" charset="0"/>
              </a:rPr>
              <a:t>%</a:t>
            </a:r>
          </a:p>
        </p:txBody>
      </p:sp>
      <p:sp>
        <p:nvSpPr>
          <p:cNvPr id="4" name="Text Box 30">
            <a:extLst>
              <a:ext uri="{FF2B5EF4-FFF2-40B4-BE49-F238E27FC236}">
                <a16:creationId xmlns:a16="http://schemas.microsoft.com/office/drawing/2014/main" id="{5EFC1FDC-BB18-2E10-4A8B-A42E77F67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84" y="4103111"/>
            <a:ext cx="95500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</a:rPr>
              <a:t>Base: 557</a:t>
            </a:r>
          </a:p>
        </p:txBody>
      </p:sp>
      <p:sp>
        <p:nvSpPr>
          <p:cNvPr id="5" name="Text Box 30">
            <a:extLst>
              <a:ext uri="{FF2B5EF4-FFF2-40B4-BE49-F238E27FC236}">
                <a16:creationId xmlns:a16="http://schemas.microsoft.com/office/drawing/2014/main" id="{5A842CFE-9BC3-EA58-5497-65ED8D741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131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487</a:t>
            </a:r>
          </a:p>
        </p:txBody>
      </p:sp>
      <p:sp>
        <p:nvSpPr>
          <p:cNvPr id="6" name="Text Box 30">
            <a:extLst>
              <a:ext uri="{FF2B5EF4-FFF2-40B4-BE49-F238E27FC236}">
                <a16:creationId xmlns:a16="http://schemas.microsoft.com/office/drawing/2014/main" id="{D69F5754-F922-ACA2-5ED5-003E2DD9D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58" y="4393704"/>
            <a:ext cx="386622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601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5566819-3F86-2537-91C4-58882CE53DF5}"/>
              </a:ext>
            </a:extLst>
          </p:cNvPr>
          <p:cNvGrpSpPr/>
          <p:nvPr/>
        </p:nvGrpSpPr>
        <p:grpSpPr>
          <a:xfrm>
            <a:off x="5713567" y="4167625"/>
            <a:ext cx="1245355" cy="261610"/>
            <a:chOff x="9164719" y="392389"/>
            <a:chExt cx="1245355" cy="2616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0AC8AB2-D4A4-D3AC-B1D7-330DA61E5E85}"/>
                </a:ext>
              </a:extLst>
            </p:cNvPr>
            <p:cNvSpPr txBox="1"/>
            <p:nvPr/>
          </p:nvSpPr>
          <p:spPr>
            <a:xfrm>
              <a:off x="9291407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2021</a:t>
              </a:r>
              <a:endParaRPr lang="es-ES_tradnl" sz="1100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05C5E35-88DB-6942-7DAC-43EBE2DF6717}"/>
                </a:ext>
              </a:extLst>
            </p:cNvPr>
            <p:cNvSpPr/>
            <p:nvPr/>
          </p:nvSpPr>
          <p:spPr>
            <a:xfrm>
              <a:off x="9164719" y="466408"/>
              <a:ext cx="144106" cy="108618"/>
            </a:xfrm>
            <a:prstGeom prst="rect">
              <a:avLst/>
            </a:prstGeom>
            <a:solidFill>
              <a:srgbClr val="B1DDC8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E9CA16A-D445-D9FC-AA07-014A41E6C4AF}"/>
                </a:ext>
              </a:extLst>
            </p:cNvPr>
            <p:cNvSpPr txBox="1"/>
            <p:nvPr/>
          </p:nvSpPr>
          <p:spPr>
            <a:xfrm>
              <a:off x="9898395" y="392389"/>
              <a:ext cx="5116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/>
                <a:t>2022</a:t>
              </a:r>
              <a:endParaRPr lang="es-ES_tradnl" sz="1100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A752211-A991-26DA-7102-CD86E1530CC9}"/>
                </a:ext>
              </a:extLst>
            </p:cNvPr>
            <p:cNvSpPr/>
            <p:nvPr/>
          </p:nvSpPr>
          <p:spPr>
            <a:xfrm>
              <a:off x="9771707" y="466408"/>
              <a:ext cx="144106" cy="1086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2" name="Text Box 30">
            <a:extLst>
              <a:ext uri="{FF2B5EF4-FFF2-40B4-BE49-F238E27FC236}">
                <a16:creationId xmlns:a16="http://schemas.microsoft.com/office/drawing/2014/main" id="{48E75147-BDE6-BD29-9F3D-9FD511337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173" y="4393704"/>
            <a:ext cx="976527" cy="23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5" rIns="91429" bIns="45715"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pt-PT" sz="900" dirty="0">
                <a:latin typeface="Lato" panose="020F0502020204030203"/>
                <a:cs typeface="Arial" pitchFamily="34" charset="0"/>
              </a:rPr>
              <a:t>Base (relações):</a:t>
            </a:r>
          </a:p>
        </p:txBody>
      </p:sp>
      <p:pic>
        <p:nvPicPr>
          <p:cNvPr id="15" name="Picture 2" descr="Lusitania">
            <a:extLst>
              <a:ext uri="{FF2B5EF4-FFF2-40B4-BE49-F238E27FC236}">
                <a16:creationId xmlns:a16="http://schemas.microsoft.com/office/drawing/2014/main" id="{ED7C7911-BD4A-3C65-982A-6F8B1451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643" y="4322084"/>
            <a:ext cx="944628" cy="1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lquiler Furgoneta camper - Sobrosa - Mitsubishi L300 1993 | Yescapa">
            <a:extLst>
              <a:ext uri="{FF2B5EF4-FFF2-40B4-BE49-F238E27FC236}">
                <a16:creationId xmlns:a16="http://schemas.microsoft.com/office/drawing/2014/main" id="{45DA1E23-8770-A1B1-E994-14987C02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197" y="3884071"/>
            <a:ext cx="623858" cy="35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97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nZ4yovPwZZUIN14RQrf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UYByUOelSHPdJGKe2psI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qO3RHe4r7jJj2KU08fzVN"/>
</p:tagLst>
</file>

<file path=ppt/theme/theme1.xml><?xml version="1.0" encoding="utf-8"?>
<a:theme xmlns:a="http://schemas.openxmlformats.org/drawingml/2006/main" name="1_Tema de Office">
  <a:themeElements>
    <a:clrScheme name="Personalizado 13">
      <a:dk1>
        <a:srgbClr val="213B4B"/>
      </a:dk1>
      <a:lt1>
        <a:sysClr val="window" lastClr="FFFFFF"/>
      </a:lt1>
      <a:dk2>
        <a:srgbClr val="FFFA8F"/>
      </a:dk2>
      <a:lt2>
        <a:srgbClr val="DFE3E5"/>
      </a:lt2>
      <a:accent1>
        <a:srgbClr val="B1DDC8"/>
      </a:accent1>
      <a:accent2>
        <a:srgbClr val="90A3C2"/>
      </a:accent2>
      <a:accent3>
        <a:srgbClr val="65747C"/>
      </a:accent3>
      <a:accent4>
        <a:srgbClr val="CA7492"/>
      </a:accent4>
      <a:accent5>
        <a:srgbClr val="B4B4B8"/>
      </a:accent5>
      <a:accent6>
        <a:srgbClr val="FFFCBB"/>
      </a:accent6>
      <a:hlink>
        <a:srgbClr val="FFF52B"/>
      </a:hlink>
      <a:folHlink>
        <a:srgbClr val="6BBE97"/>
      </a:folHlink>
    </a:clrScheme>
    <a:fontScheme name="INMARK2021">
      <a:majorFont>
        <a:latin typeface="Zilla Slab"/>
        <a:ea typeface=""/>
        <a:cs typeface=""/>
      </a:majorFont>
      <a:minorFont>
        <a:latin typeface="Lat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Plantilla Inmark">
    <a:dk1>
      <a:srgbClr val="4B4B4B"/>
    </a:dk1>
    <a:lt1>
      <a:srgbClr val="FFFFFF"/>
    </a:lt1>
    <a:dk2>
      <a:srgbClr val="067EBA"/>
    </a:dk2>
    <a:lt2>
      <a:srgbClr val="FF9900"/>
    </a:lt2>
    <a:accent1>
      <a:srgbClr val="FF6600"/>
    </a:accent1>
    <a:accent2>
      <a:srgbClr val="A5A5A5"/>
    </a:accent2>
    <a:accent3>
      <a:srgbClr val="A7E200"/>
    </a:accent3>
    <a:accent4>
      <a:srgbClr val="07A5A5"/>
    </a:accent4>
    <a:accent5>
      <a:srgbClr val="025572"/>
    </a:accent5>
    <a:accent6>
      <a:srgbClr val="FFCC00"/>
    </a:accent6>
    <a:hlink>
      <a:srgbClr val="E23667"/>
    </a:hlink>
    <a:folHlink>
      <a:srgbClr val="0BD0D9"/>
    </a:folHlink>
  </a:clrScheme>
  <a:fontScheme name="Fuente Inmark_1">
    <a:majorFont>
      <a:latin typeface="Kalinga"/>
      <a:ea typeface=""/>
      <a:cs typeface=""/>
    </a:majorFont>
    <a:minorFont>
      <a:latin typeface="Kalinga"/>
      <a:ea typeface=""/>
      <a:cs typeface=""/>
    </a:minorFont>
  </a:fontScheme>
  <a:fmtScheme name="Alta costura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9438</TotalTime>
  <Words>9902</Words>
  <Application>Microsoft Office PowerPoint</Application>
  <PresentationFormat>Widescreen</PresentationFormat>
  <Paragraphs>2843</Paragraphs>
  <Slides>114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5" baseType="lpstr">
      <vt:lpstr>Arial</vt:lpstr>
      <vt:lpstr>Calibri</vt:lpstr>
      <vt:lpstr>Calibri Light</vt:lpstr>
      <vt:lpstr>HelvLight</vt:lpstr>
      <vt:lpstr>Kalinga</vt:lpstr>
      <vt:lpstr>Lato</vt:lpstr>
      <vt:lpstr>Wingdings</vt:lpstr>
      <vt:lpstr>Zilla Slab</vt:lpstr>
      <vt:lpstr>Zilla Slab SemiBold</vt:lpstr>
      <vt:lpstr>1_Tema de Office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</dc:creator>
  <cp:lastModifiedBy>Cristina Leão Costa (DGR)</cp:lastModifiedBy>
  <cp:revision>514</cp:revision>
  <dcterms:created xsi:type="dcterms:W3CDTF">2021-01-11T12:35:09Z</dcterms:created>
  <dcterms:modified xsi:type="dcterms:W3CDTF">2023-01-11T16:47:30Z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f5103a-f43a-4233-9f37-85423a009e76_Enabled">
    <vt:lpwstr>true</vt:lpwstr>
  </property>
  <property fmtid="{D5CDD505-2E9C-101B-9397-08002B2CF9AE}" pid="3" name="MSIP_Label_49f5103a-f43a-4233-9f37-85423a009e76_SetDate">
    <vt:lpwstr>2023-01-11T16:46:47Z</vt:lpwstr>
  </property>
  <property fmtid="{D5CDD505-2E9C-101B-9397-08002B2CF9AE}" pid="4" name="MSIP_Label_49f5103a-f43a-4233-9f37-85423a009e76_Method">
    <vt:lpwstr>Standard</vt:lpwstr>
  </property>
  <property fmtid="{D5CDD505-2E9C-101B-9397-08002B2CF9AE}" pid="5" name="MSIP_Label_49f5103a-f43a-4233-9f37-85423a009e76_Name">
    <vt:lpwstr>Interna</vt:lpwstr>
  </property>
  <property fmtid="{D5CDD505-2E9C-101B-9397-08002B2CF9AE}" pid="6" name="MSIP_Label_49f5103a-f43a-4233-9f37-85423a009e76_SiteId">
    <vt:lpwstr>42797b59-183c-4bae-ac8a-52d6030330d6</vt:lpwstr>
  </property>
  <property fmtid="{D5CDD505-2E9C-101B-9397-08002B2CF9AE}" pid="7" name="MSIP_Label_49f5103a-f43a-4233-9f37-85423a009e76_ActionId">
    <vt:lpwstr>277103a7-6939-46b3-873e-61a17ddebd3f</vt:lpwstr>
  </property>
  <property fmtid="{D5CDD505-2E9C-101B-9397-08002B2CF9AE}" pid="8" name="MSIP_Label_49f5103a-f43a-4233-9f37-85423a009e76_ContentBits">
    <vt:lpwstr>0</vt:lpwstr>
  </property>
</Properties>
</file>